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</p:sldMasterIdLst>
  <p:notesMasterIdLst>
    <p:notesMasterId r:id="rId56"/>
  </p:notesMasterIdLst>
  <p:sldIdLst>
    <p:sldId id="256" r:id="rId7"/>
    <p:sldId id="257" r:id="rId8"/>
    <p:sldId id="258" r:id="rId9"/>
    <p:sldId id="259" r:id="rId10"/>
    <p:sldId id="260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3" r:id="rId22"/>
    <p:sldId id="274" r:id="rId23"/>
    <p:sldId id="275" r:id="rId24"/>
    <p:sldId id="276" r:id="rId25"/>
    <p:sldId id="277" r:id="rId26"/>
    <p:sldId id="278" r:id="rId27"/>
    <p:sldId id="307" r:id="rId28"/>
    <p:sldId id="279" r:id="rId29"/>
    <p:sldId id="280" r:id="rId30"/>
    <p:sldId id="281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8" r:id="rId41"/>
    <p:sldId id="299" r:id="rId42"/>
    <p:sldId id="300" r:id="rId43"/>
    <p:sldId id="301" r:id="rId44"/>
    <p:sldId id="302" r:id="rId45"/>
    <p:sldId id="303" r:id="rId46"/>
    <p:sldId id="304" r:id="rId47"/>
    <p:sldId id="305" r:id="rId48"/>
    <p:sldId id="306" r:id="rId49"/>
    <p:sldId id="292" r:id="rId50"/>
    <p:sldId id="293" r:id="rId51"/>
    <p:sldId id="294" r:id="rId52"/>
    <p:sldId id="295" r:id="rId53"/>
    <p:sldId id="296" r:id="rId54"/>
    <p:sldId id="297" r:id="rId5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671" autoAdjust="0"/>
  </p:normalViewPr>
  <p:slideViewPr>
    <p:cSldViewPr>
      <p:cViewPr>
        <p:scale>
          <a:sx n="70" d="100"/>
          <a:sy n="70" d="100"/>
        </p:scale>
        <p:origin x="-137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50" Type="http://schemas.openxmlformats.org/officeDocument/2006/relationships/slide" Target="slides/slide44.xml"/><Relationship Id="rId55" Type="http://schemas.openxmlformats.org/officeDocument/2006/relationships/slide" Target="slides/slide49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59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slide" Target="slides/slide35.xml"/><Relationship Id="rId54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slide" Target="slides/slide47.xml"/><Relationship Id="rId58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slide" Target="slides/slide46.xml"/><Relationship Id="rId60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C77C65-A8CD-4F6A-9FE7-B2202F1F2365}" type="datetimeFigureOut">
              <a:rPr lang="en-US" smtClean="0"/>
              <a:t>1/31/2016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ECC855-ED2F-4DFD-A649-1BC8E6BC11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5064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C0FD42-1D81-45DA-8417-63EEAC3A29EA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11006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C7122-BDFE-4C29-9B6D-B2D6E2F923D5}" type="datetimeFigureOut">
              <a:rPr lang="en-US" smtClean="0"/>
              <a:t>1/31/2016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B389A-9BB0-42DF-8461-A1CDFECD28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200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C7122-BDFE-4C29-9B6D-B2D6E2F923D5}" type="datetimeFigureOut">
              <a:rPr lang="en-US" smtClean="0"/>
              <a:t>1/31/2016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B389A-9BB0-42DF-8461-A1CDFECD28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4054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C7122-BDFE-4C29-9B6D-B2D6E2F923D5}" type="datetimeFigureOut">
              <a:rPr lang="en-US" smtClean="0"/>
              <a:t>1/31/2016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B389A-9BB0-42DF-8461-A1CDFECD28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1489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C5D87-52EC-4575-8AB6-D38022468F14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1/31/2016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379FC-770A-4886-9DC2-411FCEA8BAED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1862522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C5D87-52EC-4575-8AB6-D38022468F14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1/31/2016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379FC-770A-4886-9DC2-411FCEA8BAED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16396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C5D87-52EC-4575-8AB6-D38022468F14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1/31/2016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D97379FC-770A-4886-9DC2-411FCEA8BAED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60879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C5D87-52EC-4575-8AB6-D38022468F14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1/31/2016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379FC-770A-4886-9DC2-411FCEA8BAED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82605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C5D87-52EC-4575-8AB6-D38022468F14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1/31/2016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379FC-770A-4886-9DC2-411FCEA8BAED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58138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C5D87-52EC-4575-8AB6-D38022468F14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1/31/2016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379FC-770A-4886-9DC2-411FCEA8BAED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33115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C5D87-52EC-4575-8AB6-D38022468F14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1/31/2016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379FC-770A-4886-9DC2-411FCEA8BAED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35468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C5D87-52EC-4575-8AB6-D38022468F14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1/31/2016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379FC-770A-4886-9DC2-411FCEA8BAED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07441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C7122-BDFE-4C29-9B6D-B2D6E2F923D5}" type="datetimeFigureOut">
              <a:rPr lang="en-US" smtClean="0"/>
              <a:t>1/31/2016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B389A-9BB0-42DF-8461-A1CDFECD28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7532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C5D87-52EC-4575-8AB6-D38022468F14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1/31/2016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379FC-770A-4886-9DC2-411FCEA8BAED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24512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C5D87-52EC-4575-8AB6-D38022468F14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1/31/2016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379FC-770A-4886-9DC2-411FCEA8BAED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593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C5D87-52EC-4575-8AB6-D38022468F14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1/31/2016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379FC-770A-4886-9DC2-411FCEA8BAED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0996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6B60A-0A65-4512-8E93-4318C1363CFC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1/31/2016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81B03-85D9-4000-96BA-071B8D35C86E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878389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6B60A-0A65-4512-8E93-4318C1363CFC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1/31/2016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81B03-85D9-4000-96BA-071B8D35C86E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7225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6B60A-0A65-4512-8E93-4318C1363CFC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1/31/2016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81B03-85D9-4000-96BA-071B8D35C86E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964096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6B60A-0A65-4512-8E93-4318C1363CFC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1/31/2016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81B03-85D9-4000-96BA-071B8D35C86E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887206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6B60A-0A65-4512-8E93-4318C1363CFC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1/31/2016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81B03-85D9-4000-96BA-071B8D35C86E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08653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6B60A-0A65-4512-8E93-4318C1363CFC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1/31/2016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81B03-85D9-4000-96BA-071B8D35C86E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590100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6B60A-0A65-4512-8E93-4318C1363CFC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1/31/2016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81B03-85D9-4000-96BA-071B8D35C86E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281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C7122-BDFE-4C29-9B6D-B2D6E2F923D5}" type="datetimeFigureOut">
              <a:rPr lang="en-US" smtClean="0"/>
              <a:t>1/31/2016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B389A-9BB0-42DF-8461-A1CDFECD28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03772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6B60A-0A65-4512-8E93-4318C1363CFC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1/31/2016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81B03-85D9-4000-96BA-071B8D35C86E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412735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6B60A-0A65-4512-8E93-4318C1363CFC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1/31/2016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81B03-85D9-4000-96BA-071B8D35C86E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299606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6B60A-0A65-4512-8E93-4318C1363CFC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1/31/2016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81B03-85D9-4000-96BA-071B8D35C86E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33516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6B60A-0A65-4512-8E93-4318C1363CFC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1/31/2016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81B03-85D9-4000-96BA-071B8D35C86E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002727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70" name="Group 2"/>
          <p:cNvGrpSpPr>
            <a:grpSpLocks/>
          </p:cNvGrpSpPr>
          <p:nvPr/>
        </p:nvGrpSpPr>
        <p:grpSpPr bwMode="auto">
          <a:xfrm>
            <a:off x="4716463" y="5345113"/>
            <a:ext cx="4427537" cy="1512887"/>
            <a:chOff x="2971" y="3367"/>
            <a:chExt cx="2789" cy="953"/>
          </a:xfrm>
        </p:grpSpPr>
        <p:sp>
          <p:nvSpPr>
            <p:cNvPr id="32771" name="Freeform 3"/>
            <p:cNvSpPr>
              <a:spLocks/>
            </p:cNvSpPr>
            <p:nvPr/>
          </p:nvSpPr>
          <p:spPr bwMode="ltGray">
            <a:xfrm>
              <a:off x="2971" y="3367"/>
              <a:ext cx="2789" cy="953"/>
            </a:xfrm>
            <a:custGeom>
              <a:avLst/>
              <a:gdLst/>
              <a:ahLst/>
              <a:cxnLst>
                <a:cxn ang="0">
                  <a:pos x="2768" y="18"/>
                </a:cxn>
                <a:cxn ang="0">
                  <a:pos x="2678" y="24"/>
                </a:cxn>
                <a:cxn ang="0">
                  <a:pos x="2613" y="102"/>
                </a:cxn>
                <a:cxn ang="0">
                  <a:pos x="2511" y="156"/>
                </a:cxn>
                <a:cxn ang="0">
                  <a:pos x="2505" y="222"/>
                </a:cxn>
                <a:cxn ang="0">
                  <a:pos x="2487" y="246"/>
                </a:cxn>
                <a:cxn ang="0">
                  <a:pos x="2469" y="252"/>
                </a:cxn>
                <a:cxn ang="0">
                  <a:pos x="2397" y="210"/>
                </a:cxn>
                <a:cxn ang="0">
                  <a:pos x="2260" y="192"/>
                </a:cxn>
                <a:cxn ang="0">
                  <a:pos x="2236" y="186"/>
                </a:cxn>
                <a:cxn ang="0">
                  <a:pos x="2218" y="192"/>
                </a:cxn>
                <a:cxn ang="0">
                  <a:pos x="2146" y="228"/>
                </a:cxn>
                <a:cxn ang="0">
                  <a:pos x="2110" y="240"/>
                </a:cxn>
                <a:cxn ang="0">
                  <a:pos x="2086" y="246"/>
                </a:cxn>
                <a:cxn ang="0">
                  <a:pos x="2074" y="258"/>
                </a:cxn>
                <a:cxn ang="0">
                  <a:pos x="2074" y="276"/>
                </a:cxn>
                <a:cxn ang="0">
                  <a:pos x="2051" y="300"/>
                </a:cxn>
                <a:cxn ang="0">
                  <a:pos x="2033" y="312"/>
                </a:cxn>
                <a:cxn ang="0">
                  <a:pos x="2021" y="324"/>
                </a:cxn>
                <a:cxn ang="0">
                  <a:pos x="2009" y="336"/>
                </a:cxn>
                <a:cxn ang="0">
                  <a:pos x="1979" y="342"/>
                </a:cxn>
                <a:cxn ang="0">
                  <a:pos x="1913" y="336"/>
                </a:cxn>
                <a:cxn ang="0">
                  <a:pos x="1877" y="330"/>
                </a:cxn>
                <a:cxn ang="0">
                  <a:pos x="1865" y="342"/>
                </a:cxn>
                <a:cxn ang="0">
                  <a:pos x="1853" y="354"/>
                </a:cxn>
                <a:cxn ang="0">
                  <a:pos x="1823" y="360"/>
                </a:cxn>
                <a:cxn ang="0">
                  <a:pos x="1764" y="342"/>
                </a:cxn>
                <a:cxn ang="0">
                  <a:pos x="1740" y="342"/>
                </a:cxn>
                <a:cxn ang="0">
                  <a:pos x="1716" y="354"/>
                </a:cxn>
                <a:cxn ang="0">
                  <a:pos x="1656" y="425"/>
                </a:cxn>
                <a:cxn ang="0">
                  <a:pos x="1614" y="569"/>
                </a:cxn>
                <a:cxn ang="0">
                  <a:pos x="1614" y="593"/>
                </a:cxn>
                <a:cxn ang="0">
                  <a:pos x="1620" y="641"/>
                </a:cxn>
                <a:cxn ang="0">
                  <a:pos x="1638" y="659"/>
                </a:cxn>
                <a:cxn ang="0">
                  <a:pos x="1632" y="671"/>
                </a:cxn>
                <a:cxn ang="0">
                  <a:pos x="1620" y="683"/>
                </a:cxn>
                <a:cxn ang="0">
                  <a:pos x="1542" y="689"/>
                </a:cxn>
                <a:cxn ang="0">
                  <a:pos x="1465" y="629"/>
                </a:cxn>
                <a:cxn ang="0">
                  <a:pos x="1333" y="587"/>
                </a:cxn>
                <a:cxn ang="0">
                  <a:pos x="1184" y="671"/>
                </a:cxn>
                <a:cxn ang="0">
                  <a:pos x="1016" y="731"/>
                </a:cxn>
                <a:cxn ang="0">
                  <a:pos x="813" y="743"/>
                </a:cxn>
                <a:cxn ang="0">
                  <a:pos x="628" y="701"/>
                </a:cxn>
                <a:cxn ang="0">
                  <a:pos x="568" y="695"/>
                </a:cxn>
                <a:cxn ang="0">
                  <a:pos x="556" y="701"/>
                </a:cxn>
                <a:cxn ang="0">
                  <a:pos x="520" y="731"/>
                </a:cxn>
                <a:cxn ang="0">
                  <a:pos x="436" y="809"/>
                </a:cxn>
                <a:cxn ang="0">
                  <a:pos x="406" y="821"/>
                </a:cxn>
                <a:cxn ang="0">
                  <a:pos x="382" y="821"/>
                </a:cxn>
                <a:cxn ang="0">
                  <a:pos x="335" y="827"/>
                </a:cxn>
                <a:cxn ang="0">
                  <a:pos x="209" y="851"/>
                </a:cxn>
                <a:cxn ang="0">
                  <a:pos x="173" y="857"/>
                </a:cxn>
                <a:cxn ang="0">
                  <a:pos x="125" y="851"/>
                </a:cxn>
                <a:cxn ang="0">
                  <a:pos x="107" y="857"/>
                </a:cxn>
                <a:cxn ang="0">
                  <a:pos x="101" y="875"/>
                </a:cxn>
                <a:cxn ang="0">
                  <a:pos x="83" y="887"/>
                </a:cxn>
                <a:cxn ang="0">
                  <a:pos x="48" y="899"/>
                </a:cxn>
                <a:cxn ang="0">
                  <a:pos x="2780" y="24"/>
                </a:cxn>
              </a:cxnLst>
              <a:rect l="0" t="0" r="r" b="b"/>
              <a:pathLst>
                <a:path w="2780" h="953">
                  <a:moveTo>
                    <a:pt x="2780" y="24"/>
                  </a:moveTo>
                  <a:lnTo>
                    <a:pt x="2774" y="24"/>
                  </a:lnTo>
                  <a:lnTo>
                    <a:pt x="2774" y="18"/>
                  </a:lnTo>
                  <a:lnTo>
                    <a:pt x="2768" y="18"/>
                  </a:lnTo>
                  <a:lnTo>
                    <a:pt x="2756" y="12"/>
                  </a:lnTo>
                  <a:lnTo>
                    <a:pt x="2738" y="6"/>
                  </a:lnTo>
                  <a:lnTo>
                    <a:pt x="2714" y="0"/>
                  </a:lnTo>
                  <a:lnTo>
                    <a:pt x="2678" y="24"/>
                  </a:lnTo>
                  <a:lnTo>
                    <a:pt x="2643" y="54"/>
                  </a:lnTo>
                  <a:lnTo>
                    <a:pt x="2619" y="90"/>
                  </a:lnTo>
                  <a:lnTo>
                    <a:pt x="2613" y="96"/>
                  </a:lnTo>
                  <a:lnTo>
                    <a:pt x="2613" y="102"/>
                  </a:lnTo>
                  <a:lnTo>
                    <a:pt x="2601" y="108"/>
                  </a:lnTo>
                  <a:lnTo>
                    <a:pt x="2583" y="120"/>
                  </a:lnTo>
                  <a:lnTo>
                    <a:pt x="2541" y="132"/>
                  </a:lnTo>
                  <a:lnTo>
                    <a:pt x="2511" y="156"/>
                  </a:lnTo>
                  <a:lnTo>
                    <a:pt x="2511" y="204"/>
                  </a:lnTo>
                  <a:lnTo>
                    <a:pt x="2511" y="210"/>
                  </a:lnTo>
                  <a:lnTo>
                    <a:pt x="2505" y="216"/>
                  </a:lnTo>
                  <a:lnTo>
                    <a:pt x="2505" y="222"/>
                  </a:lnTo>
                  <a:lnTo>
                    <a:pt x="2499" y="228"/>
                  </a:lnTo>
                  <a:lnTo>
                    <a:pt x="2499" y="240"/>
                  </a:lnTo>
                  <a:lnTo>
                    <a:pt x="2493" y="246"/>
                  </a:lnTo>
                  <a:lnTo>
                    <a:pt x="2487" y="246"/>
                  </a:lnTo>
                  <a:lnTo>
                    <a:pt x="2487" y="252"/>
                  </a:lnTo>
                  <a:lnTo>
                    <a:pt x="2481" y="252"/>
                  </a:lnTo>
                  <a:lnTo>
                    <a:pt x="2475" y="252"/>
                  </a:lnTo>
                  <a:lnTo>
                    <a:pt x="2469" y="252"/>
                  </a:lnTo>
                  <a:lnTo>
                    <a:pt x="2457" y="252"/>
                  </a:lnTo>
                  <a:lnTo>
                    <a:pt x="2439" y="258"/>
                  </a:lnTo>
                  <a:lnTo>
                    <a:pt x="2415" y="222"/>
                  </a:lnTo>
                  <a:lnTo>
                    <a:pt x="2397" y="210"/>
                  </a:lnTo>
                  <a:lnTo>
                    <a:pt x="2373" y="216"/>
                  </a:lnTo>
                  <a:lnTo>
                    <a:pt x="2332" y="216"/>
                  </a:lnTo>
                  <a:lnTo>
                    <a:pt x="2296" y="204"/>
                  </a:lnTo>
                  <a:lnTo>
                    <a:pt x="2260" y="192"/>
                  </a:lnTo>
                  <a:lnTo>
                    <a:pt x="2260" y="192"/>
                  </a:lnTo>
                  <a:lnTo>
                    <a:pt x="2248" y="186"/>
                  </a:lnTo>
                  <a:lnTo>
                    <a:pt x="2242" y="186"/>
                  </a:lnTo>
                  <a:lnTo>
                    <a:pt x="2236" y="186"/>
                  </a:lnTo>
                  <a:lnTo>
                    <a:pt x="2230" y="186"/>
                  </a:lnTo>
                  <a:lnTo>
                    <a:pt x="2224" y="192"/>
                  </a:lnTo>
                  <a:lnTo>
                    <a:pt x="2224" y="192"/>
                  </a:lnTo>
                  <a:lnTo>
                    <a:pt x="2218" y="192"/>
                  </a:lnTo>
                  <a:lnTo>
                    <a:pt x="2212" y="198"/>
                  </a:lnTo>
                  <a:lnTo>
                    <a:pt x="2194" y="204"/>
                  </a:lnTo>
                  <a:lnTo>
                    <a:pt x="2170" y="210"/>
                  </a:lnTo>
                  <a:lnTo>
                    <a:pt x="2146" y="228"/>
                  </a:lnTo>
                  <a:lnTo>
                    <a:pt x="2122" y="240"/>
                  </a:lnTo>
                  <a:lnTo>
                    <a:pt x="2116" y="240"/>
                  </a:lnTo>
                  <a:lnTo>
                    <a:pt x="2110" y="240"/>
                  </a:lnTo>
                  <a:lnTo>
                    <a:pt x="2110" y="240"/>
                  </a:lnTo>
                  <a:lnTo>
                    <a:pt x="2104" y="240"/>
                  </a:lnTo>
                  <a:lnTo>
                    <a:pt x="2098" y="246"/>
                  </a:lnTo>
                  <a:lnTo>
                    <a:pt x="2092" y="246"/>
                  </a:lnTo>
                  <a:lnTo>
                    <a:pt x="2086" y="246"/>
                  </a:lnTo>
                  <a:lnTo>
                    <a:pt x="2080" y="252"/>
                  </a:lnTo>
                  <a:lnTo>
                    <a:pt x="2080" y="258"/>
                  </a:lnTo>
                  <a:lnTo>
                    <a:pt x="2074" y="258"/>
                  </a:lnTo>
                  <a:lnTo>
                    <a:pt x="2074" y="258"/>
                  </a:lnTo>
                  <a:lnTo>
                    <a:pt x="2074" y="264"/>
                  </a:lnTo>
                  <a:lnTo>
                    <a:pt x="2074" y="264"/>
                  </a:lnTo>
                  <a:lnTo>
                    <a:pt x="2074" y="270"/>
                  </a:lnTo>
                  <a:lnTo>
                    <a:pt x="2074" y="276"/>
                  </a:lnTo>
                  <a:lnTo>
                    <a:pt x="2069" y="288"/>
                  </a:lnTo>
                  <a:lnTo>
                    <a:pt x="2057" y="300"/>
                  </a:lnTo>
                  <a:lnTo>
                    <a:pt x="2057" y="300"/>
                  </a:lnTo>
                  <a:lnTo>
                    <a:pt x="2051" y="300"/>
                  </a:lnTo>
                  <a:lnTo>
                    <a:pt x="2045" y="300"/>
                  </a:lnTo>
                  <a:lnTo>
                    <a:pt x="2039" y="306"/>
                  </a:lnTo>
                  <a:lnTo>
                    <a:pt x="2033" y="306"/>
                  </a:lnTo>
                  <a:lnTo>
                    <a:pt x="2033" y="312"/>
                  </a:lnTo>
                  <a:lnTo>
                    <a:pt x="2027" y="312"/>
                  </a:lnTo>
                  <a:lnTo>
                    <a:pt x="2027" y="318"/>
                  </a:lnTo>
                  <a:lnTo>
                    <a:pt x="2027" y="318"/>
                  </a:lnTo>
                  <a:lnTo>
                    <a:pt x="2021" y="324"/>
                  </a:lnTo>
                  <a:lnTo>
                    <a:pt x="2021" y="324"/>
                  </a:lnTo>
                  <a:lnTo>
                    <a:pt x="2015" y="330"/>
                  </a:lnTo>
                  <a:lnTo>
                    <a:pt x="2015" y="330"/>
                  </a:lnTo>
                  <a:lnTo>
                    <a:pt x="2009" y="336"/>
                  </a:lnTo>
                  <a:lnTo>
                    <a:pt x="1997" y="336"/>
                  </a:lnTo>
                  <a:lnTo>
                    <a:pt x="1991" y="342"/>
                  </a:lnTo>
                  <a:lnTo>
                    <a:pt x="1985" y="342"/>
                  </a:lnTo>
                  <a:lnTo>
                    <a:pt x="1979" y="342"/>
                  </a:lnTo>
                  <a:lnTo>
                    <a:pt x="1961" y="336"/>
                  </a:lnTo>
                  <a:lnTo>
                    <a:pt x="1925" y="336"/>
                  </a:lnTo>
                  <a:lnTo>
                    <a:pt x="1919" y="336"/>
                  </a:lnTo>
                  <a:lnTo>
                    <a:pt x="1913" y="336"/>
                  </a:lnTo>
                  <a:lnTo>
                    <a:pt x="1895" y="330"/>
                  </a:lnTo>
                  <a:lnTo>
                    <a:pt x="1889" y="330"/>
                  </a:lnTo>
                  <a:lnTo>
                    <a:pt x="1883" y="330"/>
                  </a:lnTo>
                  <a:lnTo>
                    <a:pt x="1877" y="330"/>
                  </a:lnTo>
                  <a:lnTo>
                    <a:pt x="1877" y="330"/>
                  </a:lnTo>
                  <a:lnTo>
                    <a:pt x="1871" y="336"/>
                  </a:lnTo>
                  <a:lnTo>
                    <a:pt x="1871" y="336"/>
                  </a:lnTo>
                  <a:lnTo>
                    <a:pt x="1865" y="342"/>
                  </a:lnTo>
                  <a:lnTo>
                    <a:pt x="1865" y="342"/>
                  </a:lnTo>
                  <a:lnTo>
                    <a:pt x="1859" y="348"/>
                  </a:lnTo>
                  <a:lnTo>
                    <a:pt x="1859" y="348"/>
                  </a:lnTo>
                  <a:lnTo>
                    <a:pt x="1853" y="354"/>
                  </a:lnTo>
                  <a:lnTo>
                    <a:pt x="1847" y="354"/>
                  </a:lnTo>
                  <a:lnTo>
                    <a:pt x="1835" y="360"/>
                  </a:lnTo>
                  <a:lnTo>
                    <a:pt x="1829" y="360"/>
                  </a:lnTo>
                  <a:lnTo>
                    <a:pt x="1823" y="360"/>
                  </a:lnTo>
                  <a:lnTo>
                    <a:pt x="1817" y="360"/>
                  </a:lnTo>
                  <a:lnTo>
                    <a:pt x="1776" y="342"/>
                  </a:lnTo>
                  <a:lnTo>
                    <a:pt x="1770" y="342"/>
                  </a:lnTo>
                  <a:lnTo>
                    <a:pt x="1764" y="342"/>
                  </a:lnTo>
                  <a:lnTo>
                    <a:pt x="1758" y="342"/>
                  </a:lnTo>
                  <a:lnTo>
                    <a:pt x="1746" y="342"/>
                  </a:lnTo>
                  <a:lnTo>
                    <a:pt x="1746" y="342"/>
                  </a:lnTo>
                  <a:lnTo>
                    <a:pt x="1740" y="342"/>
                  </a:lnTo>
                  <a:lnTo>
                    <a:pt x="1734" y="342"/>
                  </a:lnTo>
                  <a:lnTo>
                    <a:pt x="1728" y="348"/>
                  </a:lnTo>
                  <a:lnTo>
                    <a:pt x="1722" y="348"/>
                  </a:lnTo>
                  <a:lnTo>
                    <a:pt x="1716" y="354"/>
                  </a:lnTo>
                  <a:lnTo>
                    <a:pt x="1704" y="366"/>
                  </a:lnTo>
                  <a:lnTo>
                    <a:pt x="1698" y="378"/>
                  </a:lnTo>
                  <a:lnTo>
                    <a:pt x="1674" y="402"/>
                  </a:lnTo>
                  <a:lnTo>
                    <a:pt x="1656" y="425"/>
                  </a:lnTo>
                  <a:lnTo>
                    <a:pt x="1632" y="461"/>
                  </a:lnTo>
                  <a:lnTo>
                    <a:pt x="1614" y="509"/>
                  </a:lnTo>
                  <a:lnTo>
                    <a:pt x="1614" y="563"/>
                  </a:lnTo>
                  <a:lnTo>
                    <a:pt x="1614" y="569"/>
                  </a:lnTo>
                  <a:lnTo>
                    <a:pt x="1614" y="575"/>
                  </a:lnTo>
                  <a:lnTo>
                    <a:pt x="1614" y="581"/>
                  </a:lnTo>
                  <a:lnTo>
                    <a:pt x="1614" y="587"/>
                  </a:lnTo>
                  <a:lnTo>
                    <a:pt x="1614" y="593"/>
                  </a:lnTo>
                  <a:lnTo>
                    <a:pt x="1614" y="599"/>
                  </a:lnTo>
                  <a:lnTo>
                    <a:pt x="1614" y="605"/>
                  </a:lnTo>
                  <a:lnTo>
                    <a:pt x="1614" y="617"/>
                  </a:lnTo>
                  <a:lnTo>
                    <a:pt x="1620" y="641"/>
                  </a:lnTo>
                  <a:lnTo>
                    <a:pt x="1626" y="641"/>
                  </a:lnTo>
                  <a:lnTo>
                    <a:pt x="1632" y="647"/>
                  </a:lnTo>
                  <a:lnTo>
                    <a:pt x="1632" y="659"/>
                  </a:lnTo>
                  <a:lnTo>
                    <a:pt x="1638" y="659"/>
                  </a:lnTo>
                  <a:lnTo>
                    <a:pt x="1638" y="665"/>
                  </a:lnTo>
                  <a:lnTo>
                    <a:pt x="1638" y="665"/>
                  </a:lnTo>
                  <a:lnTo>
                    <a:pt x="1638" y="671"/>
                  </a:lnTo>
                  <a:lnTo>
                    <a:pt x="1632" y="671"/>
                  </a:lnTo>
                  <a:lnTo>
                    <a:pt x="1632" y="677"/>
                  </a:lnTo>
                  <a:lnTo>
                    <a:pt x="1632" y="677"/>
                  </a:lnTo>
                  <a:lnTo>
                    <a:pt x="1626" y="677"/>
                  </a:lnTo>
                  <a:lnTo>
                    <a:pt x="1620" y="683"/>
                  </a:lnTo>
                  <a:lnTo>
                    <a:pt x="1596" y="689"/>
                  </a:lnTo>
                  <a:lnTo>
                    <a:pt x="1572" y="689"/>
                  </a:lnTo>
                  <a:lnTo>
                    <a:pt x="1548" y="689"/>
                  </a:lnTo>
                  <a:lnTo>
                    <a:pt x="1542" y="689"/>
                  </a:lnTo>
                  <a:lnTo>
                    <a:pt x="1536" y="689"/>
                  </a:lnTo>
                  <a:lnTo>
                    <a:pt x="1518" y="683"/>
                  </a:lnTo>
                  <a:lnTo>
                    <a:pt x="1495" y="671"/>
                  </a:lnTo>
                  <a:lnTo>
                    <a:pt x="1465" y="629"/>
                  </a:lnTo>
                  <a:lnTo>
                    <a:pt x="1435" y="599"/>
                  </a:lnTo>
                  <a:lnTo>
                    <a:pt x="1405" y="581"/>
                  </a:lnTo>
                  <a:lnTo>
                    <a:pt x="1375" y="563"/>
                  </a:lnTo>
                  <a:lnTo>
                    <a:pt x="1333" y="587"/>
                  </a:lnTo>
                  <a:lnTo>
                    <a:pt x="1303" y="653"/>
                  </a:lnTo>
                  <a:lnTo>
                    <a:pt x="1261" y="665"/>
                  </a:lnTo>
                  <a:lnTo>
                    <a:pt x="1219" y="653"/>
                  </a:lnTo>
                  <a:lnTo>
                    <a:pt x="1184" y="671"/>
                  </a:lnTo>
                  <a:lnTo>
                    <a:pt x="1136" y="671"/>
                  </a:lnTo>
                  <a:lnTo>
                    <a:pt x="1106" y="671"/>
                  </a:lnTo>
                  <a:lnTo>
                    <a:pt x="1076" y="707"/>
                  </a:lnTo>
                  <a:lnTo>
                    <a:pt x="1016" y="731"/>
                  </a:lnTo>
                  <a:lnTo>
                    <a:pt x="944" y="761"/>
                  </a:lnTo>
                  <a:lnTo>
                    <a:pt x="921" y="773"/>
                  </a:lnTo>
                  <a:lnTo>
                    <a:pt x="867" y="773"/>
                  </a:lnTo>
                  <a:lnTo>
                    <a:pt x="813" y="743"/>
                  </a:lnTo>
                  <a:lnTo>
                    <a:pt x="783" y="719"/>
                  </a:lnTo>
                  <a:lnTo>
                    <a:pt x="741" y="713"/>
                  </a:lnTo>
                  <a:lnTo>
                    <a:pt x="693" y="701"/>
                  </a:lnTo>
                  <a:lnTo>
                    <a:pt x="628" y="701"/>
                  </a:lnTo>
                  <a:lnTo>
                    <a:pt x="616" y="701"/>
                  </a:lnTo>
                  <a:lnTo>
                    <a:pt x="598" y="695"/>
                  </a:lnTo>
                  <a:lnTo>
                    <a:pt x="580" y="695"/>
                  </a:lnTo>
                  <a:lnTo>
                    <a:pt x="568" y="695"/>
                  </a:lnTo>
                  <a:lnTo>
                    <a:pt x="568" y="695"/>
                  </a:lnTo>
                  <a:lnTo>
                    <a:pt x="562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0" y="707"/>
                  </a:lnTo>
                  <a:lnTo>
                    <a:pt x="544" y="713"/>
                  </a:lnTo>
                  <a:lnTo>
                    <a:pt x="520" y="731"/>
                  </a:lnTo>
                  <a:lnTo>
                    <a:pt x="496" y="749"/>
                  </a:lnTo>
                  <a:lnTo>
                    <a:pt x="460" y="785"/>
                  </a:lnTo>
                  <a:lnTo>
                    <a:pt x="454" y="791"/>
                  </a:lnTo>
                  <a:lnTo>
                    <a:pt x="436" y="809"/>
                  </a:lnTo>
                  <a:lnTo>
                    <a:pt x="424" y="815"/>
                  </a:lnTo>
                  <a:lnTo>
                    <a:pt x="418" y="821"/>
                  </a:lnTo>
                  <a:lnTo>
                    <a:pt x="412" y="821"/>
                  </a:lnTo>
                  <a:lnTo>
                    <a:pt x="406" y="821"/>
                  </a:lnTo>
                  <a:lnTo>
                    <a:pt x="400" y="821"/>
                  </a:lnTo>
                  <a:lnTo>
                    <a:pt x="394" y="821"/>
                  </a:lnTo>
                  <a:lnTo>
                    <a:pt x="388" y="821"/>
                  </a:lnTo>
                  <a:lnTo>
                    <a:pt x="382" y="821"/>
                  </a:lnTo>
                  <a:lnTo>
                    <a:pt x="370" y="821"/>
                  </a:lnTo>
                  <a:lnTo>
                    <a:pt x="358" y="821"/>
                  </a:lnTo>
                  <a:lnTo>
                    <a:pt x="352" y="821"/>
                  </a:lnTo>
                  <a:lnTo>
                    <a:pt x="335" y="827"/>
                  </a:lnTo>
                  <a:lnTo>
                    <a:pt x="329" y="827"/>
                  </a:lnTo>
                  <a:lnTo>
                    <a:pt x="233" y="839"/>
                  </a:lnTo>
                  <a:lnTo>
                    <a:pt x="227" y="845"/>
                  </a:lnTo>
                  <a:lnTo>
                    <a:pt x="209" y="851"/>
                  </a:lnTo>
                  <a:lnTo>
                    <a:pt x="197" y="851"/>
                  </a:lnTo>
                  <a:lnTo>
                    <a:pt x="185" y="857"/>
                  </a:lnTo>
                  <a:lnTo>
                    <a:pt x="179" y="857"/>
                  </a:lnTo>
                  <a:lnTo>
                    <a:pt x="173" y="857"/>
                  </a:lnTo>
                  <a:lnTo>
                    <a:pt x="167" y="857"/>
                  </a:lnTo>
                  <a:lnTo>
                    <a:pt x="149" y="851"/>
                  </a:lnTo>
                  <a:lnTo>
                    <a:pt x="137" y="851"/>
                  </a:lnTo>
                  <a:lnTo>
                    <a:pt x="125" y="851"/>
                  </a:lnTo>
                  <a:lnTo>
                    <a:pt x="119" y="857"/>
                  </a:lnTo>
                  <a:lnTo>
                    <a:pt x="113" y="857"/>
                  </a:lnTo>
                  <a:lnTo>
                    <a:pt x="107" y="857"/>
                  </a:lnTo>
                  <a:lnTo>
                    <a:pt x="107" y="857"/>
                  </a:lnTo>
                  <a:lnTo>
                    <a:pt x="101" y="863"/>
                  </a:lnTo>
                  <a:lnTo>
                    <a:pt x="101" y="863"/>
                  </a:lnTo>
                  <a:lnTo>
                    <a:pt x="101" y="869"/>
                  </a:lnTo>
                  <a:lnTo>
                    <a:pt x="101" y="875"/>
                  </a:lnTo>
                  <a:lnTo>
                    <a:pt x="95" y="875"/>
                  </a:lnTo>
                  <a:lnTo>
                    <a:pt x="95" y="881"/>
                  </a:lnTo>
                  <a:lnTo>
                    <a:pt x="89" y="881"/>
                  </a:lnTo>
                  <a:lnTo>
                    <a:pt x="83" y="887"/>
                  </a:lnTo>
                  <a:lnTo>
                    <a:pt x="77" y="887"/>
                  </a:lnTo>
                  <a:lnTo>
                    <a:pt x="60" y="893"/>
                  </a:lnTo>
                  <a:lnTo>
                    <a:pt x="54" y="899"/>
                  </a:lnTo>
                  <a:lnTo>
                    <a:pt x="48" y="899"/>
                  </a:lnTo>
                  <a:lnTo>
                    <a:pt x="48" y="905"/>
                  </a:lnTo>
                  <a:lnTo>
                    <a:pt x="0" y="953"/>
                  </a:lnTo>
                  <a:lnTo>
                    <a:pt x="2780" y="953"/>
                  </a:lnTo>
                  <a:lnTo>
                    <a:pt x="2780" y="24"/>
                  </a:lnTo>
                  <a:lnTo>
                    <a:pt x="2780" y="24"/>
                  </a:lnTo>
                  <a:lnTo>
                    <a:pt x="2780" y="24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EAEAEA"/>
                </a:solidFill>
              </a:endParaRPr>
            </a:p>
          </p:txBody>
        </p:sp>
        <p:sp>
          <p:nvSpPr>
            <p:cNvPr id="32772" name="Freeform 4"/>
            <p:cNvSpPr>
              <a:spLocks/>
            </p:cNvSpPr>
            <p:nvPr/>
          </p:nvSpPr>
          <p:spPr bwMode="ltGray">
            <a:xfrm>
              <a:off x="4602" y="4014"/>
              <a:ext cx="12" cy="18"/>
            </a:xfrm>
            <a:custGeom>
              <a:avLst/>
              <a:gdLst/>
              <a:ahLst/>
              <a:cxnLst>
                <a:cxn ang="0">
                  <a:pos x="12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12" y="18"/>
                </a:cxn>
                <a:cxn ang="0">
                  <a:pos x="12" y="18"/>
                </a:cxn>
                <a:cxn ang="0">
                  <a:pos x="12" y="18"/>
                </a:cxn>
              </a:cxnLst>
              <a:rect l="0" t="0" r="r" b="b"/>
              <a:pathLst>
                <a:path w="12" h="18">
                  <a:moveTo>
                    <a:pt x="12" y="18"/>
                  </a:moveTo>
                  <a:lnTo>
                    <a:pt x="12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EAEAEA"/>
                </a:solidFill>
              </a:endParaRPr>
            </a:p>
          </p:txBody>
        </p:sp>
        <p:sp>
          <p:nvSpPr>
            <p:cNvPr id="32773" name="Freeform 5"/>
            <p:cNvSpPr>
              <a:spLocks/>
            </p:cNvSpPr>
            <p:nvPr/>
          </p:nvSpPr>
          <p:spPr bwMode="ltGray">
            <a:xfrm>
              <a:off x="4596" y="3996"/>
              <a:ext cx="6" cy="18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6" y="1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0" y="12"/>
                </a:cxn>
              </a:cxnLst>
              <a:rect l="0" t="0" r="r" b="b"/>
              <a:pathLst>
                <a:path w="6" h="18">
                  <a:moveTo>
                    <a:pt x="0" y="12"/>
                  </a:moveTo>
                  <a:lnTo>
                    <a:pt x="6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EAEAEA"/>
                </a:solidFill>
              </a:endParaRPr>
            </a:p>
          </p:txBody>
        </p:sp>
        <p:sp>
          <p:nvSpPr>
            <p:cNvPr id="32774" name="Freeform 6"/>
            <p:cNvSpPr>
              <a:spLocks/>
            </p:cNvSpPr>
            <p:nvPr/>
          </p:nvSpPr>
          <p:spPr bwMode="ltGray">
            <a:xfrm>
              <a:off x="5180" y="3577"/>
              <a:ext cx="304" cy="741"/>
            </a:xfrm>
            <a:custGeom>
              <a:avLst/>
              <a:gdLst/>
              <a:ahLst/>
              <a:cxnLst>
                <a:cxn ang="0">
                  <a:pos x="280" y="42"/>
                </a:cxn>
                <a:cxn ang="0">
                  <a:pos x="274" y="42"/>
                </a:cxn>
                <a:cxn ang="0">
                  <a:pos x="268" y="42"/>
                </a:cxn>
                <a:cxn ang="0">
                  <a:pos x="256" y="42"/>
                </a:cxn>
                <a:cxn ang="0">
                  <a:pos x="238" y="48"/>
                </a:cxn>
                <a:cxn ang="0">
                  <a:pos x="214" y="12"/>
                </a:cxn>
                <a:cxn ang="0">
                  <a:pos x="196" y="0"/>
                </a:cxn>
                <a:cxn ang="0">
                  <a:pos x="196" y="0"/>
                </a:cxn>
                <a:cxn ang="0">
                  <a:pos x="164" y="167"/>
                </a:cxn>
                <a:cxn ang="0">
                  <a:pos x="144" y="217"/>
                </a:cxn>
                <a:cxn ang="0">
                  <a:pos x="110" y="281"/>
                </a:cxn>
                <a:cxn ang="0">
                  <a:pos x="96" y="327"/>
                </a:cxn>
                <a:cxn ang="0">
                  <a:pos x="124" y="405"/>
                </a:cxn>
                <a:cxn ang="0">
                  <a:pos x="100" y="463"/>
                </a:cxn>
                <a:cxn ang="0">
                  <a:pos x="68" y="503"/>
                </a:cxn>
                <a:cxn ang="0">
                  <a:pos x="30" y="539"/>
                </a:cxn>
                <a:cxn ang="0">
                  <a:pos x="24" y="613"/>
                </a:cxn>
                <a:cxn ang="0">
                  <a:pos x="0" y="741"/>
                </a:cxn>
                <a:cxn ang="0">
                  <a:pos x="202" y="741"/>
                </a:cxn>
                <a:cxn ang="0">
                  <a:pos x="180" y="639"/>
                </a:cxn>
                <a:cxn ang="0">
                  <a:pos x="192" y="589"/>
                </a:cxn>
                <a:cxn ang="0">
                  <a:pos x="178" y="539"/>
                </a:cxn>
                <a:cxn ang="0">
                  <a:pos x="190" y="499"/>
                </a:cxn>
                <a:cxn ang="0">
                  <a:pos x="184" y="465"/>
                </a:cxn>
                <a:cxn ang="0">
                  <a:pos x="192" y="391"/>
                </a:cxn>
                <a:cxn ang="0">
                  <a:pos x="216" y="313"/>
                </a:cxn>
                <a:cxn ang="0">
                  <a:pos x="238" y="249"/>
                </a:cxn>
                <a:cxn ang="0">
                  <a:pos x="268" y="185"/>
                </a:cxn>
                <a:cxn ang="0">
                  <a:pos x="284" y="159"/>
                </a:cxn>
                <a:cxn ang="0">
                  <a:pos x="304" y="12"/>
                </a:cxn>
                <a:cxn ang="0">
                  <a:pos x="298" y="24"/>
                </a:cxn>
                <a:cxn ang="0">
                  <a:pos x="292" y="30"/>
                </a:cxn>
                <a:cxn ang="0">
                  <a:pos x="292" y="36"/>
                </a:cxn>
                <a:cxn ang="0">
                  <a:pos x="286" y="36"/>
                </a:cxn>
                <a:cxn ang="0">
                  <a:pos x="286" y="42"/>
                </a:cxn>
                <a:cxn ang="0">
                  <a:pos x="280" y="42"/>
                </a:cxn>
                <a:cxn ang="0">
                  <a:pos x="280" y="42"/>
                </a:cxn>
                <a:cxn ang="0">
                  <a:pos x="280" y="42"/>
                </a:cxn>
              </a:cxnLst>
              <a:rect l="0" t="0" r="r" b="b"/>
              <a:pathLst>
                <a:path w="304" h="741">
                  <a:moveTo>
                    <a:pt x="280" y="42"/>
                  </a:moveTo>
                  <a:lnTo>
                    <a:pt x="274" y="42"/>
                  </a:lnTo>
                  <a:lnTo>
                    <a:pt x="268" y="42"/>
                  </a:lnTo>
                  <a:lnTo>
                    <a:pt x="256" y="42"/>
                  </a:lnTo>
                  <a:lnTo>
                    <a:pt x="238" y="48"/>
                  </a:lnTo>
                  <a:lnTo>
                    <a:pt x="214" y="12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64" y="167"/>
                  </a:lnTo>
                  <a:lnTo>
                    <a:pt x="144" y="217"/>
                  </a:lnTo>
                  <a:lnTo>
                    <a:pt x="110" y="281"/>
                  </a:lnTo>
                  <a:lnTo>
                    <a:pt x="96" y="327"/>
                  </a:lnTo>
                  <a:lnTo>
                    <a:pt x="124" y="405"/>
                  </a:lnTo>
                  <a:lnTo>
                    <a:pt x="100" y="463"/>
                  </a:lnTo>
                  <a:lnTo>
                    <a:pt x="68" y="503"/>
                  </a:lnTo>
                  <a:lnTo>
                    <a:pt x="30" y="539"/>
                  </a:lnTo>
                  <a:lnTo>
                    <a:pt x="24" y="613"/>
                  </a:lnTo>
                  <a:lnTo>
                    <a:pt x="0" y="741"/>
                  </a:lnTo>
                  <a:lnTo>
                    <a:pt x="202" y="741"/>
                  </a:lnTo>
                  <a:lnTo>
                    <a:pt x="180" y="639"/>
                  </a:lnTo>
                  <a:lnTo>
                    <a:pt x="192" y="589"/>
                  </a:lnTo>
                  <a:lnTo>
                    <a:pt x="178" y="539"/>
                  </a:lnTo>
                  <a:lnTo>
                    <a:pt x="190" y="499"/>
                  </a:lnTo>
                  <a:lnTo>
                    <a:pt x="184" y="465"/>
                  </a:lnTo>
                  <a:lnTo>
                    <a:pt x="192" y="391"/>
                  </a:lnTo>
                  <a:lnTo>
                    <a:pt x="216" y="313"/>
                  </a:lnTo>
                  <a:lnTo>
                    <a:pt x="238" y="249"/>
                  </a:lnTo>
                  <a:lnTo>
                    <a:pt x="268" y="185"/>
                  </a:lnTo>
                  <a:lnTo>
                    <a:pt x="284" y="159"/>
                  </a:lnTo>
                  <a:lnTo>
                    <a:pt x="304" y="12"/>
                  </a:lnTo>
                  <a:lnTo>
                    <a:pt x="298" y="24"/>
                  </a:lnTo>
                  <a:lnTo>
                    <a:pt x="292" y="30"/>
                  </a:lnTo>
                  <a:lnTo>
                    <a:pt x="292" y="36"/>
                  </a:lnTo>
                  <a:lnTo>
                    <a:pt x="286" y="36"/>
                  </a:lnTo>
                  <a:lnTo>
                    <a:pt x="286" y="42"/>
                  </a:lnTo>
                  <a:lnTo>
                    <a:pt x="280" y="42"/>
                  </a:lnTo>
                  <a:lnTo>
                    <a:pt x="280" y="42"/>
                  </a:lnTo>
                  <a:lnTo>
                    <a:pt x="280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EAEAEA"/>
                </a:solidFill>
              </a:endParaRPr>
            </a:p>
          </p:txBody>
        </p:sp>
        <p:sp>
          <p:nvSpPr>
            <p:cNvPr id="32775" name="Freeform 7"/>
            <p:cNvSpPr>
              <a:spLocks/>
            </p:cNvSpPr>
            <p:nvPr/>
          </p:nvSpPr>
          <p:spPr bwMode="ltGray">
            <a:xfrm>
              <a:off x="4918" y="3553"/>
              <a:ext cx="314" cy="767"/>
            </a:xfrm>
            <a:custGeom>
              <a:avLst/>
              <a:gdLst/>
              <a:ahLst/>
              <a:cxnLst>
                <a:cxn ang="0">
                  <a:pos x="284" y="6"/>
                </a:cxn>
                <a:cxn ang="0">
                  <a:pos x="278" y="6"/>
                </a:cxn>
                <a:cxn ang="0">
                  <a:pos x="272" y="12"/>
                </a:cxn>
                <a:cxn ang="0">
                  <a:pos x="254" y="18"/>
                </a:cxn>
                <a:cxn ang="0">
                  <a:pos x="230" y="24"/>
                </a:cxn>
                <a:cxn ang="0">
                  <a:pos x="206" y="42"/>
                </a:cxn>
                <a:cxn ang="0">
                  <a:pos x="188" y="48"/>
                </a:cxn>
                <a:cxn ang="0">
                  <a:pos x="176" y="54"/>
                </a:cxn>
                <a:cxn ang="0">
                  <a:pos x="170" y="54"/>
                </a:cxn>
                <a:cxn ang="0">
                  <a:pos x="150" y="169"/>
                </a:cxn>
                <a:cxn ang="0">
                  <a:pos x="110" y="225"/>
                </a:cxn>
                <a:cxn ang="0">
                  <a:pos x="54" y="383"/>
                </a:cxn>
                <a:cxn ang="0">
                  <a:pos x="82" y="555"/>
                </a:cxn>
                <a:cxn ang="0">
                  <a:pos x="40" y="679"/>
                </a:cxn>
                <a:cxn ang="0">
                  <a:pos x="0" y="767"/>
                </a:cxn>
                <a:cxn ang="0">
                  <a:pos x="108" y="767"/>
                </a:cxn>
                <a:cxn ang="0">
                  <a:pos x="120" y="611"/>
                </a:cxn>
                <a:cxn ang="0">
                  <a:pos x="148" y="499"/>
                </a:cxn>
                <a:cxn ang="0">
                  <a:pos x="160" y="367"/>
                </a:cxn>
                <a:cxn ang="0">
                  <a:pos x="218" y="327"/>
                </a:cxn>
                <a:cxn ang="0">
                  <a:pos x="238" y="221"/>
                </a:cxn>
                <a:cxn ang="0">
                  <a:pos x="296" y="135"/>
                </a:cxn>
                <a:cxn ang="0">
                  <a:pos x="314" y="0"/>
                </a:cxn>
                <a:cxn ang="0">
                  <a:pos x="302" y="0"/>
                </a:cxn>
                <a:cxn ang="0">
                  <a:pos x="296" y="0"/>
                </a:cxn>
                <a:cxn ang="0">
                  <a:pos x="290" y="0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</a:cxnLst>
              <a:rect l="0" t="0" r="r" b="b"/>
              <a:pathLst>
                <a:path w="314" h="767">
                  <a:moveTo>
                    <a:pt x="284" y="6"/>
                  </a:moveTo>
                  <a:lnTo>
                    <a:pt x="278" y="6"/>
                  </a:lnTo>
                  <a:lnTo>
                    <a:pt x="272" y="12"/>
                  </a:lnTo>
                  <a:lnTo>
                    <a:pt x="254" y="18"/>
                  </a:lnTo>
                  <a:lnTo>
                    <a:pt x="230" y="24"/>
                  </a:lnTo>
                  <a:lnTo>
                    <a:pt x="206" y="42"/>
                  </a:lnTo>
                  <a:lnTo>
                    <a:pt x="188" y="48"/>
                  </a:lnTo>
                  <a:lnTo>
                    <a:pt x="176" y="54"/>
                  </a:lnTo>
                  <a:lnTo>
                    <a:pt x="170" y="54"/>
                  </a:lnTo>
                  <a:lnTo>
                    <a:pt x="150" y="169"/>
                  </a:lnTo>
                  <a:lnTo>
                    <a:pt x="110" y="225"/>
                  </a:lnTo>
                  <a:lnTo>
                    <a:pt x="54" y="383"/>
                  </a:lnTo>
                  <a:lnTo>
                    <a:pt x="82" y="555"/>
                  </a:lnTo>
                  <a:lnTo>
                    <a:pt x="40" y="679"/>
                  </a:lnTo>
                  <a:lnTo>
                    <a:pt x="0" y="767"/>
                  </a:lnTo>
                  <a:lnTo>
                    <a:pt x="108" y="767"/>
                  </a:lnTo>
                  <a:lnTo>
                    <a:pt x="120" y="611"/>
                  </a:lnTo>
                  <a:lnTo>
                    <a:pt x="148" y="499"/>
                  </a:lnTo>
                  <a:lnTo>
                    <a:pt x="160" y="367"/>
                  </a:lnTo>
                  <a:lnTo>
                    <a:pt x="218" y="327"/>
                  </a:lnTo>
                  <a:lnTo>
                    <a:pt x="238" y="221"/>
                  </a:lnTo>
                  <a:lnTo>
                    <a:pt x="296" y="135"/>
                  </a:lnTo>
                  <a:lnTo>
                    <a:pt x="314" y="0"/>
                  </a:lnTo>
                  <a:lnTo>
                    <a:pt x="302" y="0"/>
                  </a:lnTo>
                  <a:lnTo>
                    <a:pt x="296" y="0"/>
                  </a:lnTo>
                  <a:lnTo>
                    <a:pt x="290" y="0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EAEAEA"/>
                </a:solidFill>
              </a:endParaRPr>
            </a:p>
          </p:txBody>
        </p:sp>
        <p:sp>
          <p:nvSpPr>
            <p:cNvPr id="32776" name="Freeform 8"/>
            <p:cNvSpPr>
              <a:spLocks/>
            </p:cNvSpPr>
            <p:nvPr/>
          </p:nvSpPr>
          <p:spPr bwMode="ltGray">
            <a:xfrm>
              <a:off x="4700" y="3697"/>
              <a:ext cx="275" cy="623"/>
            </a:xfrm>
            <a:custGeom>
              <a:avLst/>
              <a:gdLst/>
              <a:ahLst/>
              <a:cxnLst>
                <a:cxn ang="0">
                  <a:pos x="257" y="12"/>
                </a:cxn>
                <a:cxn ang="0">
                  <a:pos x="239" y="6"/>
                </a:cxn>
                <a:cxn ang="0">
                  <a:pos x="203" y="6"/>
                </a:cxn>
                <a:cxn ang="0">
                  <a:pos x="203" y="6"/>
                </a:cxn>
                <a:cxn ang="0">
                  <a:pos x="197" y="6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6" y="0"/>
                </a:cxn>
                <a:cxn ang="0">
                  <a:pos x="160" y="0"/>
                </a:cxn>
                <a:cxn ang="0">
                  <a:pos x="144" y="117"/>
                </a:cxn>
                <a:cxn ang="0">
                  <a:pos x="128" y="185"/>
                </a:cxn>
                <a:cxn ang="0">
                  <a:pos x="58" y="299"/>
                </a:cxn>
                <a:cxn ang="0">
                  <a:pos x="54" y="441"/>
                </a:cxn>
                <a:cxn ang="0">
                  <a:pos x="24" y="523"/>
                </a:cxn>
                <a:cxn ang="0">
                  <a:pos x="0" y="623"/>
                </a:cxn>
                <a:cxn ang="0">
                  <a:pos x="78" y="623"/>
                </a:cxn>
                <a:cxn ang="0">
                  <a:pos x="92" y="555"/>
                </a:cxn>
                <a:cxn ang="0">
                  <a:pos x="134" y="447"/>
                </a:cxn>
                <a:cxn ang="0">
                  <a:pos x="158" y="315"/>
                </a:cxn>
                <a:cxn ang="0">
                  <a:pos x="184" y="257"/>
                </a:cxn>
                <a:cxn ang="0">
                  <a:pos x="216" y="211"/>
                </a:cxn>
                <a:cxn ang="0">
                  <a:pos x="222" y="145"/>
                </a:cxn>
                <a:cxn ang="0">
                  <a:pos x="240" y="111"/>
                </a:cxn>
                <a:cxn ang="0">
                  <a:pos x="262" y="79"/>
                </a:cxn>
                <a:cxn ang="0">
                  <a:pos x="275" y="6"/>
                </a:cxn>
                <a:cxn ang="0">
                  <a:pos x="263" y="12"/>
                </a:cxn>
                <a:cxn ang="0">
                  <a:pos x="257" y="12"/>
                </a:cxn>
                <a:cxn ang="0">
                  <a:pos x="257" y="12"/>
                </a:cxn>
                <a:cxn ang="0">
                  <a:pos x="257" y="12"/>
                </a:cxn>
              </a:cxnLst>
              <a:rect l="0" t="0" r="r" b="b"/>
              <a:pathLst>
                <a:path w="275" h="623">
                  <a:moveTo>
                    <a:pt x="257" y="12"/>
                  </a:moveTo>
                  <a:lnTo>
                    <a:pt x="239" y="6"/>
                  </a:lnTo>
                  <a:lnTo>
                    <a:pt x="203" y="6"/>
                  </a:lnTo>
                  <a:lnTo>
                    <a:pt x="203" y="6"/>
                  </a:lnTo>
                  <a:lnTo>
                    <a:pt x="197" y="6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44" y="117"/>
                  </a:lnTo>
                  <a:lnTo>
                    <a:pt x="128" y="185"/>
                  </a:lnTo>
                  <a:lnTo>
                    <a:pt x="58" y="299"/>
                  </a:lnTo>
                  <a:lnTo>
                    <a:pt x="54" y="441"/>
                  </a:lnTo>
                  <a:lnTo>
                    <a:pt x="24" y="523"/>
                  </a:lnTo>
                  <a:lnTo>
                    <a:pt x="0" y="623"/>
                  </a:lnTo>
                  <a:lnTo>
                    <a:pt x="78" y="623"/>
                  </a:lnTo>
                  <a:lnTo>
                    <a:pt x="92" y="555"/>
                  </a:lnTo>
                  <a:lnTo>
                    <a:pt x="134" y="447"/>
                  </a:lnTo>
                  <a:lnTo>
                    <a:pt x="158" y="315"/>
                  </a:lnTo>
                  <a:lnTo>
                    <a:pt x="184" y="257"/>
                  </a:lnTo>
                  <a:lnTo>
                    <a:pt x="216" y="211"/>
                  </a:lnTo>
                  <a:lnTo>
                    <a:pt x="222" y="145"/>
                  </a:lnTo>
                  <a:lnTo>
                    <a:pt x="240" y="111"/>
                  </a:lnTo>
                  <a:lnTo>
                    <a:pt x="262" y="79"/>
                  </a:lnTo>
                  <a:lnTo>
                    <a:pt x="275" y="6"/>
                  </a:lnTo>
                  <a:lnTo>
                    <a:pt x="263" y="12"/>
                  </a:lnTo>
                  <a:lnTo>
                    <a:pt x="257" y="12"/>
                  </a:lnTo>
                  <a:lnTo>
                    <a:pt x="257" y="12"/>
                  </a:lnTo>
                  <a:lnTo>
                    <a:pt x="257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EAEAEA"/>
                </a:solidFill>
              </a:endParaRPr>
            </a:p>
          </p:txBody>
        </p:sp>
        <p:sp>
          <p:nvSpPr>
            <p:cNvPr id="32777" name="Freeform 9"/>
            <p:cNvSpPr>
              <a:spLocks/>
            </p:cNvSpPr>
            <p:nvPr/>
          </p:nvSpPr>
          <p:spPr bwMode="ltGray">
            <a:xfrm>
              <a:off x="4522" y="3709"/>
              <a:ext cx="213" cy="611"/>
            </a:xfrm>
            <a:custGeom>
              <a:avLst/>
              <a:gdLst/>
              <a:ahLst/>
              <a:cxnLst>
                <a:cxn ang="0">
                  <a:pos x="171" y="12"/>
                </a:cxn>
                <a:cxn ang="0">
                  <a:pos x="159" y="24"/>
                </a:cxn>
                <a:cxn ang="0">
                  <a:pos x="153" y="36"/>
                </a:cxn>
                <a:cxn ang="0">
                  <a:pos x="128" y="60"/>
                </a:cxn>
                <a:cxn ang="0">
                  <a:pos x="110" y="83"/>
                </a:cxn>
                <a:cxn ang="0">
                  <a:pos x="86" y="119"/>
                </a:cxn>
                <a:cxn ang="0">
                  <a:pos x="68" y="167"/>
                </a:cxn>
                <a:cxn ang="0">
                  <a:pos x="68" y="221"/>
                </a:cxn>
                <a:cxn ang="0">
                  <a:pos x="68" y="227"/>
                </a:cxn>
                <a:cxn ang="0">
                  <a:pos x="68" y="233"/>
                </a:cxn>
                <a:cxn ang="0">
                  <a:pos x="68" y="239"/>
                </a:cxn>
                <a:cxn ang="0">
                  <a:pos x="68" y="245"/>
                </a:cxn>
                <a:cxn ang="0">
                  <a:pos x="68" y="251"/>
                </a:cxn>
                <a:cxn ang="0">
                  <a:pos x="68" y="251"/>
                </a:cxn>
                <a:cxn ang="0">
                  <a:pos x="68" y="257"/>
                </a:cxn>
                <a:cxn ang="0">
                  <a:pos x="68" y="269"/>
                </a:cxn>
                <a:cxn ang="0">
                  <a:pos x="74" y="287"/>
                </a:cxn>
                <a:cxn ang="0">
                  <a:pos x="80" y="305"/>
                </a:cxn>
                <a:cxn ang="0">
                  <a:pos x="86" y="311"/>
                </a:cxn>
                <a:cxn ang="0">
                  <a:pos x="86" y="311"/>
                </a:cxn>
                <a:cxn ang="0">
                  <a:pos x="92" y="317"/>
                </a:cxn>
                <a:cxn ang="0">
                  <a:pos x="92" y="323"/>
                </a:cxn>
                <a:cxn ang="0">
                  <a:pos x="92" y="323"/>
                </a:cxn>
                <a:cxn ang="0">
                  <a:pos x="24" y="437"/>
                </a:cxn>
                <a:cxn ang="0">
                  <a:pos x="18" y="471"/>
                </a:cxn>
                <a:cxn ang="0">
                  <a:pos x="0" y="547"/>
                </a:cxn>
                <a:cxn ang="0">
                  <a:pos x="50" y="611"/>
                </a:cxn>
                <a:cxn ang="0">
                  <a:pos x="114" y="611"/>
                </a:cxn>
                <a:cxn ang="0">
                  <a:pos x="104" y="555"/>
                </a:cxn>
                <a:cxn ang="0">
                  <a:pos x="120" y="515"/>
                </a:cxn>
                <a:cxn ang="0">
                  <a:pos x="150" y="449"/>
                </a:cxn>
                <a:cxn ang="0">
                  <a:pos x="166" y="377"/>
                </a:cxn>
                <a:cxn ang="0">
                  <a:pos x="156" y="295"/>
                </a:cxn>
                <a:cxn ang="0">
                  <a:pos x="170" y="203"/>
                </a:cxn>
                <a:cxn ang="0">
                  <a:pos x="212" y="95"/>
                </a:cxn>
                <a:cxn ang="0">
                  <a:pos x="213" y="0"/>
                </a:cxn>
                <a:cxn ang="0">
                  <a:pos x="207" y="0"/>
                </a:cxn>
                <a:cxn ang="0">
                  <a:pos x="201" y="0"/>
                </a:cxn>
                <a:cxn ang="0">
                  <a:pos x="195" y="0"/>
                </a:cxn>
                <a:cxn ang="0">
                  <a:pos x="189" y="0"/>
                </a:cxn>
                <a:cxn ang="0">
                  <a:pos x="183" y="6"/>
                </a:cxn>
                <a:cxn ang="0">
                  <a:pos x="177" y="6"/>
                </a:cxn>
                <a:cxn ang="0">
                  <a:pos x="171" y="12"/>
                </a:cxn>
                <a:cxn ang="0">
                  <a:pos x="171" y="12"/>
                </a:cxn>
                <a:cxn ang="0">
                  <a:pos x="171" y="12"/>
                </a:cxn>
              </a:cxnLst>
              <a:rect l="0" t="0" r="r" b="b"/>
              <a:pathLst>
                <a:path w="213" h="611">
                  <a:moveTo>
                    <a:pt x="171" y="12"/>
                  </a:moveTo>
                  <a:lnTo>
                    <a:pt x="159" y="24"/>
                  </a:lnTo>
                  <a:lnTo>
                    <a:pt x="153" y="36"/>
                  </a:lnTo>
                  <a:lnTo>
                    <a:pt x="128" y="60"/>
                  </a:lnTo>
                  <a:lnTo>
                    <a:pt x="110" y="83"/>
                  </a:lnTo>
                  <a:lnTo>
                    <a:pt x="86" y="119"/>
                  </a:lnTo>
                  <a:lnTo>
                    <a:pt x="68" y="167"/>
                  </a:lnTo>
                  <a:lnTo>
                    <a:pt x="68" y="221"/>
                  </a:lnTo>
                  <a:lnTo>
                    <a:pt x="68" y="227"/>
                  </a:lnTo>
                  <a:lnTo>
                    <a:pt x="68" y="233"/>
                  </a:lnTo>
                  <a:lnTo>
                    <a:pt x="68" y="239"/>
                  </a:lnTo>
                  <a:lnTo>
                    <a:pt x="68" y="245"/>
                  </a:lnTo>
                  <a:lnTo>
                    <a:pt x="68" y="251"/>
                  </a:lnTo>
                  <a:lnTo>
                    <a:pt x="68" y="251"/>
                  </a:lnTo>
                  <a:lnTo>
                    <a:pt x="68" y="257"/>
                  </a:lnTo>
                  <a:lnTo>
                    <a:pt x="68" y="269"/>
                  </a:lnTo>
                  <a:lnTo>
                    <a:pt x="74" y="287"/>
                  </a:lnTo>
                  <a:lnTo>
                    <a:pt x="80" y="305"/>
                  </a:lnTo>
                  <a:lnTo>
                    <a:pt x="86" y="311"/>
                  </a:lnTo>
                  <a:lnTo>
                    <a:pt x="86" y="311"/>
                  </a:lnTo>
                  <a:lnTo>
                    <a:pt x="92" y="317"/>
                  </a:lnTo>
                  <a:lnTo>
                    <a:pt x="92" y="323"/>
                  </a:lnTo>
                  <a:lnTo>
                    <a:pt x="92" y="323"/>
                  </a:lnTo>
                  <a:lnTo>
                    <a:pt x="24" y="437"/>
                  </a:lnTo>
                  <a:lnTo>
                    <a:pt x="18" y="471"/>
                  </a:lnTo>
                  <a:lnTo>
                    <a:pt x="0" y="547"/>
                  </a:lnTo>
                  <a:lnTo>
                    <a:pt x="50" y="611"/>
                  </a:lnTo>
                  <a:lnTo>
                    <a:pt x="114" y="611"/>
                  </a:lnTo>
                  <a:lnTo>
                    <a:pt x="104" y="555"/>
                  </a:lnTo>
                  <a:lnTo>
                    <a:pt x="120" y="515"/>
                  </a:lnTo>
                  <a:lnTo>
                    <a:pt x="150" y="449"/>
                  </a:lnTo>
                  <a:lnTo>
                    <a:pt x="166" y="377"/>
                  </a:lnTo>
                  <a:lnTo>
                    <a:pt x="156" y="295"/>
                  </a:lnTo>
                  <a:lnTo>
                    <a:pt x="170" y="203"/>
                  </a:lnTo>
                  <a:lnTo>
                    <a:pt x="212" y="95"/>
                  </a:lnTo>
                  <a:lnTo>
                    <a:pt x="213" y="0"/>
                  </a:lnTo>
                  <a:lnTo>
                    <a:pt x="207" y="0"/>
                  </a:lnTo>
                  <a:lnTo>
                    <a:pt x="201" y="0"/>
                  </a:lnTo>
                  <a:lnTo>
                    <a:pt x="195" y="0"/>
                  </a:lnTo>
                  <a:lnTo>
                    <a:pt x="189" y="0"/>
                  </a:lnTo>
                  <a:lnTo>
                    <a:pt x="183" y="6"/>
                  </a:lnTo>
                  <a:lnTo>
                    <a:pt x="177" y="6"/>
                  </a:lnTo>
                  <a:lnTo>
                    <a:pt x="171" y="12"/>
                  </a:lnTo>
                  <a:lnTo>
                    <a:pt x="171" y="12"/>
                  </a:lnTo>
                  <a:lnTo>
                    <a:pt x="171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EAEAEA"/>
                </a:solidFill>
              </a:endParaRPr>
            </a:p>
          </p:txBody>
        </p:sp>
        <p:sp>
          <p:nvSpPr>
            <p:cNvPr id="32778" name="Freeform 10"/>
            <p:cNvSpPr>
              <a:spLocks/>
            </p:cNvSpPr>
            <p:nvPr/>
          </p:nvSpPr>
          <p:spPr bwMode="ltGray">
            <a:xfrm>
              <a:off x="4292" y="3936"/>
              <a:ext cx="167" cy="384"/>
            </a:xfrm>
            <a:custGeom>
              <a:avLst/>
              <a:gdLst/>
              <a:ahLst/>
              <a:cxnLst>
                <a:cxn ang="0">
                  <a:pos x="149" y="60"/>
                </a:cxn>
                <a:cxn ang="0">
                  <a:pos x="119" y="30"/>
                </a:cxn>
                <a:cxn ang="0">
                  <a:pos x="89" y="12"/>
                </a:cxn>
                <a:cxn ang="0">
                  <a:pos x="59" y="0"/>
                </a:cxn>
                <a:cxn ang="0">
                  <a:pos x="54" y="70"/>
                </a:cxn>
                <a:cxn ang="0">
                  <a:pos x="46" y="112"/>
                </a:cxn>
                <a:cxn ang="0">
                  <a:pos x="52" y="168"/>
                </a:cxn>
                <a:cxn ang="0">
                  <a:pos x="24" y="194"/>
                </a:cxn>
                <a:cxn ang="0">
                  <a:pos x="16" y="258"/>
                </a:cxn>
                <a:cxn ang="0">
                  <a:pos x="2" y="300"/>
                </a:cxn>
                <a:cxn ang="0">
                  <a:pos x="0" y="352"/>
                </a:cxn>
                <a:cxn ang="0">
                  <a:pos x="47" y="384"/>
                </a:cxn>
                <a:cxn ang="0">
                  <a:pos x="149" y="384"/>
                </a:cxn>
                <a:cxn ang="0">
                  <a:pos x="134" y="350"/>
                </a:cxn>
                <a:cxn ang="0">
                  <a:pos x="104" y="324"/>
                </a:cxn>
                <a:cxn ang="0">
                  <a:pos x="138" y="274"/>
                </a:cxn>
                <a:cxn ang="0">
                  <a:pos x="122" y="220"/>
                </a:cxn>
                <a:cxn ang="0">
                  <a:pos x="132" y="186"/>
                </a:cxn>
                <a:cxn ang="0">
                  <a:pos x="140" y="154"/>
                </a:cxn>
                <a:cxn ang="0">
                  <a:pos x="167" y="90"/>
                </a:cxn>
                <a:cxn ang="0">
                  <a:pos x="149" y="60"/>
                </a:cxn>
                <a:cxn ang="0">
                  <a:pos x="149" y="60"/>
                </a:cxn>
                <a:cxn ang="0">
                  <a:pos x="149" y="60"/>
                </a:cxn>
              </a:cxnLst>
              <a:rect l="0" t="0" r="r" b="b"/>
              <a:pathLst>
                <a:path w="167" h="384">
                  <a:moveTo>
                    <a:pt x="149" y="60"/>
                  </a:moveTo>
                  <a:lnTo>
                    <a:pt x="119" y="30"/>
                  </a:lnTo>
                  <a:lnTo>
                    <a:pt x="89" y="12"/>
                  </a:lnTo>
                  <a:lnTo>
                    <a:pt x="59" y="0"/>
                  </a:lnTo>
                  <a:lnTo>
                    <a:pt x="54" y="70"/>
                  </a:lnTo>
                  <a:lnTo>
                    <a:pt x="46" y="112"/>
                  </a:lnTo>
                  <a:lnTo>
                    <a:pt x="52" y="168"/>
                  </a:lnTo>
                  <a:lnTo>
                    <a:pt x="24" y="194"/>
                  </a:lnTo>
                  <a:lnTo>
                    <a:pt x="16" y="258"/>
                  </a:lnTo>
                  <a:lnTo>
                    <a:pt x="2" y="300"/>
                  </a:lnTo>
                  <a:lnTo>
                    <a:pt x="0" y="352"/>
                  </a:lnTo>
                  <a:lnTo>
                    <a:pt x="47" y="384"/>
                  </a:lnTo>
                  <a:lnTo>
                    <a:pt x="149" y="384"/>
                  </a:lnTo>
                  <a:lnTo>
                    <a:pt x="134" y="350"/>
                  </a:lnTo>
                  <a:lnTo>
                    <a:pt x="104" y="324"/>
                  </a:lnTo>
                  <a:lnTo>
                    <a:pt x="138" y="274"/>
                  </a:lnTo>
                  <a:lnTo>
                    <a:pt x="122" y="220"/>
                  </a:lnTo>
                  <a:lnTo>
                    <a:pt x="132" y="186"/>
                  </a:lnTo>
                  <a:lnTo>
                    <a:pt x="140" y="154"/>
                  </a:lnTo>
                  <a:lnTo>
                    <a:pt x="167" y="90"/>
                  </a:lnTo>
                  <a:lnTo>
                    <a:pt x="149" y="60"/>
                  </a:lnTo>
                  <a:lnTo>
                    <a:pt x="149" y="60"/>
                  </a:lnTo>
                  <a:lnTo>
                    <a:pt x="149" y="6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EAEAEA"/>
                </a:solidFill>
              </a:endParaRPr>
            </a:p>
          </p:txBody>
        </p:sp>
        <p:sp>
          <p:nvSpPr>
            <p:cNvPr id="32779" name="Freeform 11"/>
            <p:cNvSpPr>
              <a:spLocks/>
            </p:cNvSpPr>
            <p:nvPr/>
          </p:nvSpPr>
          <p:spPr bwMode="ltGray">
            <a:xfrm>
              <a:off x="4100" y="4020"/>
              <a:ext cx="166" cy="300"/>
            </a:xfrm>
            <a:custGeom>
              <a:avLst/>
              <a:gdLst/>
              <a:ahLst/>
              <a:cxnLst>
                <a:cxn ang="0">
                  <a:pos x="136" y="12"/>
                </a:cxn>
                <a:cxn ang="0">
                  <a:pos x="100" y="0"/>
                </a:cxn>
                <a:cxn ang="0">
                  <a:pos x="78" y="64"/>
                </a:cxn>
                <a:cxn ang="0">
                  <a:pos x="70" y="126"/>
                </a:cxn>
                <a:cxn ang="0">
                  <a:pos x="46" y="184"/>
                </a:cxn>
                <a:cxn ang="0">
                  <a:pos x="58" y="232"/>
                </a:cxn>
                <a:cxn ang="0">
                  <a:pos x="38" y="268"/>
                </a:cxn>
                <a:cxn ang="0">
                  <a:pos x="0" y="300"/>
                </a:cxn>
                <a:cxn ang="0">
                  <a:pos x="160" y="300"/>
                </a:cxn>
                <a:cxn ang="0">
                  <a:pos x="136" y="272"/>
                </a:cxn>
                <a:cxn ang="0">
                  <a:pos x="98" y="234"/>
                </a:cxn>
                <a:cxn ang="0">
                  <a:pos x="130" y="188"/>
                </a:cxn>
                <a:cxn ang="0">
                  <a:pos x="138" y="134"/>
                </a:cxn>
                <a:cxn ang="0">
                  <a:pos x="144" y="94"/>
                </a:cxn>
                <a:cxn ang="0">
                  <a:pos x="164" y="60"/>
                </a:cxn>
                <a:cxn ang="0">
                  <a:pos x="166" y="0"/>
                </a:cxn>
                <a:cxn ang="0">
                  <a:pos x="136" y="12"/>
                </a:cxn>
                <a:cxn ang="0">
                  <a:pos x="136" y="12"/>
                </a:cxn>
                <a:cxn ang="0">
                  <a:pos x="136" y="12"/>
                </a:cxn>
              </a:cxnLst>
              <a:rect l="0" t="0" r="r" b="b"/>
              <a:pathLst>
                <a:path w="166" h="300">
                  <a:moveTo>
                    <a:pt x="136" y="12"/>
                  </a:moveTo>
                  <a:lnTo>
                    <a:pt x="100" y="0"/>
                  </a:lnTo>
                  <a:lnTo>
                    <a:pt x="78" y="64"/>
                  </a:lnTo>
                  <a:lnTo>
                    <a:pt x="70" y="126"/>
                  </a:lnTo>
                  <a:lnTo>
                    <a:pt x="46" y="184"/>
                  </a:lnTo>
                  <a:lnTo>
                    <a:pt x="58" y="232"/>
                  </a:lnTo>
                  <a:lnTo>
                    <a:pt x="38" y="268"/>
                  </a:lnTo>
                  <a:lnTo>
                    <a:pt x="0" y="300"/>
                  </a:lnTo>
                  <a:lnTo>
                    <a:pt x="160" y="300"/>
                  </a:lnTo>
                  <a:lnTo>
                    <a:pt x="136" y="272"/>
                  </a:lnTo>
                  <a:lnTo>
                    <a:pt x="98" y="234"/>
                  </a:lnTo>
                  <a:lnTo>
                    <a:pt x="130" y="188"/>
                  </a:lnTo>
                  <a:lnTo>
                    <a:pt x="138" y="134"/>
                  </a:lnTo>
                  <a:lnTo>
                    <a:pt x="144" y="94"/>
                  </a:lnTo>
                  <a:lnTo>
                    <a:pt x="164" y="60"/>
                  </a:lnTo>
                  <a:lnTo>
                    <a:pt x="166" y="0"/>
                  </a:lnTo>
                  <a:lnTo>
                    <a:pt x="136" y="12"/>
                  </a:lnTo>
                  <a:lnTo>
                    <a:pt x="136" y="12"/>
                  </a:lnTo>
                  <a:lnTo>
                    <a:pt x="136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EAEAEA"/>
                </a:solidFill>
              </a:endParaRPr>
            </a:p>
          </p:txBody>
        </p:sp>
        <p:sp>
          <p:nvSpPr>
            <p:cNvPr id="32780" name="Freeform 12"/>
            <p:cNvSpPr>
              <a:spLocks/>
            </p:cNvSpPr>
            <p:nvPr/>
          </p:nvSpPr>
          <p:spPr bwMode="ltGray">
            <a:xfrm>
              <a:off x="3910" y="4038"/>
              <a:ext cx="237" cy="282"/>
            </a:xfrm>
            <a:custGeom>
              <a:avLst/>
              <a:gdLst/>
              <a:ahLst/>
              <a:cxnLst>
                <a:cxn ang="0">
                  <a:pos x="201" y="0"/>
                </a:cxn>
                <a:cxn ang="0">
                  <a:pos x="183" y="0"/>
                </a:cxn>
                <a:cxn ang="0">
                  <a:pos x="158" y="50"/>
                </a:cxn>
                <a:cxn ang="0">
                  <a:pos x="148" y="92"/>
                </a:cxn>
                <a:cxn ang="0">
                  <a:pos x="120" y="144"/>
                </a:cxn>
                <a:cxn ang="0">
                  <a:pos x="82" y="182"/>
                </a:cxn>
                <a:cxn ang="0">
                  <a:pos x="60" y="232"/>
                </a:cxn>
                <a:cxn ang="0">
                  <a:pos x="0" y="282"/>
                </a:cxn>
                <a:cxn ang="0">
                  <a:pos x="128" y="282"/>
                </a:cxn>
                <a:cxn ang="0">
                  <a:pos x="154" y="254"/>
                </a:cxn>
                <a:cxn ang="0">
                  <a:pos x="158" y="196"/>
                </a:cxn>
                <a:cxn ang="0">
                  <a:pos x="188" y="148"/>
                </a:cxn>
                <a:cxn ang="0">
                  <a:pos x="196" y="70"/>
                </a:cxn>
                <a:cxn ang="0">
                  <a:pos x="237" y="0"/>
                </a:cxn>
                <a:cxn ang="0">
                  <a:pos x="201" y="0"/>
                </a:cxn>
                <a:cxn ang="0">
                  <a:pos x="201" y="0"/>
                </a:cxn>
                <a:cxn ang="0">
                  <a:pos x="201" y="0"/>
                </a:cxn>
              </a:cxnLst>
              <a:rect l="0" t="0" r="r" b="b"/>
              <a:pathLst>
                <a:path w="237" h="282">
                  <a:moveTo>
                    <a:pt x="201" y="0"/>
                  </a:moveTo>
                  <a:lnTo>
                    <a:pt x="183" y="0"/>
                  </a:lnTo>
                  <a:lnTo>
                    <a:pt x="158" y="50"/>
                  </a:lnTo>
                  <a:lnTo>
                    <a:pt x="148" y="92"/>
                  </a:lnTo>
                  <a:lnTo>
                    <a:pt x="120" y="144"/>
                  </a:lnTo>
                  <a:lnTo>
                    <a:pt x="82" y="182"/>
                  </a:lnTo>
                  <a:lnTo>
                    <a:pt x="60" y="232"/>
                  </a:lnTo>
                  <a:lnTo>
                    <a:pt x="0" y="282"/>
                  </a:lnTo>
                  <a:lnTo>
                    <a:pt x="128" y="282"/>
                  </a:lnTo>
                  <a:lnTo>
                    <a:pt x="154" y="254"/>
                  </a:lnTo>
                  <a:lnTo>
                    <a:pt x="158" y="196"/>
                  </a:lnTo>
                  <a:lnTo>
                    <a:pt x="188" y="148"/>
                  </a:lnTo>
                  <a:lnTo>
                    <a:pt x="196" y="70"/>
                  </a:lnTo>
                  <a:lnTo>
                    <a:pt x="237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EAEAEA"/>
                </a:solidFill>
              </a:endParaRPr>
            </a:p>
          </p:txBody>
        </p:sp>
        <p:sp>
          <p:nvSpPr>
            <p:cNvPr id="32781" name="Freeform 13"/>
            <p:cNvSpPr>
              <a:spLocks/>
            </p:cNvSpPr>
            <p:nvPr/>
          </p:nvSpPr>
          <p:spPr bwMode="ltGray">
            <a:xfrm>
              <a:off x="3674" y="4086"/>
              <a:ext cx="196" cy="234"/>
            </a:xfrm>
            <a:custGeom>
              <a:avLst/>
              <a:gdLst/>
              <a:ahLst/>
              <a:cxnLst>
                <a:cxn ang="0">
                  <a:pos x="167" y="54"/>
                </a:cxn>
                <a:cxn ang="0">
                  <a:pos x="113" y="24"/>
                </a:cxn>
                <a:cxn ang="0">
                  <a:pos x="83" y="0"/>
                </a:cxn>
                <a:cxn ang="0">
                  <a:pos x="80" y="62"/>
                </a:cxn>
                <a:cxn ang="0">
                  <a:pos x="58" y="100"/>
                </a:cxn>
                <a:cxn ang="0">
                  <a:pos x="54" y="160"/>
                </a:cxn>
                <a:cxn ang="0">
                  <a:pos x="36" y="202"/>
                </a:cxn>
                <a:cxn ang="0">
                  <a:pos x="0" y="234"/>
                </a:cxn>
                <a:cxn ang="0">
                  <a:pos x="146" y="234"/>
                </a:cxn>
                <a:cxn ang="0">
                  <a:pos x="170" y="198"/>
                </a:cxn>
                <a:cxn ang="0">
                  <a:pos x="158" y="138"/>
                </a:cxn>
                <a:cxn ang="0">
                  <a:pos x="196" y="100"/>
                </a:cxn>
                <a:cxn ang="0">
                  <a:pos x="191" y="54"/>
                </a:cxn>
                <a:cxn ang="0">
                  <a:pos x="167" y="54"/>
                </a:cxn>
                <a:cxn ang="0">
                  <a:pos x="167" y="54"/>
                </a:cxn>
                <a:cxn ang="0">
                  <a:pos x="167" y="54"/>
                </a:cxn>
              </a:cxnLst>
              <a:rect l="0" t="0" r="r" b="b"/>
              <a:pathLst>
                <a:path w="196" h="234">
                  <a:moveTo>
                    <a:pt x="167" y="54"/>
                  </a:moveTo>
                  <a:lnTo>
                    <a:pt x="113" y="24"/>
                  </a:lnTo>
                  <a:lnTo>
                    <a:pt x="83" y="0"/>
                  </a:lnTo>
                  <a:lnTo>
                    <a:pt x="80" y="62"/>
                  </a:lnTo>
                  <a:lnTo>
                    <a:pt x="58" y="100"/>
                  </a:lnTo>
                  <a:lnTo>
                    <a:pt x="54" y="160"/>
                  </a:lnTo>
                  <a:lnTo>
                    <a:pt x="36" y="202"/>
                  </a:lnTo>
                  <a:lnTo>
                    <a:pt x="0" y="234"/>
                  </a:lnTo>
                  <a:lnTo>
                    <a:pt x="146" y="234"/>
                  </a:lnTo>
                  <a:lnTo>
                    <a:pt x="170" y="198"/>
                  </a:lnTo>
                  <a:lnTo>
                    <a:pt x="158" y="138"/>
                  </a:lnTo>
                  <a:lnTo>
                    <a:pt x="196" y="100"/>
                  </a:lnTo>
                  <a:lnTo>
                    <a:pt x="191" y="54"/>
                  </a:lnTo>
                  <a:lnTo>
                    <a:pt x="167" y="54"/>
                  </a:lnTo>
                  <a:lnTo>
                    <a:pt x="167" y="54"/>
                  </a:lnTo>
                  <a:lnTo>
                    <a:pt x="167" y="5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EAEAEA"/>
                </a:solidFill>
              </a:endParaRPr>
            </a:p>
          </p:txBody>
        </p:sp>
        <p:sp>
          <p:nvSpPr>
            <p:cNvPr id="32782" name="Freeform 14"/>
            <p:cNvSpPr>
              <a:spLocks/>
            </p:cNvSpPr>
            <p:nvPr/>
          </p:nvSpPr>
          <p:spPr bwMode="ltGray">
            <a:xfrm>
              <a:off x="3476" y="4068"/>
              <a:ext cx="190" cy="252"/>
            </a:xfrm>
            <a:custGeom>
              <a:avLst/>
              <a:gdLst/>
              <a:ahLst/>
              <a:cxnLst>
                <a:cxn ang="0">
                  <a:pos x="190" y="0"/>
                </a:cxn>
                <a:cxn ang="0">
                  <a:pos x="166" y="0"/>
                </a:cxn>
                <a:cxn ang="0">
                  <a:pos x="158" y="38"/>
                </a:cxn>
                <a:cxn ang="0">
                  <a:pos x="138" y="120"/>
                </a:cxn>
                <a:cxn ang="0">
                  <a:pos x="94" y="180"/>
                </a:cxn>
                <a:cxn ang="0">
                  <a:pos x="62" y="234"/>
                </a:cxn>
                <a:cxn ang="0">
                  <a:pos x="0" y="252"/>
                </a:cxn>
                <a:cxn ang="0">
                  <a:pos x="128" y="252"/>
                </a:cxn>
                <a:cxn ang="0">
                  <a:pos x="142" y="188"/>
                </a:cxn>
                <a:cxn ang="0">
                  <a:pos x="186" y="90"/>
                </a:cxn>
                <a:cxn ang="0">
                  <a:pos x="190" y="38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</a:cxnLst>
              <a:rect l="0" t="0" r="r" b="b"/>
              <a:pathLst>
                <a:path w="190" h="252">
                  <a:moveTo>
                    <a:pt x="190" y="0"/>
                  </a:moveTo>
                  <a:lnTo>
                    <a:pt x="166" y="0"/>
                  </a:lnTo>
                  <a:lnTo>
                    <a:pt x="158" y="38"/>
                  </a:lnTo>
                  <a:lnTo>
                    <a:pt x="138" y="120"/>
                  </a:lnTo>
                  <a:lnTo>
                    <a:pt x="94" y="180"/>
                  </a:lnTo>
                  <a:lnTo>
                    <a:pt x="62" y="234"/>
                  </a:lnTo>
                  <a:lnTo>
                    <a:pt x="0" y="252"/>
                  </a:lnTo>
                  <a:lnTo>
                    <a:pt x="128" y="252"/>
                  </a:lnTo>
                  <a:lnTo>
                    <a:pt x="142" y="188"/>
                  </a:lnTo>
                  <a:lnTo>
                    <a:pt x="186" y="90"/>
                  </a:lnTo>
                  <a:lnTo>
                    <a:pt x="190" y="38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EAEAEA"/>
                </a:solidFill>
              </a:endParaRPr>
            </a:p>
          </p:txBody>
        </p:sp>
        <p:sp>
          <p:nvSpPr>
            <p:cNvPr id="32783" name="Freeform 15"/>
            <p:cNvSpPr>
              <a:spLocks/>
            </p:cNvSpPr>
            <p:nvPr/>
          </p:nvSpPr>
          <p:spPr bwMode="ltGray">
            <a:xfrm>
              <a:off x="3170" y="4188"/>
              <a:ext cx="230" cy="132"/>
            </a:xfrm>
            <a:custGeom>
              <a:avLst/>
              <a:gdLst/>
              <a:ahLst/>
              <a:cxnLst>
                <a:cxn ang="0">
                  <a:pos x="197" y="0"/>
                </a:cxn>
                <a:cxn ang="0">
                  <a:pos x="191" y="0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1" y="0"/>
                </a:cxn>
                <a:cxn ang="0">
                  <a:pos x="155" y="0"/>
                </a:cxn>
                <a:cxn ang="0">
                  <a:pos x="138" y="6"/>
                </a:cxn>
                <a:cxn ang="0">
                  <a:pos x="132" y="6"/>
                </a:cxn>
                <a:cxn ang="0">
                  <a:pos x="35" y="18"/>
                </a:cxn>
                <a:cxn ang="0">
                  <a:pos x="11" y="30"/>
                </a:cxn>
                <a:cxn ang="0">
                  <a:pos x="23" y="54"/>
                </a:cxn>
                <a:cxn ang="0">
                  <a:pos x="0" y="100"/>
                </a:cxn>
                <a:cxn ang="0">
                  <a:pos x="0" y="132"/>
                </a:cxn>
                <a:cxn ang="0">
                  <a:pos x="162" y="132"/>
                </a:cxn>
                <a:cxn ang="0">
                  <a:pos x="204" y="88"/>
                </a:cxn>
                <a:cxn ang="0">
                  <a:pos x="230" y="46"/>
                </a:cxn>
                <a:cxn ang="0">
                  <a:pos x="214" y="24"/>
                </a:cxn>
                <a:cxn ang="0">
                  <a:pos x="215" y="0"/>
                </a:cxn>
                <a:cxn ang="0">
                  <a:pos x="209" y="0"/>
                </a:cxn>
                <a:cxn ang="0">
                  <a:pos x="203" y="0"/>
                </a:cxn>
                <a:cxn ang="0">
                  <a:pos x="203" y="0"/>
                </a:cxn>
                <a:cxn ang="0">
                  <a:pos x="197" y="0"/>
                </a:cxn>
                <a:cxn ang="0">
                  <a:pos x="197" y="0"/>
                </a:cxn>
                <a:cxn ang="0">
                  <a:pos x="197" y="0"/>
                </a:cxn>
              </a:cxnLst>
              <a:rect l="0" t="0" r="r" b="b"/>
              <a:pathLst>
                <a:path w="230" h="132">
                  <a:moveTo>
                    <a:pt x="197" y="0"/>
                  </a:moveTo>
                  <a:lnTo>
                    <a:pt x="191" y="0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1" y="0"/>
                  </a:lnTo>
                  <a:lnTo>
                    <a:pt x="155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35" y="18"/>
                  </a:lnTo>
                  <a:lnTo>
                    <a:pt x="11" y="30"/>
                  </a:lnTo>
                  <a:lnTo>
                    <a:pt x="23" y="54"/>
                  </a:lnTo>
                  <a:lnTo>
                    <a:pt x="0" y="100"/>
                  </a:lnTo>
                  <a:lnTo>
                    <a:pt x="0" y="132"/>
                  </a:lnTo>
                  <a:lnTo>
                    <a:pt x="162" y="132"/>
                  </a:lnTo>
                  <a:lnTo>
                    <a:pt x="204" y="88"/>
                  </a:lnTo>
                  <a:lnTo>
                    <a:pt x="230" y="46"/>
                  </a:lnTo>
                  <a:lnTo>
                    <a:pt x="214" y="24"/>
                  </a:lnTo>
                  <a:lnTo>
                    <a:pt x="215" y="0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EAEAEA"/>
                </a:solidFill>
              </a:endParaRPr>
            </a:p>
          </p:txBody>
        </p:sp>
        <p:sp>
          <p:nvSpPr>
            <p:cNvPr id="32784" name="Freeform 16"/>
            <p:cNvSpPr>
              <a:spLocks/>
            </p:cNvSpPr>
            <p:nvPr/>
          </p:nvSpPr>
          <p:spPr bwMode="ltGray">
            <a:xfrm>
              <a:off x="3044" y="4218"/>
              <a:ext cx="89" cy="102"/>
            </a:xfrm>
            <a:custGeom>
              <a:avLst/>
              <a:gdLst/>
              <a:ahLst/>
              <a:cxnLst>
                <a:cxn ang="0">
                  <a:pos x="71" y="0"/>
                </a:cxn>
                <a:cxn ang="0">
                  <a:pos x="66" y="48"/>
                </a:cxn>
                <a:cxn ang="0">
                  <a:pos x="30" y="72"/>
                </a:cxn>
                <a:cxn ang="0">
                  <a:pos x="0" y="102"/>
                </a:cxn>
                <a:cxn ang="0">
                  <a:pos x="66" y="102"/>
                </a:cxn>
                <a:cxn ang="0">
                  <a:pos x="88" y="56"/>
                </a:cxn>
                <a:cxn ang="0">
                  <a:pos x="89" y="6"/>
                </a:cxn>
                <a:cxn ang="0">
                  <a:pos x="71" y="0"/>
                </a:cxn>
                <a:cxn ang="0">
                  <a:pos x="71" y="0"/>
                </a:cxn>
                <a:cxn ang="0">
                  <a:pos x="71" y="0"/>
                </a:cxn>
              </a:cxnLst>
              <a:rect l="0" t="0" r="r" b="b"/>
              <a:pathLst>
                <a:path w="89" h="102">
                  <a:moveTo>
                    <a:pt x="71" y="0"/>
                  </a:moveTo>
                  <a:lnTo>
                    <a:pt x="66" y="48"/>
                  </a:lnTo>
                  <a:lnTo>
                    <a:pt x="30" y="72"/>
                  </a:lnTo>
                  <a:lnTo>
                    <a:pt x="0" y="102"/>
                  </a:lnTo>
                  <a:lnTo>
                    <a:pt x="66" y="102"/>
                  </a:lnTo>
                  <a:lnTo>
                    <a:pt x="88" y="56"/>
                  </a:lnTo>
                  <a:lnTo>
                    <a:pt x="89" y="6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EAEAEA"/>
                </a:solidFill>
              </a:endParaRPr>
            </a:p>
          </p:txBody>
        </p:sp>
        <p:sp>
          <p:nvSpPr>
            <p:cNvPr id="32785" name="Freeform 17"/>
            <p:cNvSpPr>
              <a:spLocks/>
            </p:cNvSpPr>
            <p:nvPr/>
          </p:nvSpPr>
          <p:spPr bwMode="ltGray">
            <a:xfrm>
              <a:off x="5482" y="3367"/>
              <a:ext cx="278" cy="953"/>
            </a:xfrm>
            <a:custGeom>
              <a:avLst/>
              <a:gdLst/>
              <a:ahLst/>
              <a:cxnLst>
                <a:cxn ang="0">
                  <a:pos x="278" y="24"/>
                </a:cxn>
                <a:cxn ang="0">
                  <a:pos x="272" y="24"/>
                </a:cxn>
                <a:cxn ang="0">
                  <a:pos x="272" y="18"/>
                </a:cxn>
                <a:cxn ang="0">
                  <a:pos x="266" y="18"/>
                </a:cxn>
                <a:cxn ang="0">
                  <a:pos x="254" y="12"/>
                </a:cxn>
                <a:cxn ang="0">
                  <a:pos x="236" y="6"/>
                </a:cxn>
                <a:cxn ang="0">
                  <a:pos x="212" y="0"/>
                </a:cxn>
                <a:cxn ang="0">
                  <a:pos x="206" y="6"/>
                </a:cxn>
                <a:cxn ang="0">
                  <a:pos x="198" y="129"/>
                </a:cxn>
                <a:cxn ang="0">
                  <a:pos x="184" y="209"/>
                </a:cxn>
                <a:cxn ang="0">
                  <a:pos x="182" y="249"/>
                </a:cxn>
                <a:cxn ang="0">
                  <a:pos x="200" y="339"/>
                </a:cxn>
                <a:cxn ang="0">
                  <a:pos x="186" y="481"/>
                </a:cxn>
                <a:cxn ang="0">
                  <a:pos x="176" y="521"/>
                </a:cxn>
                <a:cxn ang="0">
                  <a:pos x="156" y="601"/>
                </a:cxn>
                <a:cxn ang="0">
                  <a:pos x="172" y="681"/>
                </a:cxn>
                <a:cxn ang="0">
                  <a:pos x="138" y="765"/>
                </a:cxn>
                <a:cxn ang="0">
                  <a:pos x="96" y="847"/>
                </a:cxn>
                <a:cxn ang="0">
                  <a:pos x="50" y="899"/>
                </a:cxn>
                <a:cxn ang="0">
                  <a:pos x="0" y="953"/>
                </a:cxn>
                <a:cxn ang="0">
                  <a:pos x="278" y="953"/>
                </a:cxn>
                <a:cxn ang="0">
                  <a:pos x="278" y="24"/>
                </a:cxn>
                <a:cxn ang="0">
                  <a:pos x="278" y="24"/>
                </a:cxn>
                <a:cxn ang="0">
                  <a:pos x="278" y="24"/>
                </a:cxn>
              </a:cxnLst>
              <a:rect l="0" t="0" r="r" b="b"/>
              <a:pathLst>
                <a:path w="278" h="953">
                  <a:moveTo>
                    <a:pt x="278" y="24"/>
                  </a:moveTo>
                  <a:lnTo>
                    <a:pt x="272" y="24"/>
                  </a:lnTo>
                  <a:lnTo>
                    <a:pt x="272" y="18"/>
                  </a:lnTo>
                  <a:lnTo>
                    <a:pt x="266" y="18"/>
                  </a:lnTo>
                  <a:lnTo>
                    <a:pt x="254" y="12"/>
                  </a:lnTo>
                  <a:lnTo>
                    <a:pt x="236" y="6"/>
                  </a:lnTo>
                  <a:lnTo>
                    <a:pt x="212" y="0"/>
                  </a:lnTo>
                  <a:lnTo>
                    <a:pt x="206" y="6"/>
                  </a:lnTo>
                  <a:lnTo>
                    <a:pt x="198" y="129"/>
                  </a:lnTo>
                  <a:lnTo>
                    <a:pt x="184" y="209"/>
                  </a:lnTo>
                  <a:lnTo>
                    <a:pt x="182" y="249"/>
                  </a:lnTo>
                  <a:lnTo>
                    <a:pt x="200" y="339"/>
                  </a:lnTo>
                  <a:lnTo>
                    <a:pt x="186" y="481"/>
                  </a:lnTo>
                  <a:lnTo>
                    <a:pt x="176" y="521"/>
                  </a:lnTo>
                  <a:lnTo>
                    <a:pt x="156" y="601"/>
                  </a:lnTo>
                  <a:lnTo>
                    <a:pt x="172" y="681"/>
                  </a:lnTo>
                  <a:lnTo>
                    <a:pt x="138" y="765"/>
                  </a:lnTo>
                  <a:lnTo>
                    <a:pt x="96" y="847"/>
                  </a:lnTo>
                  <a:lnTo>
                    <a:pt x="50" y="899"/>
                  </a:lnTo>
                  <a:lnTo>
                    <a:pt x="0" y="953"/>
                  </a:lnTo>
                  <a:lnTo>
                    <a:pt x="278" y="953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78" y="2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EAEAEA"/>
                </a:solidFill>
              </a:endParaRPr>
            </a:p>
          </p:txBody>
        </p:sp>
      </p:grpSp>
      <p:sp>
        <p:nvSpPr>
          <p:cNvPr id="32786" name="Rectangle 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828800"/>
          </a:xfrm>
        </p:spPr>
        <p:txBody>
          <a:bodyPr anchor="b"/>
          <a:lstStyle>
            <a:lvl1pPr>
              <a:defRPr sz="57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2787" name="Rectangle 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7338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2788" name="Rectangle 20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fld id="{4D368420-5D28-441B-A23C-B07B4619C9EB}" type="datetimeFigureOut">
              <a:rPr lang="en-US">
                <a:solidFill>
                  <a:srgbClr val="EAEAEA"/>
                </a:solidFill>
              </a:rPr>
              <a:pPr/>
              <a:t>1/31/2016</a:t>
            </a:fld>
            <a:endParaRPr lang="en-US">
              <a:solidFill>
                <a:srgbClr val="EAEAEA"/>
              </a:solidFill>
            </a:endParaRPr>
          </a:p>
        </p:txBody>
      </p:sp>
      <p:sp>
        <p:nvSpPr>
          <p:cNvPr id="32789" name="Rectangle 21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AEAEA"/>
              </a:solidFill>
            </a:endParaRPr>
          </a:p>
        </p:txBody>
      </p:sp>
      <p:sp>
        <p:nvSpPr>
          <p:cNvPr id="32790" name="Rectangle 22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7663AACC-5CBE-4424-AFF4-3DF136D2C1C9}" type="slidenum">
              <a:rPr lang="en-US">
                <a:solidFill>
                  <a:srgbClr val="EAEAEA"/>
                </a:solidFill>
              </a:rPr>
              <a:pPr/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188801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7FC2F20-8894-4126-8AD5-70303A897B11}" type="datetimeFigureOut">
              <a:rPr lang="en-US">
                <a:solidFill>
                  <a:srgbClr val="EAEAEA"/>
                </a:solidFill>
              </a:rPr>
              <a:pPr/>
              <a:t>1/31/2016</a:t>
            </a:fld>
            <a:endParaRPr lang="en-US">
              <a:solidFill>
                <a:srgbClr val="EAEAE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AEAE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A80E35-B129-4722-9F3F-0F2E3BE94C47}" type="slidenum">
              <a:rPr lang="en-US">
                <a:solidFill>
                  <a:srgbClr val="EAEAEA"/>
                </a:solidFill>
              </a:rPr>
              <a:pPr/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379035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F586A39-19C2-4B0B-AFDB-636FA5D6078E}" type="datetimeFigureOut">
              <a:rPr lang="en-US">
                <a:solidFill>
                  <a:srgbClr val="EAEAEA"/>
                </a:solidFill>
              </a:rPr>
              <a:pPr/>
              <a:t>1/31/2016</a:t>
            </a:fld>
            <a:endParaRPr lang="en-US">
              <a:solidFill>
                <a:srgbClr val="EAEAE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AEAE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215888-B9E9-4AC3-90C9-A8D592DE0C82}" type="slidenum">
              <a:rPr lang="en-US">
                <a:solidFill>
                  <a:srgbClr val="EAEAEA"/>
                </a:solidFill>
              </a:rPr>
              <a:pPr/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36860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33F9AC1-73F7-439F-9563-FC3B81DCB9E9}" type="datetimeFigureOut">
              <a:rPr lang="en-US">
                <a:solidFill>
                  <a:srgbClr val="EAEAEA"/>
                </a:solidFill>
              </a:rPr>
              <a:pPr/>
              <a:t>1/31/2016</a:t>
            </a:fld>
            <a:endParaRPr lang="en-US">
              <a:solidFill>
                <a:srgbClr val="EAEAEA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AEAEA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AE98F9-4823-45D5-8A74-389005E1731E}" type="slidenum">
              <a:rPr lang="en-US">
                <a:solidFill>
                  <a:srgbClr val="EAEAEA"/>
                </a:solidFill>
              </a:rPr>
              <a:pPr/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735007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F7AE073-C5A9-4F88-AE2F-E3D2D07658EE}" type="datetimeFigureOut">
              <a:rPr lang="en-US">
                <a:solidFill>
                  <a:srgbClr val="EAEAEA"/>
                </a:solidFill>
              </a:rPr>
              <a:pPr/>
              <a:t>1/31/2016</a:t>
            </a:fld>
            <a:endParaRPr lang="en-US">
              <a:solidFill>
                <a:srgbClr val="EAEAEA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AEAEA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8A5020-AC14-45BA-9D50-2C9A9B85BEEE}" type="slidenum">
              <a:rPr lang="en-US">
                <a:solidFill>
                  <a:srgbClr val="EAEAEA"/>
                </a:solidFill>
              </a:rPr>
              <a:pPr/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613944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2C65783-D63B-4235-B3F6-E7844FFE19B8}" type="datetimeFigureOut">
              <a:rPr lang="en-US">
                <a:solidFill>
                  <a:srgbClr val="EAEAEA"/>
                </a:solidFill>
              </a:rPr>
              <a:pPr/>
              <a:t>1/31/2016</a:t>
            </a:fld>
            <a:endParaRPr lang="en-US">
              <a:solidFill>
                <a:srgbClr val="EAEAEA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AEAEA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24D5C9-72FF-4A0E-9DE4-48D504BD4504}" type="slidenum">
              <a:rPr lang="en-US">
                <a:solidFill>
                  <a:srgbClr val="EAEAEA"/>
                </a:solidFill>
              </a:rPr>
              <a:pPr/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1492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C7122-BDFE-4C29-9B6D-B2D6E2F923D5}" type="datetimeFigureOut">
              <a:rPr lang="en-US" smtClean="0"/>
              <a:t>1/31/2016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B389A-9BB0-42DF-8461-A1CDFECD28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28978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7DD35F7-3AA4-4BD1-8595-19D574ED5193}" type="datetimeFigureOut">
              <a:rPr lang="en-US">
                <a:solidFill>
                  <a:srgbClr val="EAEAEA"/>
                </a:solidFill>
              </a:rPr>
              <a:pPr/>
              <a:t>1/31/2016</a:t>
            </a:fld>
            <a:endParaRPr lang="en-US">
              <a:solidFill>
                <a:srgbClr val="EAEAEA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AEAEA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B9D378-52A3-44C4-9FFF-7B9FAD7D5D75}" type="slidenum">
              <a:rPr lang="en-US">
                <a:solidFill>
                  <a:srgbClr val="EAEAEA"/>
                </a:solidFill>
              </a:rPr>
              <a:pPr/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761664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05A5708-BB58-446C-973F-26801316170B}" type="datetimeFigureOut">
              <a:rPr lang="en-US">
                <a:solidFill>
                  <a:srgbClr val="EAEAEA"/>
                </a:solidFill>
              </a:rPr>
              <a:pPr/>
              <a:t>1/31/2016</a:t>
            </a:fld>
            <a:endParaRPr lang="en-US">
              <a:solidFill>
                <a:srgbClr val="EAEAEA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AEAEA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1F24BB-5666-4DD4-A3F9-E50EB9A3A798}" type="slidenum">
              <a:rPr lang="en-US">
                <a:solidFill>
                  <a:srgbClr val="EAEAEA"/>
                </a:solidFill>
              </a:rPr>
              <a:pPr/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052544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E2E4A6E-323F-4ACA-8A81-B5F80FFAAEC5}" type="datetimeFigureOut">
              <a:rPr lang="en-US">
                <a:solidFill>
                  <a:srgbClr val="EAEAEA"/>
                </a:solidFill>
              </a:rPr>
              <a:pPr/>
              <a:t>1/31/2016</a:t>
            </a:fld>
            <a:endParaRPr lang="en-US">
              <a:solidFill>
                <a:srgbClr val="EAEAEA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AEAEA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E60AA3-E236-420B-BA82-E15D50278939}" type="slidenum">
              <a:rPr lang="en-US">
                <a:solidFill>
                  <a:srgbClr val="EAEAEA"/>
                </a:solidFill>
              </a:rPr>
              <a:pPr/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40651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A51D2C9-8EE0-4443-891F-F6BFE5617DC8}" type="datetimeFigureOut">
              <a:rPr lang="en-US">
                <a:solidFill>
                  <a:srgbClr val="EAEAEA"/>
                </a:solidFill>
              </a:rPr>
              <a:pPr/>
              <a:t>1/31/2016</a:t>
            </a:fld>
            <a:endParaRPr lang="en-US">
              <a:solidFill>
                <a:srgbClr val="EAEAE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AEAE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8CA1D1-5D3E-46FE-A7FC-556C58827385}" type="slidenum">
              <a:rPr lang="en-US">
                <a:solidFill>
                  <a:srgbClr val="EAEAEA"/>
                </a:solidFill>
              </a:rPr>
              <a:pPr/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333623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7A36751-04F5-4528-A9FF-212994CE8144}" type="datetimeFigureOut">
              <a:rPr lang="en-US">
                <a:solidFill>
                  <a:srgbClr val="EAEAEA"/>
                </a:solidFill>
              </a:rPr>
              <a:pPr/>
              <a:t>1/31/2016</a:t>
            </a:fld>
            <a:endParaRPr lang="en-US">
              <a:solidFill>
                <a:srgbClr val="EAEAE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AEAE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039F07-B539-45AC-A45C-7ACAF6060F97}" type="slidenum">
              <a:rPr lang="en-US">
                <a:solidFill>
                  <a:srgbClr val="EAEAEA"/>
                </a:solidFill>
              </a:rPr>
              <a:pPr/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745289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7125D-A88C-4C7E-8C8C-26BE60DEB9E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F1EC8-00F2-405A-BE89-540319DD5A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869011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7125D-A88C-4C7E-8C8C-26BE60DEB9E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F1EC8-00F2-405A-BE89-540319DD5A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289804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7125D-A88C-4C7E-8C8C-26BE60DEB9E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F1EC8-00F2-405A-BE89-540319DD5A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008572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7125D-A88C-4C7E-8C8C-26BE60DEB9E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F1EC8-00F2-405A-BE89-540319DD5A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467737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7125D-A88C-4C7E-8C8C-26BE60DEB9E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F1EC8-00F2-405A-BE89-540319DD5A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84755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C7122-BDFE-4C29-9B6D-B2D6E2F923D5}" type="datetimeFigureOut">
              <a:rPr lang="en-US" smtClean="0"/>
              <a:t>1/31/2016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B389A-9BB0-42DF-8461-A1CDFECD28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91312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7125D-A88C-4C7E-8C8C-26BE60DEB9E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F1EC8-00F2-405A-BE89-540319DD5A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266237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7125D-A88C-4C7E-8C8C-26BE60DEB9E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F1EC8-00F2-405A-BE89-540319DD5A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319574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7125D-A88C-4C7E-8C8C-26BE60DEB9E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F1EC8-00F2-405A-BE89-540319DD5A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772151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7125D-A88C-4C7E-8C8C-26BE60DEB9E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F1EC8-00F2-405A-BE89-540319DD5A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218353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7125D-A88C-4C7E-8C8C-26BE60DEB9E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F1EC8-00F2-405A-BE89-540319DD5A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926138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7125D-A88C-4C7E-8C8C-26BE60DEB9E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F1EC8-00F2-405A-BE89-540319DD5A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114327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586F843D-E84A-4B2B-870A-C6AE01761CDE}" type="datetimeFigureOut">
              <a:rPr lang="en-US" smtClean="0"/>
              <a:pPr/>
              <a:t>1/31/2016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534949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0C9F7FA-7F0B-4046-BF02-9784AF7FBA17}" type="slidenum">
              <a:rPr lang="en-US" smtClean="0">
                <a:solidFill>
                  <a:srgbClr val="534949"/>
                </a:solidFill>
              </a:rPr>
              <a:pPr/>
              <a:t>‹#›</a:t>
            </a:fld>
            <a:endParaRPr lang="en-US">
              <a:solidFill>
                <a:srgbClr val="5349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682721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F843D-E84A-4B2B-870A-C6AE01761CDE}" type="datetimeFigureOut">
              <a:rPr lang="en-US" smtClean="0">
                <a:solidFill>
                  <a:srgbClr val="534949"/>
                </a:solidFill>
              </a:rPr>
              <a:pPr/>
              <a:t>1/31/2016</a:t>
            </a:fld>
            <a:endParaRPr lang="en-US">
              <a:solidFill>
                <a:srgbClr val="53494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3494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0C9F7FA-7F0B-4046-BF02-9784AF7FBA1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10620214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F843D-E84A-4B2B-870A-C6AE01761CDE}" type="datetimeFigureOut">
              <a:rPr lang="en-US" smtClean="0">
                <a:solidFill>
                  <a:srgbClr val="534949"/>
                </a:solidFill>
              </a:rPr>
              <a:pPr/>
              <a:t>1/31/2016</a:t>
            </a:fld>
            <a:endParaRPr lang="en-US">
              <a:solidFill>
                <a:srgbClr val="534949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A0C9F7FA-7F0B-4046-BF02-9784AF7FBA1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srgbClr val="5349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451897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86F843D-E84A-4B2B-870A-C6AE01761CDE}" type="datetimeFigureOut">
              <a:rPr lang="en-US" smtClean="0">
                <a:solidFill>
                  <a:srgbClr val="534949"/>
                </a:solidFill>
              </a:rPr>
              <a:pPr/>
              <a:t>1/31/2016</a:t>
            </a:fld>
            <a:endParaRPr lang="en-US">
              <a:solidFill>
                <a:srgbClr val="534949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A0C9F7FA-7F0B-4046-BF02-9784AF7FBA1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>
              <a:solidFill>
                <a:srgbClr val="5349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42681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C7122-BDFE-4C29-9B6D-B2D6E2F923D5}" type="datetimeFigureOut">
              <a:rPr lang="en-US" smtClean="0"/>
              <a:t>1/31/2016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B389A-9BB0-42DF-8461-A1CDFECD28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05944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86F843D-E84A-4B2B-870A-C6AE01761CDE}" type="datetimeFigureOut">
              <a:rPr lang="en-US" smtClean="0">
                <a:solidFill>
                  <a:srgbClr val="534949"/>
                </a:solidFill>
              </a:rPr>
              <a:pPr/>
              <a:t>1/31/2016</a:t>
            </a:fld>
            <a:endParaRPr lang="en-US">
              <a:solidFill>
                <a:srgbClr val="534949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A0C9F7FA-7F0B-4046-BF02-9784AF7FBA1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>
              <a:solidFill>
                <a:srgbClr val="534949"/>
              </a:solidFill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00836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F843D-E84A-4B2B-870A-C6AE01761CDE}" type="datetimeFigureOut">
              <a:rPr lang="en-US" smtClean="0">
                <a:solidFill>
                  <a:srgbClr val="534949"/>
                </a:solidFill>
              </a:rPr>
              <a:pPr/>
              <a:t>1/31/2016</a:t>
            </a:fld>
            <a:endParaRPr lang="en-US">
              <a:solidFill>
                <a:srgbClr val="534949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3494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0C9F7FA-7F0B-4046-BF02-9784AF7FBA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84482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F843D-E84A-4B2B-870A-C6AE01761CDE}" type="datetimeFigureOut">
              <a:rPr lang="en-US" smtClean="0">
                <a:solidFill>
                  <a:srgbClr val="534949"/>
                </a:solidFill>
              </a:rPr>
              <a:pPr/>
              <a:t>1/31/2016</a:t>
            </a:fld>
            <a:endParaRPr lang="en-US">
              <a:solidFill>
                <a:srgbClr val="534949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3494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0C9F7FA-7F0B-4046-BF02-9784AF7FBA17}" type="slidenum">
              <a:rPr lang="en-US" smtClean="0">
                <a:solidFill>
                  <a:srgbClr val="534949"/>
                </a:solidFill>
              </a:rPr>
              <a:pPr/>
              <a:t>‹#›</a:t>
            </a:fld>
            <a:endParaRPr lang="en-US">
              <a:solidFill>
                <a:srgbClr val="5349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173005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F843D-E84A-4B2B-870A-C6AE01761CDE}" type="datetimeFigureOut">
              <a:rPr lang="en-US" smtClean="0">
                <a:solidFill>
                  <a:srgbClr val="534949"/>
                </a:solidFill>
              </a:rPr>
              <a:pPr/>
              <a:t>1/31/2016</a:t>
            </a:fld>
            <a:endParaRPr lang="en-US">
              <a:solidFill>
                <a:srgbClr val="534949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3494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0C9F7FA-7F0B-4046-BF02-9784AF7FBA1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42637570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586F843D-E84A-4B2B-870A-C6AE01761CDE}" type="datetimeFigureOut">
              <a:rPr lang="en-US" smtClean="0">
                <a:solidFill>
                  <a:srgbClr val="534949"/>
                </a:solidFill>
              </a:rPr>
              <a:pPr/>
              <a:t>1/31/2016</a:t>
            </a:fld>
            <a:endParaRPr lang="en-US">
              <a:solidFill>
                <a:srgbClr val="534949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A0C9F7FA-7F0B-4046-BF02-9784AF7FBA1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>
              <a:solidFill>
                <a:srgbClr val="534949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53177275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F843D-E84A-4B2B-870A-C6AE01761CDE}" type="datetimeFigureOut">
              <a:rPr lang="en-US" smtClean="0">
                <a:solidFill>
                  <a:srgbClr val="534949"/>
                </a:solidFill>
              </a:rPr>
              <a:pPr/>
              <a:t>1/31/2016</a:t>
            </a:fld>
            <a:endParaRPr lang="en-US">
              <a:solidFill>
                <a:srgbClr val="53494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3494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9F7FA-7F0B-4046-BF02-9784AF7FBA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72932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586F843D-E84A-4B2B-870A-C6AE01761CDE}" type="datetimeFigureOut">
              <a:rPr lang="en-US" smtClean="0">
                <a:solidFill>
                  <a:srgbClr val="534949"/>
                </a:solidFill>
              </a:rPr>
              <a:pPr/>
              <a:t>1/31/2016</a:t>
            </a:fld>
            <a:endParaRPr lang="en-US">
              <a:solidFill>
                <a:srgbClr val="53494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>
              <a:solidFill>
                <a:srgbClr val="534949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A0C9F7FA-7F0B-4046-BF02-9784AF7FBA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6461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C7122-BDFE-4C29-9B6D-B2D6E2F923D5}" type="datetimeFigureOut">
              <a:rPr lang="en-US" smtClean="0"/>
              <a:t>1/31/2016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B389A-9BB0-42DF-8461-A1CDFECD28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4644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C7122-BDFE-4C29-9B6D-B2D6E2F923D5}" type="datetimeFigureOut">
              <a:rPr lang="en-US" smtClean="0"/>
              <a:t>1/31/2016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B389A-9BB0-42DF-8461-A1CDFECD28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7312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C7122-BDFE-4C29-9B6D-B2D6E2F923D5}" type="datetimeFigureOut">
              <a:rPr lang="en-US" smtClean="0"/>
              <a:t>1/31/2016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B389A-9BB0-42DF-8461-A1CDFECD28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2594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6C7122-BDFE-4C29-9B6D-B2D6E2F923D5}" type="datetimeFigureOut">
              <a:rPr lang="en-US" smtClean="0"/>
              <a:t>1/31/2016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BB389A-9BB0-42DF-8461-A1CDFECD28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95078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B5C5D87-52EC-4575-8AB6-D38022468F14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1/31/2016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97379FC-770A-4886-9DC2-411FCEA8BAED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68758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56B60A-0A65-4512-8E93-4318C1363CFC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1/31/2016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E81B03-85D9-4000-96BA-071B8D35C86E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810834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tint val="63529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46" name="Group 2"/>
          <p:cNvGrpSpPr>
            <a:grpSpLocks/>
          </p:cNvGrpSpPr>
          <p:nvPr/>
        </p:nvGrpSpPr>
        <p:grpSpPr bwMode="auto">
          <a:xfrm>
            <a:off x="4716463" y="5345113"/>
            <a:ext cx="4427537" cy="1512887"/>
            <a:chOff x="2971" y="3367"/>
            <a:chExt cx="2789" cy="953"/>
          </a:xfrm>
        </p:grpSpPr>
        <p:sp>
          <p:nvSpPr>
            <p:cNvPr id="31747" name="Freeform 3"/>
            <p:cNvSpPr>
              <a:spLocks/>
            </p:cNvSpPr>
            <p:nvPr/>
          </p:nvSpPr>
          <p:spPr bwMode="ltGray">
            <a:xfrm>
              <a:off x="2971" y="3367"/>
              <a:ext cx="2789" cy="953"/>
            </a:xfrm>
            <a:custGeom>
              <a:avLst/>
              <a:gdLst/>
              <a:ahLst/>
              <a:cxnLst>
                <a:cxn ang="0">
                  <a:pos x="2768" y="18"/>
                </a:cxn>
                <a:cxn ang="0">
                  <a:pos x="2678" y="24"/>
                </a:cxn>
                <a:cxn ang="0">
                  <a:pos x="2613" y="102"/>
                </a:cxn>
                <a:cxn ang="0">
                  <a:pos x="2511" y="156"/>
                </a:cxn>
                <a:cxn ang="0">
                  <a:pos x="2505" y="222"/>
                </a:cxn>
                <a:cxn ang="0">
                  <a:pos x="2487" y="246"/>
                </a:cxn>
                <a:cxn ang="0">
                  <a:pos x="2469" y="252"/>
                </a:cxn>
                <a:cxn ang="0">
                  <a:pos x="2397" y="210"/>
                </a:cxn>
                <a:cxn ang="0">
                  <a:pos x="2260" y="192"/>
                </a:cxn>
                <a:cxn ang="0">
                  <a:pos x="2236" y="186"/>
                </a:cxn>
                <a:cxn ang="0">
                  <a:pos x="2218" y="192"/>
                </a:cxn>
                <a:cxn ang="0">
                  <a:pos x="2146" y="228"/>
                </a:cxn>
                <a:cxn ang="0">
                  <a:pos x="2110" y="240"/>
                </a:cxn>
                <a:cxn ang="0">
                  <a:pos x="2086" y="246"/>
                </a:cxn>
                <a:cxn ang="0">
                  <a:pos x="2074" y="258"/>
                </a:cxn>
                <a:cxn ang="0">
                  <a:pos x="2074" y="276"/>
                </a:cxn>
                <a:cxn ang="0">
                  <a:pos x="2051" y="300"/>
                </a:cxn>
                <a:cxn ang="0">
                  <a:pos x="2033" y="312"/>
                </a:cxn>
                <a:cxn ang="0">
                  <a:pos x="2021" y="324"/>
                </a:cxn>
                <a:cxn ang="0">
                  <a:pos x="2009" y="336"/>
                </a:cxn>
                <a:cxn ang="0">
                  <a:pos x="1979" y="342"/>
                </a:cxn>
                <a:cxn ang="0">
                  <a:pos x="1913" y="336"/>
                </a:cxn>
                <a:cxn ang="0">
                  <a:pos x="1877" y="330"/>
                </a:cxn>
                <a:cxn ang="0">
                  <a:pos x="1865" y="342"/>
                </a:cxn>
                <a:cxn ang="0">
                  <a:pos x="1853" y="354"/>
                </a:cxn>
                <a:cxn ang="0">
                  <a:pos x="1823" y="360"/>
                </a:cxn>
                <a:cxn ang="0">
                  <a:pos x="1764" y="342"/>
                </a:cxn>
                <a:cxn ang="0">
                  <a:pos x="1740" y="342"/>
                </a:cxn>
                <a:cxn ang="0">
                  <a:pos x="1716" y="354"/>
                </a:cxn>
                <a:cxn ang="0">
                  <a:pos x="1656" y="425"/>
                </a:cxn>
                <a:cxn ang="0">
                  <a:pos x="1614" y="569"/>
                </a:cxn>
                <a:cxn ang="0">
                  <a:pos x="1614" y="593"/>
                </a:cxn>
                <a:cxn ang="0">
                  <a:pos x="1620" y="641"/>
                </a:cxn>
                <a:cxn ang="0">
                  <a:pos x="1638" y="659"/>
                </a:cxn>
                <a:cxn ang="0">
                  <a:pos x="1632" y="671"/>
                </a:cxn>
                <a:cxn ang="0">
                  <a:pos x="1620" y="683"/>
                </a:cxn>
                <a:cxn ang="0">
                  <a:pos x="1542" y="689"/>
                </a:cxn>
                <a:cxn ang="0">
                  <a:pos x="1465" y="629"/>
                </a:cxn>
                <a:cxn ang="0">
                  <a:pos x="1333" y="587"/>
                </a:cxn>
                <a:cxn ang="0">
                  <a:pos x="1184" y="671"/>
                </a:cxn>
                <a:cxn ang="0">
                  <a:pos x="1016" y="731"/>
                </a:cxn>
                <a:cxn ang="0">
                  <a:pos x="813" y="743"/>
                </a:cxn>
                <a:cxn ang="0">
                  <a:pos x="628" y="701"/>
                </a:cxn>
                <a:cxn ang="0">
                  <a:pos x="568" y="695"/>
                </a:cxn>
                <a:cxn ang="0">
                  <a:pos x="556" y="701"/>
                </a:cxn>
                <a:cxn ang="0">
                  <a:pos x="520" y="731"/>
                </a:cxn>
                <a:cxn ang="0">
                  <a:pos x="436" y="809"/>
                </a:cxn>
                <a:cxn ang="0">
                  <a:pos x="406" y="821"/>
                </a:cxn>
                <a:cxn ang="0">
                  <a:pos x="382" y="821"/>
                </a:cxn>
                <a:cxn ang="0">
                  <a:pos x="335" y="827"/>
                </a:cxn>
                <a:cxn ang="0">
                  <a:pos x="209" y="851"/>
                </a:cxn>
                <a:cxn ang="0">
                  <a:pos x="173" y="857"/>
                </a:cxn>
                <a:cxn ang="0">
                  <a:pos x="125" y="851"/>
                </a:cxn>
                <a:cxn ang="0">
                  <a:pos x="107" y="857"/>
                </a:cxn>
                <a:cxn ang="0">
                  <a:pos x="101" y="875"/>
                </a:cxn>
                <a:cxn ang="0">
                  <a:pos x="83" y="887"/>
                </a:cxn>
                <a:cxn ang="0">
                  <a:pos x="48" y="899"/>
                </a:cxn>
                <a:cxn ang="0">
                  <a:pos x="2780" y="24"/>
                </a:cxn>
              </a:cxnLst>
              <a:rect l="0" t="0" r="r" b="b"/>
              <a:pathLst>
                <a:path w="2780" h="953">
                  <a:moveTo>
                    <a:pt x="2780" y="24"/>
                  </a:moveTo>
                  <a:lnTo>
                    <a:pt x="2774" y="24"/>
                  </a:lnTo>
                  <a:lnTo>
                    <a:pt x="2774" y="18"/>
                  </a:lnTo>
                  <a:lnTo>
                    <a:pt x="2768" y="18"/>
                  </a:lnTo>
                  <a:lnTo>
                    <a:pt x="2756" y="12"/>
                  </a:lnTo>
                  <a:lnTo>
                    <a:pt x="2738" y="6"/>
                  </a:lnTo>
                  <a:lnTo>
                    <a:pt x="2714" y="0"/>
                  </a:lnTo>
                  <a:lnTo>
                    <a:pt x="2678" y="24"/>
                  </a:lnTo>
                  <a:lnTo>
                    <a:pt x="2643" y="54"/>
                  </a:lnTo>
                  <a:lnTo>
                    <a:pt x="2619" y="90"/>
                  </a:lnTo>
                  <a:lnTo>
                    <a:pt x="2613" y="96"/>
                  </a:lnTo>
                  <a:lnTo>
                    <a:pt x="2613" y="102"/>
                  </a:lnTo>
                  <a:lnTo>
                    <a:pt x="2601" y="108"/>
                  </a:lnTo>
                  <a:lnTo>
                    <a:pt x="2583" y="120"/>
                  </a:lnTo>
                  <a:lnTo>
                    <a:pt x="2541" y="132"/>
                  </a:lnTo>
                  <a:lnTo>
                    <a:pt x="2511" y="156"/>
                  </a:lnTo>
                  <a:lnTo>
                    <a:pt x="2511" y="204"/>
                  </a:lnTo>
                  <a:lnTo>
                    <a:pt x="2511" y="210"/>
                  </a:lnTo>
                  <a:lnTo>
                    <a:pt x="2505" y="216"/>
                  </a:lnTo>
                  <a:lnTo>
                    <a:pt x="2505" y="222"/>
                  </a:lnTo>
                  <a:lnTo>
                    <a:pt x="2499" y="228"/>
                  </a:lnTo>
                  <a:lnTo>
                    <a:pt x="2499" y="240"/>
                  </a:lnTo>
                  <a:lnTo>
                    <a:pt x="2493" y="246"/>
                  </a:lnTo>
                  <a:lnTo>
                    <a:pt x="2487" y="246"/>
                  </a:lnTo>
                  <a:lnTo>
                    <a:pt x="2487" y="252"/>
                  </a:lnTo>
                  <a:lnTo>
                    <a:pt x="2481" y="252"/>
                  </a:lnTo>
                  <a:lnTo>
                    <a:pt x="2475" y="252"/>
                  </a:lnTo>
                  <a:lnTo>
                    <a:pt x="2469" y="252"/>
                  </a:lnTo>
                  <a:lnTo>
                    <a:pt x="2457" y="252"/>
                  </a:lnTo>
                  <a:lnTo>
                    <a:pt x="2439" y="258"/>
                  </a:lnTo>
                  <a:lnTo>
                    <a:pt x="2415" y="222"/>
                  </a:lnTo>
                  <a:lnTo>
                    <a:pt x="2397" y="210"/>
                  </a:lnTo>
                  <a:lnTo>
                    <a:pt x="2373" y="216"/>
                  </a:lnTo>
                  <a:lnTo>
                    <a:pt x="2332" y="216"/>
                  </a:lnTo>
                  <a:lnTo>
                    <a:pt x="2296" y="204"/>
                  </a:lnTo>
                  <a:lnTo>
                    <a:pt x="2260" y="192"/>
                  </a:lnTo>
                  <a:lnTo>
                    <a:pt x="2260" y="192"/>
                  </a:lnTo>
                  <a:lnTo>
                    <a:pt x="2248" y="186"/>
                  </a:lnTo>
                  <a:lnTo>
                    <a:pt x="2242" y="186"/>
                  </a:lnTo>
                  <a:lnTo>
                    <a:pt x="2236" y="186"/>
                  </a:lnTo>
                  <a:lnTo>
                    <a:pt x="2230" y="186"/>
                  </a:lnTo>
                  <a:lnTo>
                    <a:pt x="2224" y="192"/>
                  </a:lnTo>
                  <a:lnTo>
                    <a:pt x="2224" y="192"/>
                  </a:lnTo>
                  <a:lnTo>
                    <a:pt x="2218" y="192"/>
                  </a:lnTo>
                  <a:lnTo>
                    <a:pt x="2212" y="198"/>
                  </a:lnTo>
                  <a:lnTo>
                    <a:pt x="2194" y="204"/>
                  </a:lnTo>
                  <a:lnTo>
                    <a:pt x="2170" y="210"/>
                  </a:lnTo>
                  <a:lnTo>
                    <a:pt x="2146" y="228"/>
                  </a:lnTo>
                  <a:lnTo>
                    <a:pt x="2122" y="240"/>
                  </a:lnTo>
                  <a:lnTo>
                    <a:pt x="2116" y="240"/>
                  </a:lnTo>
                  <a:lnTo>
                    <a:pt x="2110" y="240"/>
                  </a:lnTo>
                  <a:lnTo>
                    <a:pt x="2110" y="240"/>
                  </a:lnTo>
                  <a:lnTo>
                    <a:pt x="2104" y="240"/>
                  </a:lnTo>
                  <a:lnTo>
                    <a:pt x="2098" y="246"/>
                  </a:lnTo>
                  <a:lnTo>
                    <a:pt x="2092" y="246"/>
                  </a:lnTo>
                  <a:lnTo>
                    <a:pt x="2086" y="246"/>
                  </a:lnTo>
                  <a:lnTo>
                    <a:pt x="2080" y="252"/>
                  </a:lnTo>
                  <a:lnTo>
                    <a:pt x="2080" y="258"/>
                  </a:lnTo>
                  <a:lnTo>
                    <a:pt x="2074" y="258"/>
                  </a:lnTo>
                  <a:lnTo>
                    <a:pt x="2074" y="258"/>
                  </a:lnTo>
                  <a:lnTo>
                    <a:pt x="2074" y="264"/>
                  </a:lnTo>
                  <a:lnTo>
                    <a:pt x="2074" y="264"/>
                  </a:lnTo>
                  <a:lnTo>
                    <a:pt x="2074" y="270"/>
                  </a:lnTo>
                  <a:lnTo>
                    <a:pt x="2074" y="276"/>
                  </a:lnTo>
                  <a:lnTo>
                    <a:pt x="2069" y="288"/>
                  </a:lnTo>
                  <a:lnTo>
                    <a:pt x="2057" y="300"/>
                  </a:lnTo>
                  <a:lnTo>
                    <a:pt x="2057" y="300"/>
                  </a:lnTo>
                  <a:lnTo>
                    <a:pt x="2051" y="300"/>
                  </a:lnTo>
                  <a:lnTo>
                    <a:pt x="2045" y="300"/>
                  </a:lnTo>
                  <a:lnTo>
                    <a:pt x="2039" y="306"/>
                  </a:lnTo>
                  <a:lnTo>
                    <a:pt x="2033" y="306"/>
                  </a:lnTo>
                  <a:lnTo>
                    <a:pt x="2033" y="312"/>
                  </a:lnTo>
                  <a:lnTo>
                    <a:pt x="2027" y="312"/>
                  </a:lnTo>
                  <a:lnTo>
                    <a:pt x="2027" y="318"/>
                  </a:lnTo>
                  <a:lnTo>
                    <a:pt x="2027" y="318"/>
                  </a:lnTo>
                  <a:lnTo>
                    <a:pt x="2021" y="324"/>
                  </a:lnTo>
                  <a:lnTo>
                    <a:pt x="2021" y="324"/>
                  </a:lnTo>
                  <a:lnTo>
                    <a:pt x="2015" y="330"/>
                  </a:lnTo>
                  <a:lnTo>
                    <a:pt x="2015" y="330"/>
                  </a:lnTo>
                  <a:lnTo>
                    <a:pt x="2009" y="336"/>
                  </a:lnTo>
                  <a:lnTo>
                    <a:pt x="1997" y="336"/>
                  </a:lnTo>
                  <a:lnTo>
                    <a:pt x="1991" y="342"/>
                  </a:lnTo>
                  <a:lnTo>
                    <a:pt x="1985" y="342"/>
                  </a:lnTo>
                  <a:lnTo>
                    <a:pt x="1979" y="342"/>
                  </a:lnTo>
                  <a:lnTo>
                    <a:pt x="1961" y="336"/>
                  </a:lnTo>
                  <a:lnTo>
                    <a:pt x="1925" y="336"/>
                  </a:lnTo>
                  <a:lnTo>
                    <a:pt x="1919" y="336"/>
                  </a:lnTo>
                  <a:lnTo>
                    <a:pt x="1913" y="336"/>
                  </a:lnTo>
                  <a:lnTo>
                    <a:pt x="1895" y="330"/>
                  </a:lnTo>
                  <a:lnTo>
                    <a:pt x="1889" y="330"/>
                  </a:lnTo>
                  <a:lnTo>
                    <a:pt x="1883" y="330"/>
                  </a:lnTo>
                  <a:lnTo>
                    <a:pt x="1877" y="330"/>
                  </a:lnTo>
                  <a:lnTo>
                    <a:pt x="1877" y="330"/>
                  </a:lnTo>
                  <a:lnTo>
                    <a:pt x="1871" y="336"/>
                  </a:lnTo>
                  <a:lnTo>
                    <a:pt x="1871" y="336"/>
                  </a:lnTo>
                  <a:lnTo>
                    <a:pt x="1865" y="342"/>
                  </a:lnTo>
                  <a:lnTo>
                    <a:pt x="1865" y="342"/>
                  </a:lnTo>
                  <a:lnTo>
                    <a:pt x="1859" y="348"/>
                  </a:lnTo>
                  <a:lnTo>
                    <a:pt x="1859" y="348"/>
                  </a:lnTo>
                  <a:lnTo>
                    <a:pt x="1853" y="354"/>
                  </a:lnTo>
                  <a:lnTo>
                    <a:pt x="1847" y="354"/>
                  </a:lnTo>
                  <a:lnTo>
                    <a:pt x="1835" y="360"/>
                  </a:lnTo>
                  <a:lnTo>
                    <a:pt x="1829" y="360"/>
                  </a:lnTo>
                  <a:lnTo>
                    <a:pt x="1823" y="360"/>
                  </a:lnTo>
                  <a:lnTo>
                    <a:pt x="1817" y="360"/>
                  </a:lnTo>
                  <a:lnTo>
                    <a:pt x="1776" y="342"/>
                  </a:lnTo>
                  <a:lnTo>
                    <a:pt x="1770" y="342"/>
                  </a:lnTo>
                  <a:lnTo>
                    <a:pt x="1764" y="342"/>
                  </a:lnTo>
                  <a:lnTo>
                    <a:pt x="1758" y="342"/>
                  </a:lnTo>
                  <a:lnTo>
                    <a:pt x="1746" y="342"/>
                  </a:lnTo>
                  <a:lnTo>
                    <a:pt x="1746" y="342"/>
                  </a:lnTo>
                  <a:lnTo>
                    <a:pt x="1740" y="342"/>
                  </a:lnTo>
                  <a:lnTo>
                    <a:pt x="1734" y="342"/>
                  </a:lnTo>
                  <a:lnTo>
                    <a:pt x="1728" y="348"/>
                  </a:lnTo>
                  <a:lnTo>
                    <a:pt x="1722" y="348"/>
                  </a:lnTo>
                  <a:lnTo>
                    <a:pt x="1716" y="354"/>
                  </a:lnTo>
                  <a:lnTo>
                    <a:pt x="1704" y="366"/>
                  </a:lnTo>
                  <a:lnTo>
                    <a:pt x="1698" y="378"/>
                  </a:lnTo>
                  <a:lnTo>
                    <a:pt x="1674" y="402"/>
                  </a:lnTo>
                  <a:lnTo>
                    <a:pt x="1656" y="425"/>
                  </a:lnTo>
                  <a:lnTo>
                    <a:pt x="1632" y="461"/>
                  </a:lnTo>
                  <a:lnTo>
                    <a:pt x="1614" y="509"/>
                  </a:lnTo>
                  <a:lnTo>
                    <a:pt x="1614" y="563"/>
                  </a:lnTo>
                  <a:lnTo>
                    <a:pt x="1614" y="569"/>
                  </a:lnTo>
                  <a:lnTo>
                    <a:pt x="1614" y="575"/>
                  </a:lnTo>
                  <a:lnTo>
                    <a:pt x="1614" y="581"/>
                  </a:lnTo>
                  <a:lnTo>
                    <a:pt x="1614" y="587"/>
                  </a:lnTo>
                  <a:lnTo>
                    <a:pt x="1614" y="593"/>
                  </a:lnTo>
                  <a:lnTo>
                    <a:pt x="1614" y="599"/>
                  </a:lnTo>
                  <a:lnTo>
                    <a:pt x="1614" y="605"/>
                  </a:lnTo>
                  <a:lnTo>
                    <a:pt x="1614" y="617"/>
                  </a:lnTo>
                  <a:lnTo>
                    <a:pt x="1620" y="641"/>
                  </a:lnTo>
                  <a:lnTo>
                    <a:pt x="1626" y="641"/>
                  </a:lnTo>
                  <a:lnTo>
                    <a:pt x="1632" y="647"/>
                  </a:lnTo>
                  <a:lnTo>
                    <a:pt x="1632" y="659"/>
                  </a:lnTo>
                  <a:lnTo>
                    <a:pt x="1638" y="659"/>
                  </a:lnTo>
                  <a:lnTo>
                    <a:pt x="1638" y="665"/>
                  </a:lnTo>
                  <a:lnTo>
                    <a:pt x="1638" y="665"/>
                  </a:lnTo>
                  <a:lnTo>
                    <a:pt x="1638" y="671"/>
                  </a:lnTo>
                  <a:lnTo>
                    <a:pt x="1632" y="671"/>
                  </a:lnTo>
                  <a:lnTo>
                    <a:pt x="1632" y="677"/>
                  </a:lnTo>
                  <a:lnTo>
                    <a:pt x="1632" y="677"/>
                  </a:lnTo>
                  <a:lnTo>
                    <a:pt x="1626" y="677"/>
                  </a:lnTo>
                  <a:lnTo>
                    <a:pt x="1620" y="683"/>
                  </a:lnTo>
                  <a:lnTo>
                    <a:pt x="1596" y="689"/>
                  </a:lnTo>
                  <a:lnTo>
                    <a:pt x="1572" y="689"/>
                  </a:lnTo>
                  <a:lnTo>
                    <a:pt x="1548" y="689"/>
                  </a:lnTo>
                  <a:lnTo>
                    <a:pt x="1542" y="689"/>
                  </a:lnTo>
                  <a:lnTo>
                    <a:pt x="1536" y="689"/>
                  </a:lnTo>
                  <a:lnTo>
                    <a:pt x="1518" y="683"/>
                  </a:lnTo>
                  <a:lnTo>
                    <a:pt x="1495" y="671"/>
                  </a:lnTo>
                  <a:lnTo>
                    <a:pt x="1465" y="629"/>
                  </a:lnTo>
                  <a:lnTo>
                    <a:pt x="1435" y="599"/>
                  </a:lnTo>
                  <a:lnTo>
                    <a:pt x="1405" y="581"/>
                  </a:lnTo>
                  <a:lnTo>
                    <a:pt x="1375" y="563"/>
                  </a:lnTo>
                  <a:lnTo>
                    <a:pt x="1333" y="587"/>
                  </a:lnTo>
                  <a:lnTo>
                    <a:pt x="1303" y="653"/>
                  </a:lnTo>
                  <a:lnTo>
                    <a:pt x="1261" y="665"/>
                  </a:lnTo>
                  <a:lnTo>
                    <a:pt x="1219" y="653"/>
                  </a:lnTo>
                  <a:lnTo>
                    <a:pt x="1184" y="671"/>
                  </a:lnTo>
                  <a:lnTo>
                    <a:pt x="1136" y="671"/>
                  </a:lnTo>
                  <a:lnTo>
                    <a:pt x="1106" y="671"/>
                  </a:lnTo>
                  <a:lnTo>
                    <a:pt x="1076" y="707"/>
                  </a:lnTo>
                  <a:lnTo>
                    <a:pt x="1016" y="731"/>
                  </a:lnTo>
                  <a:lnTo>
                    <a:pt x="944" y="761"/>
                  </a:lnTo>
                  <a:lnTo>
                    <a:pt x="921" y="773"/>
                  </a:lnTo>
                  <a:lnTo>
                    <a:pt x="867" y="773"/>
                  </a:lnTo>
                  <a:lnTo>
                    <a:pt x="813" y="743"/>
                  </a:lnTo>
                  <a:lnTo>
                    <a:pt x="783" y="719"/>
                  </a:lnTo>
                  <a:lnTo>
                    <a:pt x="741" y="713"/>
                  </a:lnTo>
                  <a:lnTo>
                    <a:pt x="693" y="701"/>
                  </a:lnTo>
                  <a:lnTo>
                    <a:pt x="628" y="701"/>
                  </a:lnTo>
                  <a:lnTo>
                    <a:pt x="616" y="701"/>
                  </a:lnTo>
                  <a:lnTo>
                    <a:pt x="598" y="695"/>
                  </a:lnTo>
                  <a:lnTo>
                    <a:pt x="580" y="695"/>
                  </a:lnTo>
                  <a:lnTo>
                    <a:pt x="568" y="695"/>
                  </a:lnTo>
                  <a:lnTo>
                    <a:pt x="568" y="695"/>
                  </a:lnTo>
                  <a:lnTo>
                    <a:pt x="562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0" y="707"/>
                  </a:lnTo>
                  <a:lnTo>
                    <a:pt x="544" y="713"/>
                  </a:lnTo>
                  <a:lnTo>
                    <a:pt x="520" y="731"/>
                  </a:lnTo>
                  <a:lnTo>
                    <a:pt x="496" y="749"/>
                  </a:lnTo>
                  <a:lnTo>
                    <a:pt x="460" y="785"/>
                  </a:lnTo>
                  <a:lnTo>
                    <a:pt x="454" y="791"/>
                  </a:lnTo>
                  <a:lnTo>
                    <a:pt x="436" y="809"/>
                  </a:lnTo>
                  <a:lnTo>
                    <a:pt x="424" y="815"/>
                  </a:lnTo>
                  <a:lnTo>
                    <a:pt x="418" y="821"/>
                  </a:lnTo>
                  <a:lnTo>
                    <a:pt x="412" y="821"/>
                  </a:lnTo>
                  <a:lnTo>
                    <a:pt x="406" y="821"/>
                  </a:lnTo>
                  <a:lnTo>
                    <a:pt x="400" y="821"/>
                  </a:lnTo>
                  <a:lnTo>
                    <a:pt x="394" y="821"/>
                  </a:lnTo>
                  <a:lnTo>
                    <a:pt x="388" y="821"/>
                  </a:lnTo>
                  <a:lnTo>
                    <a:pt x="382" y="821"/>
                  </a:lnTo>
                  <a:lnTo>
                    <a:pt x="370" y="821"/>
                  </a:lnTo>
                  <a:lnTo>
                    <a:pt x="358" y="821"/>
                  </a:lnTo>
                  <a:lnTo>
                    <a:pt x="352" y="821"/>
                  </a:lnTo>
                  <a:lnTo>
                    <a:pt x="335" y="827"/>
                  </a:lnTo>
                  <a:lnTo>
                    <a:pt x="329" y="827"/>
                  </a:lnTo>
                  <a:lnTo>
                    <a:pt x="233" y="839"/>
                  </a:lnTo>
                  <a:lnTo>
                    <a:pt x="227" y="845"/>
                  </a:lnTo>
                  <a:lnTo>
                    <a:pt x="209" y="851"/>
                  </a:lnTo>
                  <a:lnTo>
                    <a:pt x="197" y="851"/>
                  </a:lnTo>
                  <a:lnTo>
                    <a:pt x="185" y="857"/>
                  </a:lnTo>
                  <a:lnTo>
                    <a:pt x="179" y="857"/>
                  </a:lnTo>
                  <a:lnTo>
                    <a:pt x="173" y="857"/>
                  </a:lnTo>
                  <a:lnTo>
                    <a:pt x="167" y="857"/>
                  </a:lnTo>
                  <a:lnTo>
                    <a:pt x="149" y="851"/>
                  </a:lnTo>
                  <a:lnTo>
                    <a:pt x="137" y="851"/>
                  </a:lnTo>
                  <a:lnTo>
                    <a:pt x="125" y="851"/>
                  </a:lnTo>
                  <a:lnTo>
                    <a:pt x="119" y="857"/>
                  </a:lnTo>
                  <a:lnTo>
                    <a:pt x="113" y="857"/>
                  </a:lnTo>
                  <a:lnTo>
                    <a:pt x="107" y="857"/>
                  </a:lnTo>
                  <a:lnTo>
                    <a:pt x="107" y="857"/>
                  </a:lnTo>
                  <a:lnTo>
                    <a:pt x="101" y="863"/>
                  </a:lnTo>
                  <a:lnTo>
                    <a:pt x="101" y="863"/>
                  </a:lnTo>
                  <a:lnTo>
                    <a:pt x="101" y="869"/>
                  </a:lnTo>
                  <a:lnTo>
                    <a:pt x="101" y="875"/>
                  </a:lnTo>
                  <a:lnTo>
                    <a:pt x="95" y="875"/>
                  </a:lnTo>
                  <a:lnTo>
                    <a:pt x="95" y="881"/>
                  </a:lnTo>
                  <a:lnTo>
                    <a:pt x="89" y="881"/>
                  </a:lnTo>
                  <a:lnTo>
                    <a:pt x="83" y="887"/>
                  </a:lnTo>
                  <a:lnTo>
                    <a:pt x="77" y="887"/>
                  </a:lnTo>
                  <a:lnTo>
                    <a:pt x="60" y="893"/>
                  </a:lnTo>
                  <a:lnTo>
                    <a:pt x="54" y="899"/>
                  </a:lnTo>
                  <a:lnTo>
                    <a:pt x="48" y="899"/>
                  </a:lnTo>
                  <a:lnTo>
                    <a:pt x="48" y="905"/>
                  </a:lnTo>
                  <a:lnTo>
                    <a:pt x="0" y="953"/>
                  </a:lnTo>
                  <a:lnTo>
                    <a:pt x="2780" y="953"/>
                  </a:lnTo>
                  <a:lnTo>
                    <a:pt x="2780" y="24"/>
                  </a:lnTo>
                  <a:lnTo>
                    <a:pt x="2780" y="24"/>
                  </a:lnTo>
                  <a:lnTo>
                    <a:pt x="2780" y="24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EAEAEA"/>
                </a:solidFill>
              </a:endParaRPr>
            </a:p>
          </p:txBody>
        </p:sp>
        <p:sp>
          <p:nvSpPr>
            <p:cNvPr id="31748" name="Freeform 4"/>
            <p:cNvSpPr>
              <a:spLocks/>
            </p:cNvSpPr>
            <p:nvPr/>
          </p:nvSpPr>
          <p:spPr bwMode="ltGray">
            <a:xfrm>
              <a:off x="4602" y="4014"/>
              <a:ext cx="12" cy="18"/>
            </a:xfrm>
            <a:custGeom>
              <a:avLst/>
              <a:gdLst/>
              <a:ahLst/>
              <a:cxnLst>
                <a:cxn ang="0">
                  <a:pos x="12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12" y="18"/>
                </a:cxn>
                <a:cxn ang="0">
                  <a:pos x="12" y="18"/>
                </a:cxn>
                <a:cxn ang="0">
                  <a:pos x="12" y="18"/>
                </a:cxn>
              </a:cxnLst>
              <a:rect l="0" t="0" r="r" b="b"/>
              <a:pathLst>
                <a:path w="12" h="18">
                  <a:moveTo>
                    <a:pt x="12" y="18"/>
                  </a:moveTo>
                  <a:lnTo>
                    <a:pt x="12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EAEAEA"/>
                </a:solidFill>
              </a:endParaRPr>
            </a:p>
          </p:txBody>
        </p:sp>
        <p:sp>
          <p:nvSpPr>
            <p:cNvPr id="31749" name="Freeform 5"/>
            <p:cNvSpPr>
              <a:spLocks/>
            </p:cNvSpPr>
            <p:nvPr/>
          </p:nvSpPr>
          <p:spPr bwMode="ltGray">
            <a:xfrm>
              <a:off x="4596" y="3996"/>
              <a:ext cx="6" cy="18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6" y="1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0" y="12"/>
                </a:cxn>
              </a:cxnLst>
              <a:rect l="0" t="0" r="r" b="b"/>
              <a:pathLst>
                <a:path w="6" h="18">
                  <a:moveTo>
                    <a:pt x="0" y="12"/>
                  </a:moveTo>
                  <a:lnTo>
                    <a:pt x="6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EAEAEA"/>
                </a:solidFill>
              </a:endParaRPr>
            </a:p>
          </p:txBody>
        </p:sp>
        <p:sp>
          <p:nvSpPr>
            <p:cNvPr id="31750" name="Freeform 6"/>
            <p:cNvSpPr>
              <a:spLocks/>
            </p:cNvSpPr>
            <p:nvPr/>
          </p:nvSpPr>
          <p:spPr bwMode="ltGray">
            <a:xfrm>
              <a:off x="5180" y="3577"/>
              <a:ext cx="304" cy="741"/>
            </a:xfrm>
            <a:custGeom>
              <a:avLst/>
              <a:gdLst/>
              <a:ahLst/>
              <a:cxnLst>
                <a:cxn ang="0">
                  <a:pos x="280" y="42"/>
                </a:cxn>
                <a:cxn ang="0">
                  <a:pos x="274" y="42"/>
                </a:cxn>
                <a:cxn ang="0">
                  <a:pos x="268" y="42"/>
                </a:cxn>
                <a:cxn ang="0">
                  <a:pos x="256" y="42"/>
                </a:cxn>
                <a:cxn ang="0">
                  <a:pos x="238" y="48"/>
                </a:cxn>
                <a:cxn ang="0">
                  <a:pos x="214" y="12"/>
                </a:cxn>
                <a:cxn ang="0">
                  <a:pos x="196" y="0"/>
                </a:cxn>
                <a:cxn ang="0">
                  <a:pos x="196" y="0"/>
                </a:cxn>
                <a:cxn ang="0">
                  <a:pos x="164" y="167"/>
                </a:cxn>
                <a:cxn ang="0">
                  <a:pos x="144" y="217"/>
                </a:cxn>
                <a:cxn ang="0">
                  <a:pos x="110" y="281"/>
                </a:cxn>
                <a:cxn ang="0">
                  <a:pos x="96" y="327"/>
                </a:cxn>
                <a:cxn ang="0">
                  <a:pos x="124" y="405"/>
                </a:cxn>
                <a:cxn ang="0">
                  <a:pos x="100" y="463"/>
                </a:cxn>
                <a:cxn ang="0">
                  <a:pos x="68" y="503"/>
                </a:cxn>
                <a:cxn ang="0">
                  <a:pos x="30" y="539"/>
                </a:cxn>
                <a:cxn ang="0">
                  <a:pos x="24" y="613"/>
                </a:cxn>
                <a:cxn ang="0">
                  <a:pos x="0" y="741"/>
                </a:cxn>
                <a:cxn ang="0">
                  <a:pos x="202" y="741"/>
                </a:cxn>
                <a:cxn ang="0">
                  <a:pos x="180" y="639"/>
                </a:cxn>
                <a:cxn ang="0">
                  <a:pos x="192" y="589"/>
                </a:cxn>
                <a:cxn ang="0">
                  <a:pos x="178" y="539"/>
                </a:cxn>
                <a:cxn ang="0">
                  <a:pos x="190" y="499"/>
                </a:cxn>
                <a:cxn ang="0">
                  <a:pos x="184" y="465"/>
                </a:cxn>
                <a:cxn ang="0">
                  <a:pos x="192" y="391"/>
                </a:cxn>
                <a:cxn ang="0">
                  <a:pos x="216" y="313"/>
                </a:cxn>
                <a:cxn ang="0">
                  <a:pos x="238" y="249"/>
                </a:cxn>
                <a:cxn ang="0">
                  <a:pos x="268" y="185"/>
                </a:cxn>
                <a:cxn ang="0">
                  <a:pos x="284" y="159"/>
                </a:cxn>
                <a:cxn ang="0">
                  <a:pos x="304" y="12"/>
                </a:cxn>
                <a:cxn ang="0">
                  <a:pos x="298" y="24"/>
                </a:cxn>
                <a:cxn ang="0">
                  <a:pos x="292" y="30"/>
                </a:cxn>
                <a:cxn ang="0">
                  <a:pos x="292" y="36"/>
                </a:cxn>
                <a:cxn ang="0">
                  <a:pos x="286" y="36"/>
                </a:cxn>
                <a:cxn ang="0">
                  <a:pos x="286" y="42"/>
                </a:cxn>
                <a:cxn ang="0">
                  <a:pos x="280" y="42"/>
                </a:cxn>
                <a:cxn ang="0">
                  <a:pos x="280" y="42"/>
                </a:cxn>
                <a:cxn ang="0">
                  <a:pos x="280" y="42"/>
                </a:cxn>
              </a:cxnLst>
              <a:rect l="0" t="0" r="r" b="b"/>
              <a:pathLst>
                <a:path w="304" h="741">
                  <a:moveTo>
                    <a:pt x="280" y="42"/>
                  </a:moveTo>
                  <a:lnTo>
                    <a:pt x="274" y="42"/>
                  </a:lnTo>
                  <a:lnTo>
                    <a:pt x="268" y="42"/>
                  </a:lnTo>
                  <a:lnTo>
                    <a:pt x="256" y="42"/>
                  </a:lnTo>
                  <a:lnTo>
                    <a:pt x="238" y="48"/>
                  </a:lnTo>
                  <a:lnTo>
                    <a:pt x="214" y="12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64" y="167"/>
                  </a:lnTo>
                  <a:lnTo>
                    <a:pt x="144" y="217"/>
                  </a:lnTo>
                  <a:lnTo>
                    <a:pt x="110" y="281"/>
                  </a:lnTo>
                  <a:lnTo>
                    <a:pt x="96" y="327"/>
                  </a:lnTo>
                  <a:lnTo>
                    <a:pt x="124" y="405"/>
                  </a:lnTo>
                  <a:lnTo>
                    <a:pt x="100" y="463"/>
                  </a:lnTo>
                  <a:lnTo>
                    <a:pt x="68" y="503"/>
                  </a:lnTo>
                  <a:lnTo>
                    <a:pt x="30" y="539"/>
                  </a:lnTo>
                  <a:lnTo>
                    <a:pt x="24" y="613"/>
                  </a:lnTo>
                  <a:lnTo>
                    <a:pt x="0" y="741"/>
                  </a:lnTo>
                  <a:lnTo>
                    <a:pt x="202" y="741"/>
                  </a:lnTo>
                  <a:lnTo>
                    <a:pt x="180" y="639"/>
                  </a:lnTo>
                  <a:lnTo>
                    <a:pt x="192" y="589"/>
                  </a:lnTo>
                  <a:lnTo>
                    <a:pt x="178" y="539"/>
                  </a:lnTo>
                  <a:lnTo>
                    <a:pt x="190" y="499"/>
                  </a:lnTo>
                  <a:lnTo>
                    <a:pt x="184" y="465"/>
                  </a:lnTo>
                  <a:lnTo>
                    <a:pt x="192" y="391"/>
                  </a:lnTo>
                  <a:lnTo>
                    <a:pt x="216" y="313"/>
                  </a:lnTo>
                  <a:lnTo>
                    <a:pt x="238" y="249"/>
                  </a:lnTo>
                  <a:lnTo>
                    <a:pt x="268" y="185"/>
                  </a:lnTo>
                  <a:lnTo>
                    <a:pt x="284" y="159"/>
                  </a:lnTo>
                  <a:lnTo>
                    <a:pt x="304" y="12"/>
                  </a:lnTo>
                  <a:lnTo>
                    <a:pt x="298" y="24"/>
                  </a:lnTo>
                  <a:lnTo>
                    <a:pt x="292" y="30"/>
                  </a:lnTo>
                  <a:lnTo>
                    <a:pt x="292" y="36"/>
                  </a:lnTo>
                  <a:lnTo>
                    <a:pt x="286" y="36"/>
                  </a:lnTo>
                  <a:lnTo>
                    <a:pt x="286" y="42"/>
                  </a:lnTo>
                  <a:lnTo>
                    <a:pt x="280" y="42"/>
                  </a:lnTo>
                  <a:lnTo>
                    <a:pt x="280" y="42"/>
                  </a:lnTo>
                  <a:lnTo>
                    <a:pt x="280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EAEAEA"/>
                </a:solidFill>
              </a:endParaRPr>
            </a:p>
          </p:txBody>
        </p:sp>
        <p:sp>
          <p:nvSpPr>
            <p:cNvPr id="31751" name="Freeform 7"/>
            <p:cNvSpPr>
              <a:spLocks/>
            </p:cNvSpPr>
            <p:nvPr/>
          </p:nvSpPr>
          <p:spPr bwMode="ltGray">
            <a:xfrm>
              <a:off x="4918" y="3553"/>
              <a:ext cx="314" cy="767"/>
            </a:xfrm>
            <a:custGeom>
              <a:avLst/>
              <a:gdLst/>
              <a:ahLst/>
              <a:cxnLst>
                <a:cxn ang="0">
                  <a:pos x="284" y="6"/>
                </a:cxn>
                <a:cxn ang="0">
                  <a:pos x="278" y="6"/>
                </a:cxn>
                <a:cxn ang="0">
                  <a:pos x="272" y="12"/>
                </a:cxn>
                <a:cxn ang="0">
                  <a:pos x="254" y="18"/>
                </a:cxn>
                <a:cxn ang="0">
                  <a:pos x="230" y="24"/>
                </a:cxn>
                <a:cxn ang="0">
                  <a:pos x="206" y="42"/>
                </a:cxn>
                <a:cxn ang="0">
                  <a:pos x="188" y="48"/>
                </a:cxn>
                <a:cxn ang="0">
                  <a:pos x="176" y="54"/>
                </a:cxn>
                <a:cxn ang="0">
                  <a:pos x="170" y="54"/>
                </a:cxn>
                <a:cxn ang="0">
                  <a:pos x="150" y="169"/>
                </a:cxn>
                <a:cxn ang="0">
                  <a:pos x="110" y="225"/>
                </a:cxn>
                <a:cxn ang="0">
                  <a:pos x="54" y="383"/>
                </a:cxn>
                <a:cxn ang="0">
                  <a:pos x="82" y="555"/>
                </a:cxn>
                <a:cxn ang="0">
                  <a:pos x="40" y="679"/>
                </a:cxn>
                <a:cxn ang="0">
                  <a:pos x="0" y="767"/>
                </a:cxn>
                <a:cxn ang="0">
                  <a:pos x="108" y="767"/>
                </a:cxn>
                <a:cxn ang="0">
                  <a:pos x="120" y="611"/>
                </a:cxn>
                <a:cxn ang="0">
                  <a:pos x="148" y="499"/>
                </a:cxn>
                <a:cxn ang="0">
                  <a:pos x="160" y="367"/>
                </a:cxn>
                <a:cxn ang="0">
                  <a:pos x="218" y="327"/>
                </a:cxn>
                <a:cxn ang="0">
                  <a:pos x="238" y="221"/>
                </a:cxn>
                <a:cxn ang="0">
                  <a:pos x="296" y="135"/>
                </a:cxn>
                <a:cxn ang="0">
                  <a:pos x="314" y="0"/>
                </a:cxn>
                <a:cxn ang="0">
                  <a:pos x="302" y="0"/>
                </a:cxn>
                <a:cxn ang="0">
                  <a:pos x="296" y="0"/>
                </a:cxn>
                <a:cxn ang="0">
                  <a:pos x="290" y="0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</a:cxnLst>
              <a:rect l="0" t="0" r="r" b="b"/>
              <a:pathLst>
                <a:path w="314" h="767">
                  <a:moveTo>
                    <a:pt x="284" y="6"/>
                  </a:moveTo>
                  <a:lnTo>
                    <a:pt x="278" y="6"/>
                  </a:lnTo>
                  <a:lnTo>
                    <a:pt x="272" y="12"/>
                  </a:lnTo>
                  <a:lnTo>
                    <a:pt x="254" y="18"/>
                  </a:lnTo>
                  <a:lnTo>
                    <a:pt x="230" y="24"/>
                  </a:lnTo>
                  <a:lnTo>
                    <a:pt x="206" y="42"/>
                  </a:lnTo>
                  <a:lnTo>
                    <a:pt x="188" y="48"/>
                  </a:lnTo>
                  <a:lnTo>
                    <a:pt x="176" y="54"/>
                  </a:lnTo>
                  <a:lnTo>
                    <a:pt x="170" y="54"/>
                  </a:lnTo>
                  <a:lnTo>
                    <a:pt x="150" y="169"/>
                  </a:lnTo>
                  <a:lnTo>
                    <a:pt x="110" y="225"/>
                  </a:lnTo>
                  <a:lnTo>
                    <a:pt x="54" y="383"/>
                  </a:lnTo>
                  <a:lnTo>
                    <a:pt x="82" y="555"/>
                  </a:lnTo>
                  <a:lnTo>
                    <a:pt x="40" y="679"/>
                  </a:lnTo>
                  <a:lnTo>
                    <a:pt x="0" y="767"/>
                  </a:lnTo>
                  <a:lnTo>
                    <a:pt x="108" y="767"/>
                  </a:lnTo>
                  <a:lnTo>
                    <a:pt x="120" y="611"/>
                  </a:lnTo>
                  <a:lnTo>
                    <a:pt x="148" y="499"/>
                  </a:lnTo>
                  <a:lnTo>
                    <a:pt x="160" y="367"/>
                  </a:lnTo>
                  <a:lnTo>
                    <a:pt x="218" y="327"/>
                  </a:lnTo>
                  <a:lnTo>
                    <a:pt x="238" y="221"/>
                  </a:lnTo>
                  <a:lnTo>
                    <a:pt x="296" y="135"/>
                  </a:lnTo>
                  <a:lnTo>
                    <a:pt x="314" y="0"/>
                  </a:lnTo>
                  <a:lnTo>
                    <a:pt x="302" y="0"/>
                  </a:lnTo>
                  <a:lnTo>
                    <a:pt x="296" y="0"/>
                  </a:lnTo>
                  <a:lnTo>
                    <a:pt x="290" y="0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EAEAEA"/>
                </a:solidFill>
              </a:endParaRPr>
            </a:p>
          </p:txBody>
        </p:sp>
        <p:sp>
          <p:nvSpPr>
            <p:cNvPr id="31752" name="Freeform 8"/>
            <p:cNvSpPr>
              <a:spLocks/>
            </p:cNvSpPr>
            <p:nvPr/>
          </p:nvSpPr>
          <p:spPr bwMode="ltGray">
            <a:xfrm>
              <a:off x="4700" y="3697"/>
              <a:ext cx="275" cy="623"/>
            </a:xfrm>
            <a:custGeom>
              <a:avLst/>
              <a:gdLst/>
              <a:ahLst/>
              <a:cxnLst>
                <a:cxn ang="0">
                  <a:pos x="257" y="12"/>
                </a:cxn>
                <a:cxn ang="0">
                  <a:pos x="239" y="6"/>
                </a:cxn>
                <a:cxn ang="0">
                  <a:pos x="203" y="6"/>
                </a:cxn>
                <a:cxn ang="0">
                  <a:pos x="203" y="6"/>
                </a:cxn>
                <a:cxn ang="0">
                  <a:pos x="197" y="6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6" y="0"/>
                </a:cxn>
                <a:cxn ang="0">
                  <a:pos x="160" y="0"/>
                </a:cxn>
                <a:cxn ang="0">
                  <a:pos x="144" y="117"/>
                </a:cxn>
                <a:cxn ang="0">
                  <a:pos x="128" y="185"/>
                </a:cxn>
                <a:cxn ang="0">
                  <a:pos x="58" y="299"/>
                </a:cxn>
                <a:cxn ang="0">
                  <a:pos x="54" y="441"/>
                </a:cxn>
                <a:cxn ang="0">
                  <a:pos x="24" y="523"/>
                </a:cxn>
                <a:cxn ang="0">
                  <a:pos x="0" y="623"/>
                </a:cxn>
                <a:cxn ang="0">
                  <a:pos x="78" y="623"/>
                </a:cxn>
                <a:cxn ang="0">
                  <a:pos x="92" y="555"/>
                </a:cxn>
                <a:cxn ang="0">
                  <a:pos x="134" y="447"/>
                </a:cxn>
                <a:cxn ang="0">
                  <a:pos x="158" y="315"/>
                </a:cxn>
                <a:cxn ang="0">
                  <a:pos x="184" y="257"/>
                </a:cxn>
                <a:cxn ang="0">
                  <a:pos x="216" y="211"/>
                </a:cxn>
                <a:cxn ang="0">
                  <a:pos x="222" y="145"/>
                </a:cxn>
                <a:cxn ang="0">
                  <a:pos x="240" y="111"/>
                </a:cxn>
                <a:cxn ang="0">
                  <a:pos x="262" y="79"/>
                </a:cxn>
                <a:cxn ang="0">
                  <a:pos x="275" y="6"/>
                </a:cxn>
                <a:cxn ang="0">
                  <a:pos x="263" y="12"/>
                </a:cxn>
                <a:cxn ang="0">
                  <a:pos x="257" y="12"/>
                </a:cxn>
                <a:cxn ang="0">
                  <a:pos x="257" y="12"/>
                </a:cxn>
                <a:cxn ang="0">
                  <a:pos x="257" y="12"/>
                </a:cxn>
              </a:cxnLst>
              <a:rect l="0" t="0" r="r" b="b"/>
              <a:pathLst>
                <a:path w="275" h="623">
                  <a:moveTo>
                    <a:pt x="257" y="12"/>
                  </a:moveTo>
                  <a:lnTo>
                    <a:pt x="239" y="6"/>
                  </a:lnTo>
                  <a:lnTo>
                    <a:pt x="203" y="6"/>
                  </a:lnTo>
                  <a:lnTo>
                    <a:pt x="203" y="6"/>
                  </a:lnTo>
                  <a:lnTo>
                    <a:pt x="197" y="6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44" y="117"/>
                  </a:lnTo>
                  <a:lnTo>
                    <a:pt x="128" y="185"/>
                  </a:lnTo>
                  <a:lnTo>
                    <a:pt x="58" y="299"/>
                  </a:lnTo>
                  <a:lnTo>
                    <a:pt x="54" y="441"/>
                  </a:lnTo>
                  <a:lnTo>
                    <a:pt x="24" y="523"/>
                  </a:lnTo>
                  <a:lnTo>
                    <a:pt x="0" y="623"/>
                  </a:lnTo>
                  <a:lnTo>
                    <a:pt x="78" y="623"/>
                  </a:lnTo>
                  <a:lnTo>
                    <a:pt x="92" y="555"/>
                  </a:lnTo>
                  <a:lnTo>
                    <a:pt x="134" y="447"/>
                  </a:lnTo>
                  <a:lnTo>
                    <a:pt x="158" y="315"/>
                  </a:lnTo>
                  <a:lnTo>
                    <a:pt x="184" y="257"/>
                  </a:lnTo>
                  <a:lnTo>
                    <a:pt x="216" y="211"/>
                  </a:lnTo>
                  <a:lnTo>
                    <a:pt x="222" y="145"/>
                  </a:lnTo>
                  <a:lnTo>
                    <a:pt x="240" y="111"/>
                  </a:lnTo>
                  <a:lnTo>
                    <a:pt x="262" y="79"/>
                  </a:lnTo>
                  <a:lnTo>
                    <a:pt x="275" y="6"/>
                  </a:lnTo>
                  <a:lnTo>
                    <a:pt x="263" y="12"/>
                  </a:lnTo>
                  <a:lnTo>
                    <a:pt x="257" y="12"/>
                  </a:lnTo>
                  <a:lnTo>
                    <a:pt x="257" y="12"/>
                  </a:lnTo>
                  <a:lnTo>
                    <a:pt x="257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EAEAEA"/>
                </a:solidFill>
              </a:endParaRPr>
            </a:p>
          </p:txBody>
        </p:sp>
        <p:sp>
          <p:nvSpPr>
            <p:cNvPr id="31753" name="Freeform 9"/>
            <p:cNvSpPr>
              <a:spLocks/>
            </p:cNvSpPr>
            <p:nvPr/>
          </p:nvSpPr>
          <p:spPr bwMode="ltGray">
            <a:xfrm>
              <a:off x="4522" y="3709"/>
              <a:ext cx="213" cy="611"/>
            </a:xfrm>
            <a:custGeom>
              <a:avLst/>
              <a:gdLst/>
              <a:ahLst/>
              <a:cxnLst>
                <a:cxn ang="0">
                  <a:pos x="171" y="12"/>
                </a:cxn>
                <a:cxn ang="0">
                  <a:pos x="159" y="24"/>
                </a:cxn>
                <a:cxn ang="0">
                  <a:pos x="153" y="36"/>
                </a:cxn>
                <a:cxn ang="0">
                  <a:pos x="128" y="60"/>
                </a:cxn>
                <a:cxn ang="0">
                  <a:pos x="110" y="83"/>
                </a:cxn>
                <a:cxn ang="0">
                  <a:pos x="86" y="119"/>
                </a:cxn>
                <a:cxn ang="0">
                  <a:pos x="68" y="167"/>
                </a:cxn>
                <a:cxn ang="0">
                  <a:pos x="68" y="221"/>
                </a:cxn>
                <a:cxn ang="0">
                  <a:pos x="68" y="227"/>
                </a:cxn>
                <a:cxn ang="0">
                  <a:pos x="68" y="233"/>
                </a:cxn>
                <a:cxn ang="0">
                  <a:pos x="68" y="239"/>
                </a:cxn>
                <a:cxn ang="0">
                  <a:pos x="68" y="245"/>
                </a:cxn>
                <a:cxn ang="0">
                  <a:pos x="68" y="251"/>
                </a:cxn>
                <a:cxn ang="0">
                  <a:pos x="68" y="251"/>
                </a:cxn>
                <a:cxn ang="0">
                  <a:pos x="68" y="257"/>
                </a:cxn>
                <a:cxn ang="0">
                  <a:pos x="68" y="269"/>
                </a:cxn>
                <a:cxn ang="0">
                  <a:pos x="74" y="287"/>
                </a:cxn>
                <a:cxn ang="0">
                  <a:pos x="80" y="305"/>
                </a:cxn>
                <a:cxn ang="0">
                  <a:pos x="86" y="311"/>
                </a:cxn>
                <a:cxn ang="0">
                  <a:pos x="86" y="311"/>
                </a:cxn>
                <a:cxn ang="0">
                  <a:pos x="92" y="317"/>
                </a:cxn>
                <a:cxn ang="0">
                  <a:pos x="92" y="323"/>
                </a:cxn>
                <a:cxn ang="0">
                  <a:pos x="92" y="323"/>
                </a:cxn>
                <a:cxn ang="0">
                  <a:pos x="24" y="437"/>
                </a:cxn>
                <a:cxn ang="0">
                  <a:pos x="18" y="471"/>
                </a:cxn>
                <a:cxn ang="0">
                  <a:pos x="0" y="547"/>
                </a:cxn>
                <a:cxn ang="0">
                  <a:pos x="50" y="611"/>
                </a:cxn>
                <a:cxn ang="0">
                  <a:pos x="114" y="611"/>
                </a:cxn>
                <a:cxn ang="0">
                  <a:pos x="104" y="555"/>
                </a:cxn>
                <a:cxn ang="0">
                  <a:pos x="120" y="515"/>
                </a:cxn>
                <a:cxn ang="0">
                  <a:pos x="150" y="449"/>
                </a:cxn>
                <a:cxn ang="0">
                  <a:pos x="166" y="377"/>
                </a:cxn>
                <a:cxn ang="0">
                  <a:pos x="156" y="295"/>
                </a:cxn>
                <a:cxn ang="0">
                  <a:pos x="170" y="203"/>
                </a:cxn>
                <a:cxn ang="0">
                  <a:pos x="212" y="95"/>
                </a:cxn>
                <a:cxn ang="0">
                  <a:pos x="213" y="0"/>
                </a:cxn>
                <a:cxn ang="0">
                  <a:pos x="207" y="0"/>
                </a:cxn>
                <a:cxn ang="0">
                  <a:pos x="201" y="0"/>
                </a:cxn>
                <a:cxn ang="0">
                  <a:pos x="195" y="0"/>
                </a:cxn>
                <a:cxn ang="0">
                  <a:pos x="189" y="0"/>
                </a:cxn>
                <a:cxn ang="0">
                  <a:pos x="183" y="6"/>
                </a:cxn>
                <a:cxn ang="0">
                  <a:pos x="177" y="6"/>
                </a:cxn>
                <a:cxn ang="0">
                  <a:pos x="171" y="12"/>
                </a:cxn>
                <a:cxn ang="0">
                  <a:pos x="171" y="12"/>
                </a:cxn>
                <a:cxn ang="0">
                  <a:pos x="171" y="12"/>
                </a:cxn>
              </a:cxnLst>
              <a:rect l="0" t="0" r="r" b="b"/>
              <a:pathLst>
                <a:path w="213" h="611">
                  <a:moveTo>
                    <a:pt x="171" y="12"/>
                  </a:moveTo>
                  <a:lnTo>
                    <a:pt x="159" y="24"/>
                  </a:lnTo>
                  <a:lnTo>
                    <a:pt x="153" y="36"/>
                  </a:lnTo>
                  <a:lnTo>
                    <a:pt x="128" y="60"/>
                  </a:lnTo>
                  <a:lnTo>
                    <a:pt x="110" y="83"/>
                  </a:lnTo>
                  <a:lnTo>
                    <a:pt x="86" y="119"/>
                  </a:lnTo>
                  <a:lnTo>
                    <a:pt x="68" y="167"/>
                  </a:lnTo>
                  <a:lnTo>
                    <a:pt x="68" y="221"/>
                  </a:lnTo>
                  <a:lnTo>
                    <a:pt x="68" y="227"/>
                  </a:lnTo>
                  <a:lnTo>
                    <a:pt x="68" y="233"/>
                  </a:lnTo>
                  <a:lnTo>
                    <a:pt x="68" y="239"/>
                  </a:lnTo>
                  <a:lnTo>
                    <a:pt x="68" y="245"/>
                  </a:lnTo>
                  <a:lnTo>
                    <a:pt x="68" y="251"/>
                  </a:lnTo>
                  <a:lnTo>
                    <a:pt x="68" y="251"/>
                  </a:lnTo>
                  <a:lnTo>
                    <a:pt x="68" y="257"/>
                  </a:lnTo>
                  <a:lnTo>
                    <a:pt x="68" y="269"/>
                  </a:lnTo>
                  <a:lnTo>
                    <a:pt x="74" y="287"/>
                  </a:lnTo>
                  <a:lnTo>
                    <a:pt x="80" y="305"/>
                  </a:lnTo>
                  <a:lnTo>
                    <a:pt x="86" y="311"/>
                  </a:lnTo>
                  <a:lnTo>
                    <a:pt x="86" y="311"/>
                  </a:lnTo>
                  <a:lnTo>
                    <a:pt x="92" y="317"/>
                  </a:lnTo>
                  <a:lnTo>
                    <a:pt x="92" y="323"/>
                  </a:lnTo>
                  <a:lnTo>
                    <a:pt x="92" y="323"/>
                  </a:lnTo>
                  <a:lnTo>
                    <a:pt x="24" y="437"/>
                  </a:lnTo>
                  <a:lnTo>
                    <a:pt x="18" y="471"/>
                  </a:lnTo>
                  <a:lnTo>
                    <a:pt x="0" y="547"/>
                  </a:lnTo>
                  <a:lnTo>
                    <a:pt x="50" y="611"/>
                  </a:lnTo>
                  <a:lnTo>
                    <a:pt x="114" y="611"/>
                  </a:lnTo>
                  <a:lnTo>
                    <a:pt x="104" y="555"/>
                  </a:lnTo>
                  <a:lnTo>
                    <a:pt x="120" y="515"/>
                  </a:lnTo>
                  <a:lnTo>
                    <a:pt x="150" y="449"/>
                  </a:lnTo>
                  <a:lnTo>
                    <a:pt x="166" y="377"/>
                  </a:lnTo>
                  <a:lnTo>
                    <a:pt x="156" y="295"/>
                  </a:lnTo>
                  <a:lnTo>
                    <a:pt x="170" y="203"/>
                  </a:lnTo>
                  <a:lnTo>
                    <a:pt x="212" y="95"/>
                  </a:lnTo>
                  <a:lnTo>
                    <a:pt x="213" y="0"/>
                  </a:lnTo>
                  <a:lnTo>
                    <a:pt x="207" y="0"/>
                  </a:lnTo>
                  <a:lnTo>
                    <a:pt x="201" y="0"/>
                  </a:lnTo>
                  <a:lnTo>
                    <a:pt x="195" y="0"/>
                  </a:lnTo>
                  <a:lnTo>
                    <a:pt x="189" y="0"/>
                  </a:lnTo>
                  <a:lnTo>
                    <a:pt x="183" y="6"/>
                  </a:lnTo>
                  <a:lnTo>
                    <a:pt x="177" y="6"/>
                  </a:lnTo>
                  <a:lnTo>
                    <a:pt x="171" y="12"/>
                  </a:lnTo>
                  <a:lnTo>
                    <a:pt x="171" y="12"/>
                  </a:lnTo>
                  <a:lnTo>
                    <a:pt x="171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EAEAEA"/>
                </a:solidFill>
              </a:endParaRPr>
            </a:p>
          </p:txBody>
        </p:sp>
        <p:sp>
          <p:nvSpPr>
            <p:cNvPr id="31754" name="Freeform 10"/>
            <p:cNvSpPr>
              <a:spLocks/>
            </p:cNvSpPr>
            <p:nvPr/>
          </p:nvSpPr>
          <p:spPr bwMode="ltGray">
            <a:xfrm>
              <a:off x="4292" y="3936"/>
              <a:ext cx="167" cy="384"/>
            </a:xfrm>
            <a:custGeom>
              <a:avLst/>
              <a:gdLst/>
              <a:ahLst/>
              <a:cxnLst>
                <a:cxn ang="0">
                  <a:pos x="149" y="60"/>
                </a:cxn>
                <a:cxn ang="0">
                  <a:pos x="119" y="30"/>
                </a:cxn>
                <a:cxn ang="0">
                  <a:pos x="89" y="12"/>
                </a:cxn>
                <a:cxn ang="0">
                  <a:pos x="59" y="0"/>
                </a:cxn>
                <a:cxn ang="0">
                  <a:pos x="54" y="70"/>
                </a:cxn>
                <a:cxn ang="0">
                  <a:pos x="46" y="112"/>
                </a:cxn>
                <a:cxn ang="0">
                  <a:pos x="52" y="168"/>
                </a:cxn>
                <a:cxn ang="0">
                  <a:pos x="24" y="194"/>
                </a:cxn>
                <a:cxn ang="0">
                  <a:pos x="16" y="258"/>
                </a:cxn>
                <a:cxn ang="0">
                  <a:pos x="2" y="300"/>
                </a:cxn>
                <a:cxn ang="0">
                  <a:pos x="0" y="352"/>
                </a:cxn>
                <a:cxn ang="0">
                  <a:pos x="47" y="384"/>
                </a:cxn>
                <a:cxn ang="0">
                  <a:pos x="149" y="384"/>
                </a:cxn>
                <a:cxn ang="0">
                  <a:pos x="134" y="350"/>
                </a:cxn>
                <a:cxn ang="0">
                  <a:pos x="104" y="324"/>
                </a:cxn>
                <a:cxn ang="0">
                  <a:pos x="138" y="274"/>
                </a:cxn>
                <a:cxn ang="0">
                  <a:pos x="122" y="220"/>
                </a:cxn>
                <a:cxn ang="0">
                  <a:pos x="132" y="186"/>
                </a:cxn>
                <a:cxn ang="0">
                  <a:pos x="140" y="154"/>
                </a:cxn>
                <a:cxn ang="0">
                  <a:pos x="167" y="90"/>
                </a:cxn>
                <a:cxn ang="0">
                  <a:pos x="149" y="60"/>
                </a:cxn>
                <a:cxn ang="0">
                  <a:pos x="149" y="60"/>
                </a:cxn>
                <a:cxn ang="0">
                  <a:pos x="149" y="60"/>
                </a:cxn>
              </a:cxnLst>
              <a:rect l="0" t="0" r="r" b="b"/>
              <a:pathLst>
                <a:path w="167" h="384">
                  <a:moveTo>
                    <a:pt x="149" y="60"/>
                  </a:moveTo>
                  <a:lnTo>
                    <a:pt x="119" y="30"/>
                  </a:lnTo>
                  <a:lnTo>
                    <a:pt x="89" y="12"/>
                  </a:lnTo>
                  <a:lnTo>
                    <a:pt x="59" y="0"/>
                  </a:lnTo>
                  <a:lnTo>
                    <a:pt x="54" y="70"/>
                  </a:lnTo>
                  <a:lnTo>
                    <a:pt x="46" y="112"/>
                  </a:lnTo>
                  <a:lnTo>
                    <a:pt x="52" y="168"/>
                  </a:lnTo>
                  <a:lnTo>
                    <a:pt x="24" y="194"/>
                  </a:lnTo>
                  <a:lnTo>
                    <a:pt x="16" y="258"/>
                  </a:lnTo>
                  <a:lnTo>
                    <a:pt x="2" y="300"/>
                  </a:lnTo>
                  <a:lnTo>
                    <a:pt x="0" y="352"/>
                  </a:lnTo>
                  <a:lnTo>
                    <a:pt x="47" y="384"/>
                  </a:lnTo>
                  <a:lnTo>
                    <a:pt x="149" y="384"/>
                  </a:lnTo>
                  <a:lnTo>
                    <a:pt x="134" y="350"/>
                  </a:lnTo>
                  <a:lnTo>
                    <a:pt x="104" y="324"/>
                  </a:lnTo>
                  <a:lnTo>
                    <a:pt x="138" y="274"/>
                  </a:lnTo>
                  <a:lnTo>
                    <a:pt x="122" y="220"/>
                  </a:lnTo>
                  <a:lnTo>
                    <a:pt x="132" y="186"/>
                  </a:lnTo>
                  <a:lnTo>
                    <a:pt x="140" y="154"/>
                  </a:lnTo>
                  <a:lnTo>
                    <a:pt x="167" y="90"/>
                  </a:lnTo>
                  <a:lnTo>
                    <a:pt x="149" y="60"/>
                  </a:lnTo>
                  <a:lnTo>
                    <a:pt x="149" y="60"/>
                  </a:lnTo>
                  <a:lnTo>
                    <a:pt x="149" y="6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EAEAEA"/>
                </a:solidFill>
              </a:endParaRPr>
            </a:p>
          </p:txBody>
        </p:sp>
        <p:sp>
          <p:nvSpPr>
            <p:cNvPr id="31755" name="Freeform 11"/>
            <p:cNvSpPr>
              <a:spLocks/>
            </p:cNvSpPr>
            <p:nvPr/>
          </p:nvSpPr>
          <p:spPr bwMode="ltGray">
            <a:xfrm>
              <a:off x="4100" y="4020"/>
              <a:ext cx="166" cy="300"/>
            </a:xfrm>
            <a:custGeom>
              <a:avLst/>
              <a:gdLst/>
              <a:ahLst/>
              <a:cxnLst>
                <a:cxn ang="0">
                  <a:pos x="136" y="12"/>
                </a:cxn>
                <a:cxn ang="0">
                  <a:pos x="100" y="0"/>
                </a:cxn>
                <a:cxn ang="0">
                  <a:pos x="78" y="64"/>
                </a:cxn>
                <a:cxn ang="0">
                  <a:pos x="70" y="126"/>
                </a:cxn>
                <a:cxn ang="0">
                  <a:pos x="46" y="184"/>
                </a:cxn>
                <a:cxn ang="0">
                  <a:pos x="58" y="232"/>
                </a:cxn>
                <a:cxn ang="0">
                  <a:pos x="38" y="268"/>
                </a:cxn>
                <a:cxn ang="0">
                  <a:pos x="0" y="300"/>
                </a:cxn>
                <a:cxn ang="0">
                  <a:pos x="160" y="300"/>
                </a:cxn>
                <a:cxn ang="0">
                  <a:pos x="136" y="272"/>
                </a:cxn>
                <a:cxn ang="0">
                  <a:pos x="98" y="234"/>
                </a:cxn>
                <a:cxn ang="0">
                  <a:pos x="130" y="188"/>
                </a:cxn>
                <a:cxn ang="0">
                  <a:pos x="138" y="134"/>
                </a:cxn>
                <a:cxn ang="0">
                  <a:pos x="144" y="94"/>
                </a:cxn>
                <a:cxn ang="0">
                  <a:pos x="164" y="60"/>
                </a:cxn>
                <a:cxn ang="0">
                  <a:pos x="166" y="0"/>
                </a:cxn>
                <a:cxn ang="0">
                  <a:pos x="136" y="12"/>
                </a:cxn>
                <a:cxn ang="0">
                  <a:pos x="136" y="12"/>
                </a:cxn>
                <a:cxn ang="0">
                  <a:pos x="136" y="12"/>
                </a:cxn>
              </a:cxnLst>
              <a:rect l="0" t="0" r="r" b="b"/>
              <a:pathLst>
                <a:path w="166" h="300">
                  <a:moveTo>
                    <a:pt x="136" y="12"/>
                  </a:moveTo>
                  <a:lnTo>
                    <a:pt x="100" y="0"/>
                  </a:lnTo>
                  <a:lnTo>
                    <a:pt x="78" y="64"/>
                  </a:lnTo>
                  <a:lnTo>
                    <a:pt x="70" y="126"/>
                  </a:lnTo>
                  <a:lnTo>
                    <a:pt x="46" y="184"/>
                  </a:lnTo>
                  <a:lnTo>
                    <a:pt x="58" y="232"/>
                  </a:lnTo>
                  <a:lnTo>
                    <a:pt x="38" y="268"/>
                  </a:lnTo>
                  <a:lnTo>
                    <a:pt x="0" y="300"/>
                  </a:lnTo>
                  <a:lnTo>
                    <a:pt x="160" y="300"/>
                  </a:lnTo>
                  <a:lnTo>
                    <a:pt x="136" y="272"/>
                  </a:lnTo>
                  <a:lnTo>
                    <a:pt x="98" y="234"/>
                  </a:lnTo>
                  <a:lnTo>
                    <a:pt x="130" y="188"/>
                  </a:lnTo>
                  <a:lnTo>
                    <a:pt x="138" y="134"/>
                  </a:lnTo>
                  <a:lnTo>
                    <a:pt x="144" y="94"/>
                  </a:lnTo>
                  <a:lnTo>
                    <a:pt x="164" y="60"/>
                  </a:lnTo>
                  <a:lnTo>
                    <a:pt x="166" y="0"/>
                  </a:lnTo>
                  <a:lnTo>
                    <a:pt x="136" y="12"/>
                  </a:lnTo>
                  <a:lnTo>
                    <a:pt x="136" y="12"/>
                  </a:lnTo>
                  <a:lnTo>
                    <a:pt x="136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EAEAEA"/>
                </a:solidFill>
              </a:endParaRPr>
            </a:p>
          </p:txBody>
        </p:sp>
        <p:sp>
          <p:nvSpPr>
            <p:cNvPr id="31756" name="Freeform 12"/>
            <p:cNvSpPr>
              <a:spLocks/>
            </p:cNvSpPr>
            <p:nvPr/>
          </p:nvSpPr>
          <p:spPr bwMode="ltGray">
            <a:xfrm>
              <a:off x="3910" y="4038"/>
              <a:ext cx="237" cy="282"/>
            </a:xfrm>
            <a:custGeom>
              <a:avLst/>
              <a:gdLst/>
              <a:ahLst/>
              <a:cxnLst>
                <a:cxn ang="0">
                  <a:pos x="201" y="0"/>
                </a:cxn>
                <a:cxn ang="0">
                  <a:pos x="183" y="0"/>
                </a:cxn>
                <a:cxn ang="0">
                  <a:pos x="158" y="50"/>
                </a:cxn>
                <a:cxn ang="0">
                  <a:pos x="148" y="92"/>
                </a:cxn>
                <a:cxn ang="0">
                  <a:pos x="120" y="144"/>
                </a:cxn>
                <a:cxn ang="0">
                  <a:pos x="82" y="182"/>
                </a:cxn>
                <a:cxn ang="0">
                  <a:pos x="60" y="232"/>
                </a:cxn>
                <a:cxn ang="0">
                  <a:pos x="0" y="282"/>
                </a:cxn>
                <a:cxn ang="0">
                  <a:pos x="128" y="282"/>
                </a:cxn>
                <a:cxn ang="0">
                  <a:pos x="154" y="254"/>
                </a:cxn>
                <a:cxn ang="0">
                  <a:pos x="158" y="196"/>
                </a:cxn>
                <a:cxn ang="0">
                  <a:pos x="188" y="148"/>
                </a:cxn>
                <a:cxn ang="0">
                  <a:pos x="196" y="70"/>
                </a:cxn>
                <a:cxn ang="0">
                  <a:pos x="237" y="0"/>
                </a:cxn>
                <a:cxn ang="0">
                  <a:pos x="201" y="0"/>
                </a:cxn>
                <a:cxn ang="0">
                  <a:pos x="201" y="0"/>
                </a:cxn>
                <a:cxn ang="0">
                  <a:pos x="201" y="0"/>
                </a:cxn>
              </a:cxnLst>
              <a:rect l="0" t="0" r="r" b="b"/>
              <a:pathLst>
                <a:path w="237" h="282">
                  <a:moveTo>
                    <a:pt x="201" y="0"/>
                  </a:moveTo>
                  <a:lnTo>
                    <a:pt x="183" y="0"/>
                  </a:lnTo>
                  <a:lnTo>
                    <a:pt x="158" y="50"/>
                  </a:lnTo>
                  <a:lnTo>
                    <a:pt x="148" y="92"/>
                  </a:lnTo>
                  <a:lnTo>
                    <a:pt x="120" y="144"/>
                  </a:lnTo>
                  <a:lnTo>
                    <a:pt x="82" y="182"/>
                  </a:lnTo>
                  <a:lnTo>
                    <a:pt x="60" y="232"/>
                  </a:lnTo>
                  <a:lnTo>
                    <a:pt x="0" y="282"/>
                  </a:lnTo>
                  <a:lnTo>
                    <a:pt x="128" y="282"/>
                  </a:lnTo>
                  <a:lnTo>
                    <a:pt x="154" y="254"/>
                  </a:lnTo>
                  <a:lnTo>
                    <a:pt x="158" y="196"/>
                  </a:lnTo>
                  <a:lnTo>
                    <a:pt x="188" y="148"/>
                  </a:lnTo>
                  <a:lnTo>
                    <a:pt x="196" y="70"/>
                  </a:lnTo>
                  <a:lnTo>
                    <a:pt x="237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EAEAEA"/>
                </a:solidFill>
              </a:endParaRPr>
            </a:p>
          </p:txBody>
        </p:sp>
        <p:sp>
          <p:nvSpPr>
            <p:cNvPr id="31757" name="Freeform 13"/>
            <p:cNvSpPr>
              <a:spLocks/>
            </p:cNvSpPr>
            <p:nvPr/>
          </p:nvSpPr>
          <p:spPr bwMode="ltGray">
            <a:xfrm>
              <a:off x="3674" y="4086"/>
              <a:ext cx="196" cy="234"/>
            </a:xfrm>
            <a:custGeom>
              <a:avLst/>
              <a:gdLst/>
              <a:ahLst/>
              <a:cxnLst>
                <a:cxn ang="0">
                  <a:pos x="167" y="54"/>
                </a:cxn>
                <a:cxn ang="0">
                  <a:pos x="113" y="24"/>
                </a:cxn>
                <a:cxn ang="0">
                  <a:pos x="83" y="0"/>
                </a:cxn>
                <a:cxn ang="0">
                  <a:pos x="80" y="62"/>
                </a:cxn>
                <a:cxn ang="0">
                  <a:pos x="58" y="100"/>
                </a:cxn>
                <a:cxn ang="0">
                  <a:pos x="54" y="160"/>
                </a:cxn>
                <a:cxn ang="0">
                  <a:pos x="36" y="202"/>
                </a:cxn>
                <a:cxn ang="0">
                  <a:pos x="0" y="234"/>
                </a:cxn>
                <a:cxn ang="0">
                  <a:pos x="146" y="234"/>
                </a:cxn>
                <a:cxn ang="0">
                  <a:pos x="170" y="198"/>
                </a:cxn>
                <a:cxn ang="0">
                  <a:pos x="158" y="138"/>
                </a:cxn>
                <a:cxn ang="0">
                  <a:pos x="196" y="100"/>
                </a:cxn>
                <a:cxn ang="0">
                  <a:pos x="191" y="54"/>
                </a:cxn>
                <a:cxn ang="0">
                  <a:pos x="167" y="54"/>
                </a:cxn>
                <a:cxn ang="0">
                  <a:pos x="167" y="54"/>
                </a:cxn>
                <a:cxn ang="0">
                  <a:pos x="167" y="54"/>
                </a:cxn>
              </a:cxnLst>
              <a:rect l="0" t="0" r="r" b="b"/>
              <a:pathLst>
                <a:path w="196" h="234">
                  <a:moveTo>
                    <a:pt x="167" y="54"/>
                  </a:moveTo>
                  <a:lnTo>
                    <a:pt x="113" y="24"/>
                  </a:lnTo>
                  <a:lnTo>
                    <a:pt x="83" y="0"/>
                  </a:lnTo>
                  <a:lnTo>
                    <a:pt x="80" y="62"/>
                  </a:lnTo>
                  <a:lnTo>
                    <a:pt x="58" y="100"/>
                  </a:lnTo>
                  <a:lnTo>
                    <a:pt x="54" y="160"/>
                  </a:lnTo>
                  <a:lnTo>
                    <a:pt x="36" y="202"/>
                  </a:lnTo>
                  <a:lnTo>
                    <a:pt x="0" y="234"/>
                  </a:lnTo>
                  <a:lnTo>
                    <a:pt x="146" y="234"/>
                  </a:lnTo>
                  <a:lnTo>
                    <a:pt x="170" y="198"/>
                  </a:lnTo>
                  <a:lnTo>
                    <a:pt x="158" y="138"/>
                  </a:lnTo>
                  <a:lnTo>
                    <a:pt x="196" y="100"/>
                  </a:lnTo>
                  <a:lnTo>
                    <a:pt x="191" y="54"/>
                  </a:lnTo>
                  <a:lnTo>
                    <a:pt x="167" y="54"/>
                  </a:lnTo>
                  <a:lnTo>
                    <a:pt x="167" y="54"/>
                  </a:lnTo>
                  <a:lnTo>
                    <a:pt x="167" y="5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EAEAEA"/>
                </a:solidFill>
              </a:endParaRPr>
            </a:p>
          </p:txBody>
        </p:sp>
        <p:sp>
          <p:nvSpPr>
            <p:cNvPr id="31758" name="Freeform 14"/>
            <p:cNvSpPr>
              <a:spLocks/>
            </p:cNvSpPr>
            <p:nvPr/>
          </p:nvSpPr>
          <p:spPr bwMode="ltGray">
            <a:xfrm>
              <a:off x="3476" y="4068"/>
              <a:ext cx="190" cy="252"/>
            </a:xfrm>
            <a:custGeom>
              <a:avLst/>
              <a:gdLst/>
              <a:ahLst/>
              <a:cxnLst>
                <a:cxn ang="0">
                  <a:pos x="190" y="0"/>
                </a:cxn>
                <a:cxn ang="0">
                  <a:pos x="166" y="0"/>
                </a:cxn>
                <a:cxn ang="0">
                  <a:pos x="158" y="38"/>
                </a:cxn>
                <a:cxn ang="0">
                  <a:pos x="138" y="120"/>
                </a:cxn>
                <a:cxn ang="0">
                  <a:pos x="94" y="180"/>
                </a:cxn>
                <a:cxn ang="0">
                  <a:pos x="62" y="234"/>
                </a:cxn>
                <a:cxn ang="0">
                  <a:pos x="0" y="252"/>
                </a:cxn>
                <a:cxn ang="0">
                  <a:pos x="128" y="252"/>
                </a:cxn>
                <a:cxn ang="0">
                  <a:pos x="142" y="188"/>
                </a:cxn>
                <a:cxn ang="0">
                  <a:pos x="186" y="90"/>
                </a:cxn>
                <a:cxn ang="0">
                  <a:pos x="190" y="38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</a:cxnLst>
              <a:rect l="0" t="0" r="r" b="b"/>
              <a:pathLst>
                <a:path w="190" h="252">
                  <a:moveTo>
                    <a:pt x="190" y="0"/>
                  </a:moveTo>
                  <a:lnTo>
                    <a:pt x="166" y="0"/>
                  </a:lnTo>
                  <a:lnTo>
                    <a:pt x="158" y="38"/>
                  </a:lnTo>
                  <a:lnTo>
                    <a:pt x="138" y="120"/>
                  </a:lnTo>
                  <a:lnTo>
                    <a:pt x="94" y="180"/>
                  </a:lnTo>
                  <a:lnTo>
                    <a:pt x="62" y="234"/>
                  </a:lnTo>
                  <a:lnTo>
                    <a:pt x="0" y="252"/>
                  </a:lnTo>
                  <a:lnTo>
                    <a:pt x="128" y="252"/>
                  </a:lnTo>
                  <a:lnTo>
                    <a:pt x="142" y="188"/>
                  </a:lnTo>
                  <a:lnTo>
                    <a:pt x="186" y="90"/>
                  </a:lnTo>
                  <a:lnTo>
                    <a:pt x="190" y="38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EAEAEA"/>
                </a:solidFill>
              </a:endParaRPr>
            </a:p>
          </p:txBody>
        </p:sp>
        <p:sp>
          <p:nvSpPr>
            <p:cNvPr id="31759" name="Freeform 15"/>
            <p:cNvSpPr>
              <a:spLocks/>
            </p:cNvSpPr>
            <p:nvPr/>
          </p:nvSpPr>
          <p:spPr bwMode="ltGray">
            <a:xfrm>
              <a:off x="3170" y="4188"/>
              <a:ext cx="230" cy="132"/>
            </a:xfrm>
            <a:custGeom>
              <a:avLst/>
              <a:gdLst/>
              <a:ahLst/>
              <a:cxnLst>
                <a:cxn ang="0">
                  <a:pos x="197" y="0"/>
                </a:cxn>
                <a:cxn ang="0">
                  <a:pos x="191" y="0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1" y="0"/>
                </a:cxn>
                <a:cxn ang="0">
                  <a:pos x="155" y="0"/>
                </a:cxn>
                <a:cxn ang="0">
                  <a:pos x="138" y="6"/>
                </a:cxn>
                <a:cxn ang="0">
                  <a:pos x="132" y="6"/>
                </a:cxn>
                <a:cxn ang="0">
                  <a:pos x="35" y="18"/>
                </a:cxn>
                <a:cxn ang="0">
                  <a:pos x="11" y="30"/>
                </a:cxn>
                <a:cxn ang="0">
                  <a:pos x="23" y="54"/>
                </a:cxn>
                <a:cxn ang="0">
                  <a:pos x="0" y="100"/>
                </a:cxn>
                <a:cxn ang="0">
                  <a:pos x="0" y="132"/>
                </a:cxn>
                <a:cxn ang="0">
                  <a:pos x="162" y="132"/>
                </a:cxn>
                <a:cxn ang="0">
                  <a:pos x="204" y="88"/>
                </a:cxn>
                <a:cxn ang="0">
                  <a:pos x="230" y="46"/>
                </a:cxn>
                <a:cxn ang="0">
                  <a:pos x="214" y="24"/>
                </a:cxn>
                <a:cxn ang="0">
                  <a:pos x="215" y="0"/>
                </a:cxn>
                <a:cxn ang="0">
                  <a:pos x="209" y="0"/>
                </a:cxn>
                <a:cxn ang="0">
                  <a:pos x="203" y="0"/>
                </a:cxn>
                <a:cxn ang="0">
                  <a:pos x="203" y="0"/>
                </a:cxn>
                <a:cxn ang="0">
                  <a:pos x="197" y="0"/>
                </a:cxn>
                <a:cxn ang="0">
                  <a:pos x="197" y="0"/>
                </a:cxn>
                <a:cxn ang="0">
                  <a:pos x="197" y="0"/>
                </a:cxn>
              </a:cxnLst>
              <a:rect l="0" t="0" r="r" b="b"/>
              <a:pathLst>
                <a:path w="230" h="132">
                  <a:moveTo>
                    <a:pt x="197" y="0"/>
                  </a:moveTo>
                  <a:lnTo>
                    <a:pt x="191" y="0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1" y="0"/>
                  </a:lnTo>
                  <a:lnTo>
                    <a:pt x="155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35" y="18"/>
                  </a:lnTo>
                  <a:lnTo>
                    <a:pt x="11" y="30"/>
                  </a:lnTo>
                  <a:lnTo>
                    <a:pt x="23" y="54"/>
                  </a:lnTo>
                  <a:lnTo>
                    <a:pt x="0" y="100"/>
                  </a:lnTo>
                  <a:lnTo>
                    <a:pt x="0" y="132"/>
                  </a:lnTo>
                  <a:lnTo>
                    <a:pt x="162" y="132"/>
                  </a:lnTo>
                  <a:lnTo>
                    <a:pt x="204" y="88"/>
                  </a:lnTo>
                  <a:lnTo>
                    <a:pt x="230" y="46"/>
                  </a:lnTo>
                  <a:lnTo>
                    <a:pt x="214" y="24"/>
                  </a:lnTo>
                  <a:lnTo>
                    <a:pt x="215" y="0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EAEAEA"/>
                </a:solidFill>
              </a:endParaRPr>
            </a:p>
          </p:txBody>
        </p:sp>
        <p:sp>
          <p:nvSpPr>
            <p:cNvPr id="31760" name="Freeform 16"/>
            <p:cNvSpPr>
              <a:spLocks/>
            </p:cNvSpPr>
            <p:nvPr/>
          </p:nvSpPr>
          <p:spPr bwMode="ltGray">
            <a:xfrm>
              <a:off x="3044" y="4218"/>
              <a:ext cx="89" cy="102"/>
            </a:xfrm>
            <a:custGeom>
              <a:avLst/>
              <a:gdLst/>
              <a:ahLst/>
              <a:cxnLst>
                <a:cxn ang="0">
                  <a:pos x="71" y="0"/>
                </a:cxn>
                <a:cxn ang="0">
                  <a:pos x="66" y="48"/>
                </a:cxn>
                <a:cxn ang="0">
                  <a:pos x="30" y="72"/>
                </a:cxn>
                <a:cxn ang="0">
                  <a:pos x="0" y="102"/>
                </a:cxn>
                <a:cxn ang="0">
                  <a:pos x="66" y="102"/>
                </a:cxn>
                <a:cxn ang="0">
                  <a:pos x="88" y="56"/>
                </a:cxn>
                <a:cxn ang="0">
                  <a:pos x="89" y="6"/>
                </a:cxn>
                <a:cxn ang="0">
                  <a:pos x="71" y="0"/>
                </a:cxn>
                <a:cxn ang="0">
                  <a:pos x="71" y="0"/>
                </a:cxn>
                <a:cxn ang="0">
                  <a:pos x="71" y="0"/>
                </a:cxn>
              </a:cxnLst>
              <a:rect l="0" t="0" r="r" b="b"/>
              <a:pathLst>
                <a:path w="89" h="102">
                  <a:moveTo>
                    <a:pt x="71" y="0"/>
                  </a:moveTo>
                  <a:lnTo>
                    <a:pt x="66" y="48"/>
                  </a:lnTo>
                  <a:lnTo>
                    <a:pt x="30" y="72"/>
                  </a:lnTo>
                  <a:lnTo>
                    <a:pt x="0" y="102"/>
                  </a:lnTo>
                  <a:lnTo>
                    <a:pt x="66" y="102"/>
                  </a:lnTo>
                  <a:lnTo>
                    <a:pt x="88" y="56"/>
                  </a:lnTo>
                  <a:lnTo>
                    <a:pt x="89" y="6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EAEAEA"/>
                </a:solidFill>
              </a:endParaRPr>
            </a:p>
          </p:txBody>
        </p:sp>
        <p:sp>
          <p:nvSpPr>
            <p:cNvPr id="31761" name="Freeform 17"/>
            <p:cNvSpPr>
              <a:spLocks/>
            </p:cNvSpPr>
            <p:nvPr/>
          </p:nvSpPr>
          <p:spPr bwMode="ltGray">
            <a:xfrm>
              <a:off x="5482" y="3367"/>
              <a:ext cx="278" cy="953"/>
            </a:xfrm>
            <a:custGeom>
              <a:avLst/>
              <a:gdLst/>
              <a:ahLst/>
              <a:cxnLst>
                <a:cxn ang="0">
                  <a:pos x="278" y="24"/>
                </a:cxn>
                <a:cxn ang="0">
                  <a:pos x="272" y="24"/>
                </a:cxn>
                <a:cxn ang="0">
                  <a:pos x="272" y="18"/>
                </a:cxn>
                <a:cxn ang="0">
                  <a:pos x="266" y="18"/>
                </a:cxn>
                <a:cxn ang="0">
                  <a:pos x="254" y="12"/>
                </a:cxn>
                <a:cxn ang="0">
                  <a:pos x="236" y="6"/>
                </a:cxn>
                <a:cxn ang="0">
                  <a:pos x="212" y="0"/>
                </a:cxn>
                <a:cxn ang="0">
                  <a:pos x="206" y="6"/>
                </a:cxn>
                <a:cxn ang="0">
                  <a:pos x="198" y="129"/>
                </a:cxn>
                <a:cxn ang="0">
                  <a:pos x="184" y="209"/>
                </a:cxn>
                <a:cxn ang="0">
                  <a:pos x="182" y="249"/>
                </a:cxn>
                <a:cxn ang="0">
                  <a:pos x="200" y="339"/>
                </a:cxn>
                <a:cxn ang="0">
                  <a:pos x="186" y="481"/>
                </a:cxn>
                <a:cxn ang="0">
                  <a:pos x="176" y="521"/>
                </a:cxn>
                <a:cxn ang="0">
                  <a:pos x="156" y="601"/>
                </a:cxn>
                <a:cxn ang="0">
                  <a:pos x="172" y="681"/>
                </a:cxn>
                <a:cxn ang="0">
                  <a:pos x="138" y="765"/>
                </a:cxn>
                <a:cxn ang="0">
                  <a:pos x="96" y="847"/>
                </a:cxn>
                <a:cxn ang="0">
                  <a:pos x="50" y="899"/>
                </a:cxn>
                <a:cxn ang="0">
                  <a:pos x="0" y="953"/>
                </a:cxn>
                <a:cxn ang="0">
                  <a:pos x="278" y="953"/>
                </a:cxn>
                <a:cxn ang="0">
                  <a:pos x="278" y="24"/>
                </a:cxn>
                <a:cxn ang="0">
                  <a:pos x="278" y="24"/>
                </a:cxn>
                <a:cxn ang="0">
                  <a:pos x="278" y="24"/>
                </a:cxn>
              </a:cxnLst>
              <a:rect l="0" t="0" r="r" b="b"/>
              <a:pathLst>
                <a:path w="278" h="953">
                  <a:moveTo>
                    <a:pt x="278" y="24"/>
                  </a:moveTo>
                  <a:lnTo>
                    <a:pt x="272" y="24"/>
                  </a:lnTo>
                  <a:lnTo>
                    <a:pt x="272" y="18"/>
                  </a:lnTo>
                  <a:lnTo>
                    <a:pt x="266" y="18"/>
                  </a:lnTo>
                  <a:lnTo>
                    <a:pt x="254" y="12"/>
                  </a:lnTo>
                  <a:lnTo>
                    <a:pt x="236" y="6"/>
                  </a:lnTo>
                  <a:lnTo>
                    <a:pt x="212" y="0"/>
                  </a:lnTo>
                  <a:lnTo>
                    <a:pt x="206" y="6"/>
                  </a:lnTo>
                  <a:lnTo>
                    <a:pt x="198" y="129"/>
                  </a:lnTo>
                  <a:lnTo>
                    <a:pt x="184" y="209"/>
                  </a:lnTo>
                  <a:lnTo>
                    <a:pt x="182" y="249"/>
                  </a:lnTo>
                  <a:lnTo>
                    <a:pt x="200" y="339"/>
                  </a:lnTo>
                  <a:lnTo>
                    <a:pt x="186" y="481"/>
                  </a:lnTo>
                  <a:lnTo>
                    <a:pt x="176" y="521"/>
                  </a:lnTo>
                  <a:lnTo>
                    <a:pt x="156" y="601"/>
                  </a:lnTo>
                  <a:lnTo>
                    <a:pt x="172" y="681"/>
                  </a:lnTo>
                  <a:lnTo>
                    <a:pt x="138" y="765"/>
                  </a:lnTo>
                  <a:lnTo>
                    <a:pt x="96" y="847"/>
                  </a:lnTo>
                  <a:lnTo>
                    <a:pt x="50" y="899"/>
                  </a:lnTo>
                  <a:lnTo>
                    <a:pt x="0" y="953"/>
                  </a:lnTo>
                  <a:lnTo>
                    <a:pt x="278" y="953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78" y="2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EAEAEA"/>
                </a:solidFill>
              </a:endParaRPr>
            </a:p>
          </p:txBody>
        </p:sp>
      </p:grpSp>
      <p:sp>
        <p:nvSpPr>
          <p:cNvPr id="31762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1763" name="Rectangle 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D779C44-6803-4BD9-9F38-59299141289C}" type="datetimeFigureOut">
              <a:rPr lang="en-US">
                <a:solidFill>
                  <a:srgbClr val="EAEAEA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1/31/2016</a:t>
            </a:fld>
            <a:endParaRPr lang="en-US">
              <a:solidFill>
                <a:srgbClr val="EAEAEA"/>
              </a:solidFill>
            </a:endParaRPr>
          </a:p>
        </p:txBody>
      </p:sp>
      <p:sp>
        <p:nvSpPr>
          <p:cNvPr id="31764" name="Rectangle 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31765" name="Rectangle 2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160CD46-543D-428B-9D89-34F87B5C4C9F}" type="slidenum">
              <a:rPr lang="en-US">
                <a:solidFill>
                  <a:srgbClr val="EAEAEA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EAEAEA"/>
              </a:solidFill>
            </a:endParaRPr>
          </a:p>
        </p:txBody>
      </p:sp>
      <p:sp>
        <p:nvSpPr>
          <p:cNvPr id="31766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4090949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u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u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A7125D-A88C-4C7E-8C8C-26BE60DEB9E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7F1EC8-00F2-405A-BE89-540319DD5A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4742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86F843D-E84A-4B2B-870A-C6AE01761CDE}" type="datetimeFigureOut">
              <a:rPr lang="en-US" smtClean="0">
                <a:solidFill>
                  <a:srgbClr val="534949"/>
                </a:solidFill>
              </a:rPr>
              <a:pPr/>
              <a:t>1/31/2016</a:t>
            </a:fld>
            <a:endParaRPr lang="en-US">
              <a:solidFill>
                <a:srgbClr val="534949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534949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0C9F7FA-7F0B-4046-BF02-9784AF7FBA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109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4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4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0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5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5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5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5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5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5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4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4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4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4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Unit 1: Ancient Civilizations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Pre-history, Ancient Middle East &amp; Egypt, Ancient Greece, &amp; Ancient Rome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0671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End &amp; Impact of Sumer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</a:t>
            </a:r>
            <a:r>
              <a:rPr lang="en-US" dirty="0" smtClean="0"/>
              <a:t>rmies came in &amp; took over</a:t>
            </a:r>
          </a:p>
          <a:p>
            <a:r>
              <a:rPr lang="en-US" dirty="0" smtClean="0"/>
              <a:t>Sumerian </a:t>
            </a:r>
            <a:r>
              <a:rPr lang="en-US" dirty="0" err="1" smtClean="0"/>
              <a:t>civs</a:t>
            </a:r>
            <a:r>
              <a:rPr lang="en-US" dirty="0" smtClean="0"/>
              <a:t> replaced by new ones</a:t>
            </a:r>
          </a:p>
          <a:p>
            <a:r>
              <a:rPr lang="en-US" dirty="0"/>
              <a:t>C</a:t>
            </a:r>
            <a:r>
              <a:rPr lang="en-US" dirty="0" smtClean="0"/>
              <a:t>uneiform adapted by others</a:t>
            </a:r>
          </a:p>
          <a:p>
            <a:r>
              <a:rPr lang="en-US" dirty="0"/>
              <a:t>s</a:t>
            </a:r>
            <a:r>
              <a:rPr lang="en-US" dirty="0" smtClean="0"/>
              <a:t>tudied astronomy &amp; dev a </a:t>
            </a:r>
            <a:r>
              <a:rPr lang="en-US" dirty="0"/>
              <a:t>#</a:t>
            </a:r>
            <a:r>
              <a:rPr lang="en-US" dirty="0" smtClean="0"/>
              <a:t> sys</a:t>
            </a:r>
          </a:p>
          <a:p>
            <a:r>
              <a:rPr lang="en-US" dirty="0" smtClean="0"/>
              <a:t>Impacted dev of western world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7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Unit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bg1"/>
                </a:solidFill>
              </a:rPr>
              <a:t>1: Middle East &amp; Egypt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Invaders, Traders, &amp; Empire Builders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6085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First Empires In Mesopotamia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What’s an empire?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G</a:t>
            </a:r>
            <a:r>
              <a:rPr lang="en-US" dirty="0" smtClean="0">
                <a:solidFill>
                  <a:schemeClr val="bg1"/>
                </a:solidFill>
              </a:rPr>
              <a:t>roup of </a:t>
            </a:r>
            <a:r>
              <a:rPr lang="en-US" dirty="0" smtClean="0">
                <a:solidFill>
                  <a:schemeClr val="bg1"/>
                </a:solidFill>
              </a:rPr>
              <a:t>states/areas </a:t>
            </a:r>
            <a:r>
              <a:rPr lang="en-US" dirty="0" smtClean="0">
                <a:solidFill>
                  <a:schemeClr val="bg1"/>
                </a:solidFill>
              </a:rPr>
              <a:t>ruled by one person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Diff </a:t>
            </a:r>
            <a:r>
              <a:rPr lang="en-US" dirty="0" err="1" smtClean="0">
                <a:solidFill>
                  <a:schemeClr val="bg1"/>
                </a:solidFill>
              </a:rPr>
              <a:t>ppl</a:t>
            </a:r>
            <a:r>
              <a:rPr lang="en-US" dirty="0" smtClean="0">
                <a:solidFill>
                  <a:schemeClr val="bg1"/>
                </a:solidFill>
              </a:rPr>
              <a:t>/groups </a:t>
            </a:r>
            <a:r>
              <a:rPr lang="en-US" dirty="0" smtClean="0">
                <a:solidFill>
                  <a:schemeClr val="bg1"/>
                </a:solidFill>
              </a:rPr>
              <a:t>in </a:t>
            </a:r>
            <a:r>
              <a:rPr lang="en-US" dirty="0" smtClean="0">
                <a:solidFill>
                  <a:schemeClr val="bg1"/>
                </a:solidFill>
              </a:rPr>
              <a:t>Fertile Crescent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Powerful leaders created </a:t>
            </a:r>
            <a:r>
              <a:rPr lang="en-US" dirty="0" smtClean="0">
                <a:solidFill>
                  <a:schemeClr val="bg1"/>
                </a:solidFill>
              </a:rPr>
              <a:t>big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empires </a:t>
            </a:r>
          </a:p>
          <a:p>
            <a:endParaRPr lang="en-US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24" y="3924436"/>
            <a:ext cx="285750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810000"/>
            <a:ext cx="2604763" cy="2171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924436"/>
            <a:ext cx="3321524" cy="267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5438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First Empires in Mesopotamia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Sargon – ruler of Akkad (next to Sumer)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Invaded/took </a:t>
            </a:r>
            <a:r>
              <a:rPr lang="en-US" dirty="0" smtClean="0">
                <a:solidFill>
                  <a:schemeClr val="bg1"/>
                </a:solidFill>
              </a:rPr>
              <a:t>over Sumer ~ 2300 BC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B</a:t>
            </a:r>
            <a:r>
              <a:rPr lang="en-US" dirty="0" smtClean="0">
                <a:solidFill>
                  <a:schemeClr val="bg1"/>
                </a:solidFill>
              </a:rPr>
              <a:t>uilt 1</a:t>
            </a:r>
            <a:r>
              <a:rPr lang="en-US" baseline="30000" dirty="0" smtClean="0">
                <a:solidFill>
                  <a:schemeClr val="bg1"/>
                </a:solidFill>
              </a:rPr>
              <a:t>st</a:t>
            </a:r>
            <a:r>
              <a:rPr lang="en-US" dirty="0" smtClean="0">
                <a:solidFill>
                  <a:schemeClr val="bg1"/>
                </a:solidFill>
              </a:rPr>
              <a:t> empire in history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Empire fell after his death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Sumer came back </a:t>
            </a:r>
            <a:r>
              <a:rPr lang="en-US" dirty="0">
                <a:solidFill>
                  <a:schemeClr val="bg1"/>
                </a:solidFill>
              </a:rPr>
              <a:t>/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invaded again</a:t>
            </a:r>
          </a:p>
          <a:p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3429000"/>
            <a:ext cx="1463040" cy="2615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862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Hammurabi &amp; His Code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Hammurabi – King of Babylon; empire = most of Mesopotamia ~ 1790 BC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Created set of laws: Hammurabi’s Code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~300 </a:t>
            </a:r>
            <a:r>
              <a:rPr lang="en-US" dirty="0" smtClean="0">
                <a:solidFill>
                  <a:schemeClr val="bg1"/>
                </a:solidFill>
              </a:rPr>
              <a:t>on </a:t>
            </a:r>
            <a:r>
              <a:rPr lang="en-US" dirty="0" smtClean="0">
                <a:solidFill>
                  <a:schemeClr val="bg1"/>
                </a:solidFill>
              </a:rPr>
              <a:t>stone pillars for </a:t>
            </a:r>
            <a:r>
              <a:rPr lang="en-US" dirty="0" err="1" smtClean="0">
                <a:solidFill>
                  <a:schemeClr val="bg1"/>
                </a:solidFill>
              </a:rPr>
              <a:t>ppl</a:t>
            </a:r>
            <a:r>
              <a:rPr lang="en-US" dirty="0" smtClean="0">
                <a:solidFill>
                  <a:schemeClr val="bg1"/>
                </a:solidFill>
              </a:rPr>
              <a:t> to see</a:t>
            </a:r>
          </a:p>
          <a:p>
            <a:pPr lvl="2"/>
            <a:r>
              <a:rPr lang="en-US" dirty="0" smtClean="0">
                <a:solidFill>
                  <a:schemeClr val="bg1"/>
                </a:solidFill>
              </a:rPr>
              <a:t>1</a:t>
            </a:r>
            <a:r>
              <a:rPr lang="en-US" baseline="30000" dirty="0" smtClean="0">
                <a:solidFill>
                  <a:schemeClr val="bg1"/>
                </a:solidFill>
              </a:rPr>
              <a:t>st</a:t>
            </a:r>
            <a:r>
              <a:rPr lang="en-US" dirty="0" smtClean="0">
                <a:solidFill>
                  <a:schemeClr val="bg1"/>
                </a:solidFill>
              </a:rPr>
              <a:t> written laws</a:t>
            </a:r>
            <a:endParaRPr lang="en-US" dirty="0">
              <a:solidFill>
                <a:schemeClr val="bg1"/>
              </a:solidFill>
            </a:endParaRP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Est </a:t>
            </a:r>
            <a:r>
              <a:rPr lang="en-US" dirty="0">
                <a:solidFill>
                  <a:schemeClr val="bg1"/>
                </a:solidFill>
              </a:rPr>
              <a:t>civil law – </a:t>
            </a:r>
            <a:r>
              <a:rPr lang="en-US" dirty="0" smtClean="0">
                <a:solidFill>
                  <a:schemeClr val="bg1"/>
                </a:solidFill>
              </a:rPr>
              <a:t>private </a:t>
            </a:r>
            <a:r>
              <a:rPr lang="en-US" dirty="0">
                <a:solidFill>
                  <a:schemeClr val="bg1"/>
                </a:solidFill>
              </a:rPr>
              <a:t>rights/issues</a:t>
            </a:r>
          </a:p>
          <a:p>
            <a:pPr lvl="2"/>
            <a:r>
              <a:rPr lang="en-US" dirty="0" smtClean="0">
                <a:solidFill>
                  <a:schemeClr val="bg1"/>
                </a:solidFill>
              </a:rPr>
              <a:t>protect </a:t>
            </a:r>
            <a:r>
              <a:rPr lang="en-US" dirty="0">
                <a:solidFill>
                  <a:schemeClr val="bg1"/>
                </a:solidFill>
              </a:rPr>
              <a:t>the </a:t>
            </a:r>
            <a:r>
              <a:rPr lang="en-US" dirty="0" smtClean="0">
                <a:solidFill>
                  <a:schemeClr val="bg1"/>
                </a:solidFill>
              </a:rPr>
              <a:t>poor/powerless </a:t>
            </a:r>
            <a:r>
              <a:rPr lang="en-US" dirty="0">
                <a:solidFill>
                  <a:schemeClr val="bg1"/>
                </a:solidFill>
              </a:rPr>
              <a:t>(women, slaves)</a:t>
            </a:r>
          </a:p>
          <a:p>
            <a:pPr lvl="2"/>
            <a:r>
              <a:rPr lang="en-US" dirty="0">
                <a:solidFill>
                  <a:schemeClr val="bg1"/>
                </a:solidFill>
              </a:rPr>
              <a:t>O</a:t>
            </a:r>
            <a:r>
              <a:rPr lang="en-US" dirty="0" smtClean="0">
                <a:solidFill>
                  <a:schemeClr val="bg1"/>
                </a:solidFill>
              </a:rPr>
              <a:t>rderly </a:t>
            </a:r>
            <a:r>
              <a:rPr lang="en-US" dirty="0" smtClean="0">
                <a:solidFill>
                  <a:schemeClr val="bg1"/>
                </a:solidFill>
              </a:rPr>
              <a:t>home makes </a:t>
            </a:r>
            <a:r>
              <a:rPr lang="en-US" dirty="0">
                <a:solidFill>
                  <a:schemeClr val="bg1"/>
                </a:solidFill>
              </a:rPr>
              <a:t>stable empire</a:t>
            </a:r>
          </a:p>
          <a:p>
            <a:pPr lvl="1"/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6584" y="4191000"/>
            <a:ext cx="1887416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6767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Hammurabi &amp; His Code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2578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Dealt w/ criminal law – </a:t>
            </a:r>
            <a:r>
              <a:rPr lang="en-US" dirty="0" smtClean="0">
                <a:solidFill>
                  <a:schemeClr val="bg1"/>
                </a:solidFill>
              </a:rPr>
              <a:t>crimes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against others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Set specific punishments 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“an eye for an eye and a life for a life”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581400"/>
            <a:ext cx="3810000" cy="2852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8163" y="2663824"/>
            <a:ext cx="2255837" cy="419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0797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New Empires, New Ideas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Hittites: 1400 BC – 1200 BC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Used iron to make tools/weapons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Assyrians: 1350 BC – 612 BC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F</a:t>
            </a:r>
            <a:r>
              <a:rPr lang="en-US" dirty="0" smtClean="0">
                <a:solidFill>
                  <a:schemeClr val="bg1"/>
                </a:solidFill>
              </a:rPr>
              <a:t>eared warriors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1</a:t>
            </a:r>
            <a:r>
              <a:rPr lang="en-US" baseline="30000" dirty="0" smtClean="0">
                <a:solidFill>
                  <a:schemeClr val="bg1"/>
                </a:solidFill>
              </a:rPr>
              <a:t>st</a:t>
            </a:r>
            <a:r>
              <a:rPr lang="en-US" dirty="0" smtClean="0">
                <a:solidFill>
                  <a:schemeClr val="bg1"/>
                </a:solidFill>
              </a:rPr>
              <a:t> to make laws for royal </a:t>
            </a:r>
            <a:r>
              <a:rPr lang="en-US" dirty="0" smtClean="0">
                <a:solidFill>
                  <a:schemeClr val="bg1"/>
                </a:solidFill>
              </a:rPr>
              <a:t>homes</a:t>
            </a:r>
            <a:endParaRPr lang="en-US" dirty="0" smtClean="0">
              <a:solidFill>
                <a:schemeClr val="bg1"/>
              </a:solidFill>
            </a:endParaRPr>
          </a:p>
          <a:p>
            <a:pPr lvl="1"/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277534"/>
            <a:ext cx="3084394" cy="2580465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277534"/>
            <a:ext cx="3017765" cy="2528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6970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Babylon &amp; The Persian Empire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Babylon: reestablished as a power in 625 BC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One of largest/best cities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Hanging Gardens: 1 of 7 wonders of ancient world</a:t>
            </a:r>
          </a:p>
          <a:p>
            <a:r>
              <a:rPr lang="en-US" dirty="0">
                <a:solidFill>
                  <a:schemeClr val="bg1"/>
                </a:solidFill>
              </a:rPr>
              <a:t>F</a:t>
            </a:r>
            <a:r>
              <a:rPr lang="en-US" dirty="0" smtClean="0">
                <a:solidFill>
                  <a:schemeClr val="bg1"/>
                </a:solidFill>
              </a:rPr>
              <a:t>ell to Persians in 539 BC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Persian Empire </a:t>
            </a:r>
            <a:r>
              <a:rPr lang="en-US" dirty="0" smtClean="0">
                <a:solidFill>
                  <a:schemeClr val="bg1"/>
                </a:solidFill>
              </a:rPr>
              <a:t>= </a:t>
            </a:r>
            <a:r>
              <a:rPr lang="en-US" dirty="0" smtClean="0">
                <a:solidFill>
                  <a:schemeClr val="bg1"/>
                </a:solidFill>
              </a:rPr>
              <a:t>largest </a:t>
            </a:r>
            <a:r>
              <a:rPr lang="en-US" dirty="0" smtClean="0">
                <a:solidFill>
                  <a:schemeClr val="bg1"/>
                </a:solidFill>
              </a:rPr>
              <a:t>ever seen</a:t>
            </a:r>
          </a:p>
          <a:p>
            <a:endParaRPr lang="en-US" dirty="0" smtClean="0">
              <a:solidFill>
                <a:schemeClr val="bg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572000"/>
            <a:ext cx="3038318" cy="201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086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Persian Empire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219200"/>
            <a:ext cx="7272198" cy="5257800"/>
          </a:xfrm>
        </p:spPr>
      </p:pic>
    </p:spTree>
    <p:extLst>
      <p:ext uri="{BB962C8B-B14F-4D97-AF65-F5344CB8AC3E}">
        <p14:creationId xmlns:p14="http://schemas.microsoft.com/office/powerpoint/2010/main" val="1274695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Persian Empire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D</a:t>
            </a:r>
            <a:r>
              <a:rPr lang="en-US" dirty="0" smtClean="0">
                <a:solidFill>
                  <a:schemeClr val="bg1"/>
                </a:solidFill>
              </a:rPr>
              <a:t>iverse </a:t>
            </a:r>
            <a:r>
              <a:rPr lang="en-US" dirty="0" smtClean="0">
                <a:solidFill>
                  <a:schemeClr val="bg1"/>
                </a:solidFill>
              </a:rPr>
              <a:t>groups of </a:t>
            </a:r>
            <a:r>
              <a:rPr lang="en-US" dirty="0" err="1" smtClean="0">
                <a:solidFill>
                  <a:schemeClr val="bg1"/>
                </a:solidFill>
              </a:rPr>
              <a:t>ppl</a:t>
            </a:r>
            <a:endParaRPr lang="en-US" dirty="0" smtClean="0">
              <a:solidFill>
                <a:schemeClr val="bg1"/>
              </a:solidFill>
            </a:endParaRP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Persian kings </a:t>
            </a:r>
            <a:r>
              <a:rPr lang="en-US" dirty="0" smtClean="0">
                <a:solidFill>
                  <a:schemeClr val="bg1"/>
                </a:solidFill>
              </a:rPr>
              <a:t>to </a:t>
            </a:r>
            <a:r>
              <a:rPr lang="en-US" dirty="0" smtClean="0">
                <a:solidFill>
                  <a:schemeClr val="bg1"/>
                </a:solidFill>
              </a:rPr>
              <a:t>accept </a:t>
            </a:r>
            <a:r>
              <a:rPr lang="en-US" dirty="0" smtClean="0">
                <a:solidFill>
                  <a:schemeClr val="bg1"/>
                </a:solidFill>
              </a:rPr>
              <a:t>conquered </a:t>
            </a:r>
            <a:r>
              <a:rPr lang="en-US" dirty="0" err="1" smtClean="0">
                <a:solidFill>
                  <a:schemeClr val="bg1"/>
                </a:solidFill>
              </a:rPr>
              <a:t>ppl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Real </a:t>
            </a:r>
            <a:r>
              <a:rPr lang="en-US" dirty="0" smtClean="0">
                <a:solidFill>
                  <a:schemeClr val="bg1"/>
                </a:solidFill>
              </a:rPr>
              <a:t>unity </a:t>
            </a:r>
            <a:r>
              <a:rPr lang="en-US" dirty="0" smtClean="0">
                <a:solidFill>
                  <a:schemeClr val="bg1"/>
                </a:solidFill>
              </a:rPr>
              <a:t>w/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emperor Darius I (522-486 BC)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Est provinces called satrapies; had governor - satrap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5503" y="4611077"/>
            <a:ext cx="1752600" cy="2246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4611077"/>
            <a:ext cx="2247900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2295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Unit 1: Middle East &amp; Egypt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Egypt &amp; The Fertile Crescent: City States of Ancient Sumer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998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Persian Empire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</a:t>
            </a:r>
            <a:r>
              <a:rPr lang="en-US" dirty="0" smtClean="0">
                <a:solidFill>
                  <a:schemeClr val="bg1"/>
                </a:solidFill>
              </a:rPr>
              <a:t>hanges under Darius</a:t>
            </a:r>
          </a:p>
          <a:p>
            <a:pPr lvl="1"/>
            <a:r>
              <a:rPr lang="en-US" sz="2600" dirty="0">
                <a:solidFill>
                  <a:schemeClr val="bg1"/>
                </a:solidFill>
              </a:rPr>
              <a:t>B</a:t>
            </a:r>
            <a:r>
              <a:rPr lang="en-US" sz="2600" dirty="0" smtClean="0">
                <a:solidFill>
                  <a:schemeClr val="bg1"/>
                </a:solidFill>
              </a:rPr>
              <a:t>arter economy before – traded / no $</a:t>
            </a:r>
          </a:p>
          <a:p>
            <a:pPr lvl="1"/>
            <a:r>
              <a:rPr lang="en-US" sz="2600" dirty="0" smtClean="0">
                <a:solidFill>
                  <a:schemeClr val="bg1"/>
                </a:solidFill>
              </a:rPr>
              <a:t>Began </a:t>
            </a:r>
            <a:r>
              <a:rPr lang="en-US" sz="2600" dirty="0" smtClean="0">
                <a:solidFill>
                  <a:schemeClr val="bg1"/>
                </a:solidFill>
              </a:rPr>
              <a:t>using </a:t>
            </a:r>
            <a:r>
              <a:rPr lang="en-US" sz="2600" dirty="0" smtClean="0">
                <a:solidFill>
                  <a:schemeClr val="bg1"/>
                </a:solidFill>
              </a:rPr>
              <a:t>coins / created early </a:t>
            </a:r>
            <a:r>
              <a:rPr lang="en-US" sz="2600" dirty="0">
                <a:solidFill>
                  <a:schemeClr val="bg1"/>
                </a:solidFill>
              </a:rPr>
              <a:t>$</a:t>
            </a:r>
            <a:r>
              <a:rPr lang="en-US" sz="2600" dirty="0" smtClean="0">
                <a:solidFill>
                  <a:schemeClr val="bg1"/>
                </a:solidFill>
              </a:rPr>
              <a:t> economy</a:t>
            </a:r>
          </a:p>
          <a:p>
            <a:pPr lvl="1"/>
            <a:r>
              <a:rPr lang="en-US" sz="2600" dirty="0" smtClean="0">
                <a:solidFill>
                  <a:schemeClr val="bg1"/>
                </a:solidFill>
              </a:rPr>
              <a:t>New religion – Zoroastrianism by Persian thinker Zoroaster</a:t>
            </a:r>
          </a:p>
          <a:p>
            <a:pPr lvl="2"/>
            <a:r>
              <a:rPr lang="en-US" sz="2200" dirty="0" smtClean="0">
                <a:solidFill>
                  <a:schemeClr val="bg1"/>
                </a:solidFill>
              </a:rPr>
              <a:t>No to</a:t>
            </a:r>
            <a:r>
              <a:rPr lang="en-US" sz="2200" dirty="0" smtClean="0">
                <a:solidFill>
                  <a:schemeClr val="bg1"/>
                </a:solidFill>
              </a:rPr>
              <a:t> </a:t>
            </a:r>
            <a:r>
              <a:rPr lang="en-US" sz="2200" dirty="0" smtClean="0">
                <a:solidFill>
                  <a:schemeClr val="bg1"/>
                </a:solidFill>
              </a:rPr>
              <a:t>Persian gods; thought 1 god ruled world; ideas of heaven/hell &amp; judgment day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5129212"/>
            <a:ext cx="2924175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5181600"/>
            <a:ext cx="3133725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1082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The Phoenicians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r>
              <a:rPr lang="en-US" dirty="0" err="1" smtClean="0">
                <a:solidFill>
                  <a:schemeClr val="bg1"/>
                </a:solidFill>
              </a:rPr>
              <a:t>Ppl</a:t>
            </a:r>
            <a:r>
              <a:rPr lang="en-US" dirty="0" smtClean="0">
                <a:solidFill>
                  <a:schemeClr val="bg1"/>
                </a:solidFill>
              </a:rPr>
              <a:t>/small </a:t>
            </a:r>
            <a:r>
              <a:rPr lang="en-US" dirty="0" smtClean="0">
                <a:solidFill>
                  <a:schemeClr val="bg1"/>
                </a:solidFill>
              </a:rPr>
              <a:t>state </a:t>
            </a:r>
            <a:r>
              <a:rPr lang="en-US" dirty="0" smtClean="0">
                <a:solidFill>
                  <a:schemeClr val="bg1"/>
                </a:solidFill>
              </a:rPr>
              <a:t>by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east Mediterranean coast </a:t>
            </a:r>
          </a:p>
          <a:p>
            <a:pPr lvl="1"/>
            <a:r>
              <a:rPr lang="en-US" sz="2600" dirty="0" smtClean="0">
                <a:solidFill>
                  <a:schemeClr val="bg1"/>
                </a:solidFill>
              </a:rPr>
              <a:t>sailors &amp; traders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Expanded manufacturing &amp; trade</a:t>
            </a:r>
          </a:p>
          <a:p>
            <a:pPr lvl="1"/>
            <a:r>
              <a:rPr lang="en-US" sz="2600" dirty="0" smtClean="0">
                <a:solidFill>
                  <a:schemeClr val="bg1"/>
                </a:solidFill>
              </a:rPr>
              <a:t>Had</a:t>
            </a:r>
            <a:r>
              <a:rPr lang="en-US" sz="2600" dirty="0" smtClean="0"/>
              <a:t> </a:t>
            </a:r>
            <a:r>
              <a:rPr lang="en-US" sz="2600" dirty="0" smtClean="0">
                <a:solidFill>
                  <a:schemeClr val="bg1"/>
                </a:solidFill>
              </a:rPr>
              <a:t>colonies all over </a:t>
            </a:r>
          </a:p>
          <a:p>
            <a:pPr lvl="1"/>
            <a:r>
              <a:rPr lang="en-US" sz="2600" dirty="0" smtClean="0">
                <a:solidFill>
                  <a:schemeClr val="bg1"/>
                </a:solidFill>
              </a:rPr>
              <a:t>Est alphabet - led to current alphabet</a:t>
            </a:r>
            <a:endParaRPr lang="en-US" sz="2600" dirty="0">
              <a:solidFill>
                <a:schemeClr val="bg1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4327478"/>
            <a:ext cx="3813611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2530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4101590" cy="6470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88807"/>
            <a:ext cx="4581525" cy="635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0108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/>
          <p:cNvSpPr>
            <a:spLocks noGrp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 anchorCtr="0"/>
          <a:lstStyle/>
          <a:p>
            <a:r>
              <a:rPr lang="en-US" sz="5700" dirty="0"/>
              <a:t>Unit 1: </a:t>
            </a:r>
            <a:r>
              <a:rPr lang="en-US" sz="5700" dirty="0" smtClean="0"/>
              <a:t>Middle East &amp; Egypt</a:t>
            </a:r>
            <a:endParaRPr lang="en-US" sz="57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371600" y="3889375"/>
            <a:ext cx="6400800" cy="1754188"/>
          </a:xfrm>
        </p:spPr>
        <p:txBody>
          <a:bodyPr>
            <a:normAutofit/>
          </a:bodyPr>
          <a:lstStyle/>
          <a:p>
            <a:pPr marL="0" indent="0" algn="ctr">
              <a:buFont typeface="Wingdings" pitchFamily="2" charset="2"/>
              <a:buNone/>
            </a:pPr>
            <a:r>
              <a:rPr lang="en-US" sz="3600" dirty="0">
                <a:solidFill>
                  <a:schemeClr val="tx1">
                    <a:lumMod val="25000"/>
                  </a:schemeClr>
                </a:solidFill>
              </a:rPr>
              <a:t>Egypt: The Kingdom on the Nile</a:t>
            </a:r>
          </a:p>
        </p:txBody>
      </p:sp>
    </p:spTree>
    <p:extLst>
      <p:ext uri="{BB962C8B-B14F-4D97-AF65-F5344CB8AC3E}">
        <p14:creationId xmlns:p14="http://schemas.microsoft.com/office/powerpoint/2010/main" val="1705167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 idx="4294967295"/>
          </p:nvPr>
        </p:nvSpPr>
        <p:spPr/>
        <p:txBody>
          <a:bodyPr anchorCtr="0"/>
          <a:lstStyle/>
          <a:p>
            <a:r>
              <a:rPr lang="en-US"/>
              <a:t>Egypt &amp; The Nile River</a:t>
            </a:r>
          </a:p>
        </p:txBody>
      </p:sp>
      <p:pic>
        <p:nvPicPr>
          <p:cNvPr id="14338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2895600" y="1676400"/>
            <a:ext cx="3505200" cy="4683125"/>
          </a:xfrm>
        </p:spPr>
      </p:pic>
    </p:spTree>
    <p:extLst>
      <p:ext uri="{BB962C8B-B14F-4D97-AF65-F5344CB8AC3E}">
        <p14:creationId xmlns:p14="http://schemas.microsoft.com/office/powerpoint/2010/main" val="2051035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 idx="4294967295"/>
          </p:nvPr>
        </p:nvSpPr>
        <p:spPr/>
        <p:txBody>
          <a:bodyPr anchorCtr="0"/>
          <a:lstStyle/>
          <a:p>
            <a:r>
              <a:rPr lang="en-US"/>
              <a:t>Egypt &amp; The Nile River</a:t>
            </a:r>
          </a:p>
        </p:txBody>
      </p:sp>
      <p:sp>
        <p:nvSpPr>
          <p:cNvPr id="15362" name="Content Placeholder 2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458200" cy="4530725"/>
          </a:xfrm>
        </p:spPr>
        <p:txBody>
          <a:bodyPr/>
          <a:lstStyle/>
          <a:p>
            <a:r>
              <a:rPr lang="en-US" sz="2800" dirty="0"/>
              <a:t>Farmers </a:t>
            </a:r>
            <a:r>
              <a:rPr lang="en-US" sz="2800" dirty="0" smtClean="0"/>
              <a:t>came </a:t>
            </a:r>
            <a:r>
              <a:rPr lang="en-US" sz="2800" dirty="0" smtClean="0"/>
              <a:t>for fertile/valuable </a:t>
            </a:r>
            <a:r>
              <a:rPr lang="en-US" sz="2800" dirty="0" smtClean="0"/>
              <a:t>land</a:t>
            </a:r>
            <a:endParaRPr lang="en-US" sz="2800" dirty="0"/>
          </a:p>
          <a:p>
            <a:r>
              <a:rPr lang="en-US" sz="2800" dirty="0"/>
              <a:t>B</a:t>
            </a:r>
            <a:r>
              <a:rPr lang="en-US" sz="2800" dirty="0" smtClean="0"/>
              <a:t>ecame </a:t>
            </a:r>
            <a:r>
              <a:rPr lang="en-US" sz="2800" dirty="0"/>
              <a:t>powerful </a:t>
            </a:r>
            <a:r>
              <a:rPr lang="en-US" sz="2800" dirty="0" smtClean="0"/>
              <a:t>civ &amp; relied on Nile River</a:t>
            </a:r>
          </a:p>
          <a:p>
            <a:r>
              <a:rPr lang="en-US" sz="2800" dirty="0"/>
              <a:t>Surrounded by desert (“red land”); hot/dry</a:t>
            </a:r>
          </a:p>
          <a:p>
            <a:pPr lvl="1"/>
            <a:r>
              <a:rPr lang="en-US" sz="2400" dirty="0" err="1" smtClean="0"/>
              <a:t>Prob</a:t>
            </a:r>
            <a:r>
              <a:rPr lang="en-US" sz="2400" dirty="0" smtClean="0"/>
              <a:t> not </a:t>
            </a:r>
            <a:r>
              <a:rPr lang="en-US" sz="2400" dirty="0"/>
              <a:t>survive w/out Nile’s “black land”</a:t>
            </a:r>
          </a:p>
          <a:p>
            <a:r>
              <a:rPr lang="en-US" sz="2800" dirty="0"/>
              <a:t>Nile flooded every spring</a:t>
            </a:r>
          </a:p>
          <a:p>
            <a:pPr lvl="1"/>
            <a:r>
              <a:rPr lang="en-US" sz="2400" dirty="0"/>
              <a:t>Needed for crops</a:t>
            </a:r>
          </a:p>
          <a:p>
            <a:pPr marL="0" indent="0">
              <a:buNone/>
            </a:pPr>
            <a:r>
              <a:rPr lang="en-US" sz="2800" dirty="0" smtClean="0"/>
              <a:t>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63309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3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3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3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3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3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3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3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3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 idx="4294967295"/>
          </p:nvPr>
        </p:nvSpPr>
        <p:spPr/>
        <p:txBody>
          <a:bodyPr anchorCtr="0"/>
          <a:lstStyle/>
          <a:p>
            <a:r>
              <a:rPr lang="en-US"/>
              <a:t>Egypt Shaped by Geography</a:t>
            </a:r>
          </a:p>
        </p:txBody>
      </p:sp>
      <p:pic>
        <p:nvPicPr>
          <p:cNvPr id="17410" name="Content Placeholder 3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882650" y="1600200"/>
            <a:ext cx="3187700" cy="4530725"/>
          </a:xfrm>
        </p:spPr>
      </p:pic>
      <p:sp>
        <p:nvSpPr>
          <p:cNvPr id="17411" name="Content Placeholder 4"/>
          <p:cNvSpPr>
            <a:spLocks noGrp="1"/>
          </p:cNvSpPr>
          <p:nvPr>
            <p:ph sz="half" idx="4294967295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r>
              <a:rPr lang="en-US" sz="2800" dirty="0" err="1" smtClean="0"/>
              <a:t>Ppl</a:t>
            </a:r>
            <a:r>
              <a:rPr lang="en-US" sz="2800" dirty="0" smtClean="0"/>
              <a:t> had to </a:t>
            </a:r>
            <a:r>
              <a:rPr lang="en-US" sz="2800" dirty="0"/>
              <a:t>manage the water</a:t>
            </a:r>
          </a:p>
          <a:p>
            <a:pPr lvl="1"/>
            <a:r>
              <a:rPr lang="en-US" sz="2400" dirty="0" smtClean="0"/>
              <a:t>Made</a:t>
            </a:r>
            <a:r>
              <a:rPr lang="en-US" sz="2400" dirty="0" smtClean="0"/>
              <a:t> </a:t>
            </a:r>
            <a:r>
              <a:rPr lang="en-US" sz="2400" dirty="0"/>
              <a:t>ways to channel </a:t>
            </a:r>
            <a:r>
              <a:rPr lang="en-US" sz="2400" dirty="0" smtClean="0"/>
              <a:t>&amp; store </a:t>
            </a:r>
            <a:r>
              <a:rPr lang="en-US" sz="2400" dirty="0"/>
              <a:t>water for dry </a:t>
            </a:r>
            <a:r>
              <a:rPr lang="en-US" sz="2400" dirty="0" smtClean="0"/>
              <a:t>season</a:t>
            </a:r>
          </a:p>
          <a:p>
            <a:pPr lvl="1"/>
            <a:r>
              <a:rPr lang="en-US" sz="2400" dirty="0" smtClean="0"/>
              <a:t>Irrigation sys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91706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 idx="4294967295"/>
          </p:nvPr>
        </p:nvSpPr>
        <p:spPr/>
        <p:txBody>
          <a:bodyPr anchorCtr="0"/>
          <a:lstStyle/>
          <a:p>
            <a:r>
              <a:rPr lang="en-US"/>
              <a:t>Egypt Shaped by Geography</a:t>
            </a:r>
          </a:p>
        </p:txBody>
      </p:sp>
      <p:sp>
        <p:nvSpPr>
          <p:cNvPr id="18434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en-US" sz="2800" dirty="0"/>
              <a:t>Had 2 </a:t>
            </a:r>
            <a:r>
              <a:rPr lang="en-US" sz="2800" dirty="0" smtClean="0"/>
              <a:t>main</a:t>
            </a:r>
            <a:r>
              <a:rPr lang="en-US" sz="2800" dirty="0" smtClean="0"/>
              <a:t> </a:t>
            </a:r>
            <a:r>
              <a:rPr lang="en-US" sz="2800" dirty="0"/>
              <a:t>regions</a:t>
            </a:r>
          </a:p>
          <a:p>
            <a:pPr lvl="1"/>
            <a:r>
              <a:rPr lang="en-US" dirty="0"/>
              <a:t>Upper Egypt (south) / Lower Egypt (north)</a:t>
            </a:r>
          </a:p>
          <a:p>
            <a:r>
              <a:rPr lang="en-US" sz="2800" dirty="0"/>
              <a:t>United by Menes, King of Upper Egypt, ~ 3100 BC</a:t>
            </a:r>
          </a:p>
          <a:p>
            <a:pPr lvl="1"/>
            <a:r>
              <a:rPr lang="en-US" dirty="0" smtClean="0"/>
              <a:t>Nile </a:t>
            </a:r>
            <a:r>
              <a:rPr lang="en-US" dirty="0"/>
              <a:t>linked </a:t>
            </a:r>
            <a:r>
              <a:rPr lang="en-US" dirty="0" smtClean="0"/>
              <a:t>them &amp; used as trade route </a:t>
            </a:r>
            <a:endParaRPr lang="en-US" dirty="0" smtClean="0"/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87864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 idx="4294967295"/>
          </p:nvPr>
        </p:nvSpPr>
        <p:spPr/>
        <p:txBody>
          <a:bodyPr anchorCtr="0"/>
          <a:lstStyle/>
          <a:p>
            <a:r>
              <a:rPr lang="en-US"/>
              <a:t>Egypt’s Kingdoms</a:t>
            </a:r>
          </a:p>
        </p:txBody>
      </p:sp>
      <p:sp>
        <p:nvSpPr>
          <p:cNvPr id="19458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en-US" sz="2800" dirty="0" smtClean="0"/>
              <a:t>3 </a:t>
            </a:r>
            <a:r>
              <a:rPr lang="en-US" sz="2800" dirty="0"/>
              <a:t>main time periods:</a:t>
            </a:r>
          </a:p>
          <a:p>
            <a:pPr lvl="1"/>
            <a:r>
              <a:rPr lang="en-US" sz="2400" dirty="0"/>
              <a:t>Old Kingdom: ~2575-2130 BC</a:t>
            </a:r>
          </a:p>
          <a:p>
            <a:pPr lvl="1"/>
            <a:r>
              <a:rPr lang="en-US" sz="2400" dirty="0"/>
              <a:t>Middle Kingdom: ~1938-1630 BC</a:t>
            </a:r>
          </a:p>
          <a:p>
            <a:pPr lvl="1"/>
            <a:r>
              <a:rPr lang="en-US" sz="2400" dirty="0"/>
              <a:t>New Kingdom: ~1539-1075 BC</a:t>
            </a:r>
          </a:p>
          <a:p>
            <a:r>
              <a:rPr lang="en-US" sz="2800" dirty="0"/>
              <a:t>Power passed from </a:t>
            </a:r>
            <a:r>
              <a:rPr lang="en-US" sz="2800" dirty="0" smtClean="0"/>
              <a:t>                                                          one </a:t>
            </a:r>
            <a:r>
              <a:rPr lang="en-US" sz="2800" dirty="0"/>
              <a:t>dynasty to </a:t>
            </a:r>
            <a:r>
              <a:rPr lang="en-US" sz="2800" dirty="0" smtClean="0"/>
              <a:t>another</a:t>
            </a:r>
          </a:p>
          <a:p>
            <a:pPr lvl="1"/>
            <a:r>
              <a:rPr lang="en-US" sz="2400" dirty="0" smtClean="0"/>
              <a:t>Stayed united </a:t>
            </a:r>
            <a:endParaRPr lang="en-US" sz="2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4243" y="3810000"/>
            <a:ext cx="4059757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2187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4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4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4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4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4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4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 idx="4294967295"/>
          </p:nvPr>
        </p:nvSpPr>
        <p:spPr/>
        <p:txBody>
          <a:bodyPr anchorCtr="0"/>
          <a:lstStyle/>
          <a:p>
            <a:r>
              <a:rPr lang="en-US"/>
              <a:t>The Old Kingdom</a:t>
            </a:r>
          </a:p>
        </p:txBody>
      </p:sp>
      <p:sp>
        <p:nvSpPr>
          <p:cNvPr id="20482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en-US" sz="2800" dirty="0" smtClean="0"/>
              <a:t>Pharaohs (kings)</a:t>
            </a:r>
            <a:r>
              <a:rPr lang="en-US" sz="2800" dirty="0"/>
              <a:t> </a:t>
            </a:r>
            <a:r>
              <a:rPr lang="en-US" sz="2800" dirty="0" smtClean="0"/>
              <a:t>built strong </a:t>
            </a:r>
            <a:r>
              <a:rPr lang="en-US" sz="2800" dirty="0" err="1" smtClean="0"/>
              <a:t>govt</a:t>
            </a:r>
            <a:endParaRPr lang="en-US" sz="2800" dirty="0"/>
          </a:p>
          <a:p>
            <a:r>
              <a:rPr lang="en-US" sz="2800" dirty="0"/>
              <a:t>Pharaohs </a:t>
            </a:r>
            <a:r>
              <a:rPr lang="en-US" sz="2800" dirty="0" smtClean="0"/>
              <a:t>seen as</a:t>
            </a:r>
            <a:r>
              <a:rPr lang="en-US" sz="2800" dirty="0" smtClean="0"/>
              <a:t> </a:t>
            </a:r>
            <a:r>
              <a:rPr lang="en-US" sz="2800" dirty="0" smtClean="0"/>
              <a:t>humans </a:t>
            </a:r>
            <a:r>
              <a:rPr lang="en-US" sz="2800" dirty="0"/>
              <a:t>AND gods </a:t>
            </a:r>
            <a:r>
              <a:rPr lang="en-US" sz="2800" dirty="0" smtClean="0"/>
              <a:t>w/total </a:t>
            </a:r>
            <a:r>
              <a:rPr lang="en-US" sz="2800" dirty="0"/>
              <a:t>power </a:t>
            </a:r>
            <a:r>
              <a:rPr lang="en-US" sz="2800" dirty="0" smtClean="0"/>
              <a:t>&amp; own/rule all </a:t>
            </a:r>
            <a:r>
              <a:rPr lang="en-US" sz="2800" dirty="0"/>
              <a:t>land</a:t>
            </a:r>
          </a:p>
          <a:p>
            <a:r>
              <a:rPr lang="en-US" sz="2800" dirty="0"/>
              <a:t>Wanted justice </a:t>
            </a:r>
            <a:r>
              <a:rPr lang="en-US" sz="2800" dirty="0" smtClean="0"/>
              <a:t>&amp; </a:t>
            </a:r>
            <a:r>
              <a:rPr lang="en-US" sz="2800" dirty="0" smtClean="0"/>
              <a:t>order</a:t>
            </a:r>
            <a:endParaRPr lang="en-US" sz="2800" dirty="0"/>
          </a:p>
          <a:p>
            <a:pPr lvl="1"/>
            <a:r>
              <a:rPr lang="en-US" sz="2400" dirty="0" smtClean="0"/>
              <a:t>Diff </a:t>
            </a:r>
            <a:r>
              <a:rPr lang="en-US" sz="2400" dirty="0" smtClean="0"/>
              <a:t>jobs &amp; levels of </a:t>
            </a:r>
            <a:r>
              <a:rPr lang="en-US" sz="2400" dirty="0" smtClean="0"/>
              <a:t>power</a:t>
            </a:r>
            <a:r>
              <a:rPr lang="en-US" sz="2400" dirty="0" smtClean="0"/>
              <a:t> </a:t>
            </a:r>
            <a:r>
              <a:rPr lang="en-US" sz="2400" dirty="0" smtClean="0"/>
              <a:t>in </a:t>
            </a:r>
            <a:r>
              <a:rPr lang="en-US" sz="2400" dirty="0" err="1" smtClean="0"/>
              <a:t>govt</a:t>
            </a:r>
            <a:endParaRPr lang="en-US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25" y="4543425"/>
            <a:ext cx="2571750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9645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Fertile Crescent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</a:t>
            </a:r>
            <a:r>
              <a:rPr lang="en-US" dirty="0" smtClean="0"/>
              <a:t>n Middle East </a:t>
            </a:r>
            <a:r>
              <a:rPr lang="en-US" dirty="0" err="1" smtClean="0"/>
              <a:t>btwn</a:t>
            </a:r>
            <a:r>
              <a:rPr lang="en-US" dirty="0" smtClean="0"/>
              <a:t> Persian Gulf &amp; Mediterranean Sea</a:t>
            </a:r>
          </a:p>
          <a:p>
            <a:r>
              <a:rPr lang="en-US" dirty="0" smtClean="0"/>
              <a:t>Very fertile soil</a:t>
            </a:r>
          </a:p>
          <a:p>
            <a:r>
              <a:rPr lang="en-US" dirty="0" smtClean="0"/>
              <a:t>Diff groups (nomads, invaders, traders) influenced area over time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674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 idx="4294967295"/>
          </p:nvPr>
        </p:nvSpPr>
        <p:spPr/>
        <p:txBody>
          <a:bodyPr anchorCtr="0"/>
          <a:lstStyle/>
          <a:p>
            <a:r>
              <a:rPr lang="en-US"/>
              <a:t>The Old Kingdom</a:t>
            </a:r>
          </a:p>
        </p:txBody>
      </p:sp>
      <p:sp>
        <p:nvSpPr>
          <p:cNvPr id="21506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en-US" sz="2800" dirty="0" smtClean="0"/>
              <a:t>Vizier watched </a:t>
            </a:r>
            <a:r>
              <a:rPr lang="en-US" sz="2800" dirty="0"/>
              <a:t>over </a:t>
            </a:r>
            <a:r>
              <a:rPr lang="en-US" sz="2800" dirty="0" smtClean="0"/>
              <a:t>business </a:t>
            </a:r>
            <a:r>
              <a:rPr lang="en-US" sz="2800" dirty="0"/>
              <a:t>of </a:t>
            </a:r>
            <a:r>
              <a:rPr lang="en-US" sz="2800" dirty="0" err="1"/>
              <a:t>govt</a:t>
            </a:r>
            <a:endParaRPr lang="en-US" sz="2800" dirty="0"/>
          </a:p>
          <a:p>
            <a:r>
              <a:rPr lang="en-US" sz="2800" dirty="0" smtClean="0"/>
              <a:t>Tombs </a:t>
            </a:r>
            <a:r>
              <a:rPr lang="en-US" sz="2800" dirty="0"/>
              <a:t>built </a:t>
            </a:r>
            <a:r>
              <a:rPr lang="en-US" sz="2800" dirty="0" smtClean="0"/>
              <a:t>in </a:t>
            </a:r>
            <a:r>
              <a:rPr lang="en-US" sz="2800" dirty="0"/>
              <a:t>pyramids </a:t>
            </a:r>
            <a:r>
              <a:rPr lang="en-US" sz="2800" dirty="0"/>
              <a:t>=</a:t>
            </a:r>
            <a:r>
              <a:rPr lang="en-US" sz="2800" dirty="0" smtClean="0"/>
              <a:t> pharaohs eternal home</a:t>
            </a:r>
            <a:endParaRPr lang="en-US" sz="2800" dirty="0"/>
          </a:p>
          <a:p>
            <a:pPr lvl="1"/>
            <a:r>
              <a:rPr lang="en-US" sz="2400" dirty="0" smtClean="0"/>
              <a:t>Great </a:t>
            </a:r>
            <a:r>
              <a:rPr lang="en-US" sz="2400" dirty="0"/>
              <a:t>Pyramids at Giza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810000"/>
            <a:ext cx="4448175" cy="2960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6006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5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5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 idx="4294967295"/>
          </p:nvPr>
        </p:nvSpPr>
        <p:spPr/>
        <p:txBody>
          <a:bodyPr anchorCtr="0"/>
          <a:lstStyle/>
          <a:p>
            <a:r>
              <a:rPr lang="en-US"/>
              <a:t>The Middle Kingdom</a:t>
            </a:r>
          </a:p>
        </p:txBody>
      </p:sp>
      <p:sp>
        <p:nvSpPr>
          <p:cNvPr id="22530" name="Content Placeholder 2"/>
          <p:cNvSpPr>
            <a:spLocks noGrp="1"/>
          </p:cNvSpPr>
          <p:nvPr>
            <p:ph idx="4294967295"/>
          </p:nvPr>
        </p:nvSpPr>
        <p:spPr>
          <a:xfrm>
            <a:off x="457200" y="1371600"/>
            <a:ext cx="8229600" cy="4759325"/>
          </a:xfrm>
        </p:spPr>
        <p:txBody>
          <a:bodyPr/>
          <a:lstStyle/>
          <a:p>
            <a:r>
              <a:rPr lang="en-US" sz="2800" dirty="0"/>
              <a:t>Old Kingdom </a:t>
            </a:r>
            <a:r>
              <a:rPr lang="en-US" sz="2800" dirty="0" smtClean="0"/>
              <a:t>fell</a:t>
            </a:r>
            <a:endParaRPr lang="en-US" sz="2800" dirty="0"/>
          </a:p>
          <a:p>
            <a:pPr lvl="1"/>
            <a:r>
              <a:rPr lang="en-US" dirty="0"/>
              <a:t>After 100+ </a:t>
            </a:r>
            <a:r>
              <a:rPr lang="en-US" dirty="0" err="1"/>
              <a:t>yrs</a:t>
            </a:r>
            <a:r>
              <a:rPr lang="en-US" dirty="0"/>
              <a:t> new pharaohs reunited land</a:t>
            </a:r>
          </a:p>
          <a:p>
            <a:r>
              <a:rPr lang="en-US" sz="2800" dirty="0"/>
              <a:t>MK was turbulent </a:t>
            </a:r>
            <a:r>
              <a:rPr lang="en-US" sz="2800" dirty="0" smtClean="0"/>
              <a:t>time – hard; ups/downs</a:t>
            </a:r>
            <a:endParaRPr lang="en-US" sz="2800" dirty="0"/>
          </a:p>
          <a:p>
            <a:r>
              <a:rPr lang="en-US" sz="2800" dirty="0"/>
              <a:t>~ 1700 BC </a:t>
            </a:r>
            <a:r>
              <a:rPr lang="en-US" sz="2800" dirty="0" smtClean="0"/>
              <a:t>Hyksos </a:t>
            </a:r>
            <a:r>
              <a:rPr lang="en-US" sz="2800" dirty="0" smtClean="0"/>
              <a:t>invade/take </a:t>
            </a:r>
            <a:r>
              <a:rPr lang="en-US" sz="2800" dirty="0" smtClean="0"/>
              <a:t>over</a:t>
            </a:r>
            <a:endParaRPr lang="en-US" sz="2800" dirty="0"/>
          </a:p>
          <a:p>
            <a:pPr lvl="1"/>
            <a:r>
              <a:rPr lang="en-US" dirty="0"/>
              <a:t>N</a:t>
            </a:r>
            <a:r>
              <a:rPr lang="en-US" dirty="0" smtClean="0"/>
              <a:t>ew </a:t>
            </a:r>
            <a:r>
              <a:rPr lang="en-US" dirty="0"/>
              <a:t>military </a:t>
            </a:r>
            <a:r>
              <a:rPr lang="en-US" dirty="0" smtClean="0"/>
              <a:t>ideas</a:t>
            </a:r>
            <a:r>
              <a:rPr lang="en-US" dirty="0"/>
              <a:t> </a:t>
            </a:r>
            <a:r>
              <a:rPr lang="en-US" dirty="0" smtClean="0"/>
              <a:t>- </a:t>
            </a:r>
            <a:r>
              <a:rPr lang="en-US" dirty="0"/>
              <a:t>horse drawn war chariots</a:t>
            </a:r>
          </a:p>
          <a:p>
            <a:pPr lvl="1"/>
            <a:r>
              <a:rPr lang="en-US" sz="2400" dirty="0" smtClean="0"/>
              <a:t>rule </a:t>
            </a:r>
            <a:r>
              <a:rPr lang="en-US" sz="2400" dirty="0"/>
              <a:t>lasted 100+ years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5257800"/>
            <a:ext cx="4678004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5535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5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5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5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5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5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5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 idx="4294967295"/>
          </p:nvPr>
        </p:nvSpPr>
        <p:spPr/>
        <p:txBody>
          <a:bodyPr anchorCtr="0"/>
          <a:lstStyle/>
          <a:p>
            <a:r>
              <a:rPr lang="en-US"/>
              <a:t>The New Kingdom</a:t>
            </a:r>
          </a:p>
        </p:txBody>
      </p:sp>
      <p:sp>
        <p:nvSpPr>
          <p:cNvPr id="23554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en-US" sz="2800" dirty="0"/>
              <a:t>P</a:t>
            </a:r>
            <a:r>
              <a:rPr lang="en-US" sz="2800" dirty="0" smtClean="0"/>
              <a:t>owerful </a:t>
            </a:r>
            <a:r>
              <a:rPr lang="en-US" sz="2800" dirty="0"/>
              <a:t>pharaohs; </a:t>
            </a:r>
            <a:r>
              <a:rPr lang="en-US" sz="2800" dirty="0" smtClean="0"/>
              <a:t>made</a:t>
            </a:r>
            <a:r>
              <a:rPr lang="en-US" sz="2800" dirty="0" smtClean="0"/>
              <a:t> huge </a:t>
            </a:r>
            <a:r>
              <a:rPr lang="en-US" sz="2800" dirty="0" smtClean="0"/>
              <a:t>empire</a:t>
            </a:r>
            <a:endParaRPr lang="en-US" sz="2800" dirty="0"/>
          </a:p>
          <a:p>
            <a:r>
              <a:rPr lang="en-US" sz="2800" dirty="0"/>
              <a:t>Powerful Rulers:</a:t>
            </a:r>
          </a:p>
          <a:p>
            <a:pPr lvl="1"/>
            <a:r>
              <a:rPr lang="en-US" sz="2400" dirty="0" smtClean="0"/>
              <a:t>Hatshepsut</a:t>
            </a:r>
            <a:r>
              <a:rPr lang="en-US" sz="2400" dirty="0"/>
              <a:t>: </a:t>
            </a:r>
            <a:r>
              <a:rPr lang="en-US" sz="2400" dirty="0" smtClean="0"/>
              <a:t>1</a:t>
            </a:r>
            <a:r>
              <a:rPr lang="en-US" sz="2400" baseline="30000" dirty="0" smtClean="0"/>
              <a:t>st</a:t>
            </a:r>
            <a:r>
              <a:rPr lang="en-US" sz="2400" dirty="0" smtClean="0"/>
              <a:t> female ruler 1472-1458 </a:t>
            </a:r>
            <a:r>
              <a:rPr lang="en-US" sz="2400" dirty="0"/>
              <a:t>BC</a:t>
            </a:r>
          </a:p>
          <a:p>
            <a:pPr lvl="1"/>
            <a:r>
              <a:rPr lang="en-US" sz="2400" dirty="0"/>
              <a:t>Thutmose III: </a:t>
            </a:r>
            <a:r>
              <a:rPr lang="en-US" sz="2400" dirty="0" smtClean="0"/>
              <a:t>her stepson; </a:t>
            </a:r>
            <a:r>
              <a:rPr lang="en-US" sz="2400" dirty="0" smtClean="0"/>
              <a:t>grew</a:t>
            </a:r>
            <a:r>
              <a:rPr lang="en-US" sz="2400" dirty="0" smtClean="0"/>
              <a:t> </a:t>
            </a:r>
            <a:r>
              <a:rPr lang="en-US" sz="2400" dirty="0"/>
              <a:t>territory; great military general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962400"/>
            <a:ext cx="2250764" cy="2761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959853"/>
            <a:ext cx="2262187" cy="2763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9582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5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5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 idx="4294967295"/>
          </p:nvPr>
        </p:nvSpPr>
        <p:spPr/>
        <p:txBody>
          <a:bodyPr anchorCtr="0"/>
          <a:lstStyle/>
          <a:p>
            <a:r>
              <a:rPr lang="en-US"/>
              <a:t>The New Kingdom</a:t>
            </a:r>
          </a:p>
        </p:txBody>
      </p:sp>
      <p:sp>
        <p:nvSpPr>
          <p:cNvPr id="25602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en-US" sz="2800" dirty="0"/>
              <a:t>Powerful Rulers:</a:t>
            </a:r>
          </a:p>
          <a:p>
            <a:pPr lvl="1"/>
            <a:r>
              <a:rPr lang="en-US" sz="2400" dirty="0"/>
              <a:t>Ramses II: ruled 60 years (1279-1213 BC); best known</a:t>
            </a:r>
          </a:p>
          <a:p>
            <a:r>
              <a:rPr lang="en-US" sz="2800" dirty="0"/>
              <a:t>Battles with Neighbors:</a:t>
            </a:r>
          </a:p>
          <a:p>
            <a:pPr lvl="1"/>
            <a:r>
              <a:rPr lang="en-US" sz="2400" dirty="0" err="1" smtClean="0"/>
              <a:t>Faught</a:t>
            </a:r>
            <a:r>
              <a:rPr lang="en-US" sz="2400" dirty="0" smtClean="0"/>
              <a:t> Hittites during </a:t>
            </a:r>
            <a:r>
              <a:rPr lang="en-US" sz="2400" dirty="0"/>
              <a:t>Ramses II</a:t>
            </a:r>
          </a:p>
          <a:p>
            <a:pPr lvl="1"/>
            <a:r>
              <a:rPr lang="en-US" sz="2400" dirty="0"/>
              <a:t>S</a:t>
            </a:r>
            <a:r>
              <a:rPr lang="en-US" sz="2400" dirty="0" smtClean="0"/>
              <a:t>igned 1</a:t>
            </a:r>
            <a:r>
              <a:rPr lang="en-US" sz="2400" baseline="30000" dirty="0" smtClean="0"/>
              <a:t>st</a:t>
            </a:r>
            <a:r>
              <a:rPr lang="en-US" sz="2400" dirty="0" smtClean="0"/>
              <a:t> known peace </a:t>
            </a:r>
            <a:r>
              <a:rPr lang="en-US" sz="2400" dirty="0"/>
              <a:t>treaty </a:t>
            </a:r>
            <a:endParaRPr lang="en-US" sz="2400" dirty="0" smtClean="0"/>
          </a:p>
          <a:p>
            <a:pPr lvl="1"/>
            <a:r>
              <a:rPr lang="en-US" sz="2400" dirty="0" smtClean="0"/>
              <a:t>Fighting </a:t>
            </a:r>
            <a:r>
              <a:rPr lang="en-US" sz="2400" dirty="0"/>
              <a:t>&amp; trading </a:t>
            </a:r>
            <a:r>
              <a:rPr lang="en-US" sz="2400" dirty="0" smtClean="0"/>
              <a:t>w/ </a:t>
            </a:r>
            <a:r>
              <a:rPr lang="en-US" sz="2400" dirty="0"/>
              <a:t>Nubia to the south</a:t>
            </a:r>
          </a:p>
        </p:txBody>
      </p:sp>
    </p:spTree>
    <p:extLst>
      <p:ext uri="{BB962C8B-B14F-4D97-AF65-F5344CB8AC3E}">
        <p14:creationId xmlns:p14="http://schemas.microsoft.com/office/powerpoint/2010/main" val="2459627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 idx="4294967295"/>
          </p:nvPr>
        </p:nvSpPr>
        <p:spPr/>
        <p:txBody>
          <a:bodyPr anchorCtr="0"/>
          <a:lstStyle/>
          <a:p>
            <a:r>
              <a:rPr lang="en-US"/>
              <a:t>Decline of Egypt</a:t>
            </a:r>
          </a:p>
        </p:txBody>
      </p:sp>
      <p:sp>
        <p:nvSpPr>
          <p:cNvPr id="26626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en-US" sz="2800" dirty="0"/>
              <a:t>Egyptian power declined after 1100 BC</a:t>
            </a:r>
          </a:p>
          <a:p>
            <a:r>
              <a:rPr lang="en-US" sz="2800" dirty="0"/>
              <a:t>Assyrians &amp; </a:t>
            </a:r>
            <a:r>
              <a:rPr lang="en-US" sz="2800" dirty="0" smtClean="0"/>
              <a:t>Persians </a:t>
            </a:r>
            <a:r>
              <a:rPr lang="en-US" sz="2800" dirty="0" smtClean="0"/>
              <a:t>invade/take </a:t>
            </a:r>
            <a:r>
              <a:rPr lang="en-US" sz="2800" dirty="0" smtClean="0"/>
              <a:t>over Nile</a:t>
            </a:r>
            <a:endParaRPr lang="en-US" sz="2800" dirty="0"/>
          </a:p>
          <a:p>
            <a:r>
              <a:rPr lang="en-US" sz="2800" dirty="0"/>
              <a:t>332 BC: last Egyptian dynasty ended</a:t>
            </a:r>
          </a:p>
          <a:p>
            <a:pPr lvl="1"/>
            <a:r>
              <a:rPr lang="en-US" sz="2400" dirty="0"/>
              <a:t>Greeks took control</a:t>
            </a:r>
          </a:p>
          <a:p>
            <a:pPr lvl="1"/>
            <a:r>
              <a:rPr lang="en-US" sz="2400" dirty="0"/>
              <a:t>Romans took from Greeks in 30 BC</a:t>
            </a:r>
          </a:p>
        </p:txBody>
      </p:sp>
    </p:spTree>
    <p:extLst>
      <p:ext uri="{BB962C8B-B14F-4D97-AF65-F5344CB8AC3E}">
        <p14:creationId xmlns:p14="http://schemas.microsoft.com/office/powerpoint/2010/main" val="1207643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Unit 1: Middle East &amp; Egypt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Ancient Egyptian Civilization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660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Religion &amp; Life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Religion part of daily life</a:t>
            </a:r>
          </a:p>
          <a:p>
            <a:r>
              <a:rPr lang="en-US" dirty="0" smtClean="0"/>
              <a:t>Sun god was main god</a:t>
            </a:r>
          </a:p>
          <a:p>
            <a:r>
              <a:rPr lang="en-US" dirty="0" smtClean="0"/>
              <a:t>Osiris important</a:t>
            </a:r>
          </a:p>
          <a:p>
            <a:pPr lvl="1"/>
            <a:r>
              <a:rPr lang="en-US" dirty="0" smtClean="0"/>
              <a:t>God of the dead &amp; Nile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2133600"/>
            <a:ext cx="3723240" cy="3429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782" y="3771900"/>
            <a:ext cx="1981200" cy="2908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332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Afterlife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Promised eternal life by Osiris &amp; goddess Isis</a:t>
            </a:r>
          </a:p>
          <a:p>
            <a:r>
              <a:rPr lang="en-US" dirty="0"/>
              <a:t>H</a:t>
            </a:r>
            <a:r>
              <a:rPr lang="en-US" dirty="0" smtClean="0"/>
              <a:t>ad to pass test</a:t>
            </a:r>
          </a:p>
          <a:p>
            <a:pPr lvl="1"/>
            <a:r>
              <a:rPr lang="en-US" dirty="0" smtClean="0"/>
              <a:t>Judged by Osiris</a:t>
            </a:r>
          </a:p>
          <a:p>
            <a:pPr lvl="1"/>
            <a:r>
              <a:rPr lang="en-US" dirty="0" smtClean="0"/>
              <a:t>Sinners fed to Eater of the Dead</a:t>
            </a:r>
          </a:p>
          <a:p>
            <a:pPr lvl="1"/>
            <a:r>
              <a:rPr lang="en-US" dirty="0" smtClean="0"/>
              <a:t>Worthy </a:t>
            </a:r>
            <a:r>
              <a:rPr lang="en-US" dirty="0" err="1" smtClean="0"/>
              <a:t>ppl</a:t>
            </a:r>
            <a:r>
              <a:rPr lang="en-US" dirty="0" smtClean="0"/>
              <a:t> entered Happy Field of Food</a:t>
            </a:r>
          </a:p>
          <a:p>
            <a:r>
              <a:rPr lang="en-US" dirty="0" smtClean="0"/>
              <a:t>Used Book of the Dead to make it through underworld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7156" y="4677568"/>
            <a:ext cx="2966844" cy="2189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193942"/>
            <a:ext cx="1828800" cy="1673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5381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Preparing for the Afterlife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Dead buried with possessions</a:t>
            </a:r>
          </a:p>
          <a:p>
            <a:r>
              <a:rPr lang="en-US" dirty="0" smtClean="0"/>
              <a:t>Mummification preserved the body</a:t>
            </a:r>
          </a:p>
          <a:p>
            <a:pPr lvl="1"/>
            <a:r>
              <a:rPr lang="en-US" dirty="0" smtClean="0"/>
              <a:t>Embalmed &amp; wrapped in cloth</a:t>
            </a:r>
          </a:p>
          <a:p>
            <a:pPr lvl="1"/>
            <a:r>
              <a:rPr lang="en-US" dirty="0" smtClean="0"/>
              <a:t>Process took 90 days (3 months)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3837709"/>
            <a:ext cx="4191000" cy="279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516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Tombs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Pharaohs buried in tombs with treasures</a:t>
            </a:r>
          </a:p>
          <a:p>
            <a:pPr lvl="1"/>
            <a:r>
              <a:rPr lang="en-US" dirty="0" smtClean="0"/>
              <a:t>Bodies in solid gold coffins - sarcophagus </a:t>
            </a:r>
          </a:p>
          <a:p>
            <a:pPr lvl="1"/>
            <a:r>
              <a:rPr lang="en-US" dirty="0" smtClean="0"/>
              <a:t>Often robbed</a:t>
            </a:r>
          </a:p>
          <a:p>
            <a:pPr lvl="1"/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764" y="2667000"/>
            <a:ext cx="4286250" cy="26574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657600"/>
            <a:ext cx="4107873" cy="308090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953000" y="5562600"/>
            <a:ext cx="3886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prstClr val="black"/>
                </a:solidFill>
              </a:rPr>
              <a:t>King Tut </a:t>
            </a:r>
          </a:p>
        </p:txBody>
      </p:sp>
    </p:spTree>
    <p:extLst>
      <p:ext uri="{BB962C8B-B14F-4D97-AF65-F5344CB8AC3E}">
        <p14:creationId xmlns:p14="http://schemas.microsoft.com/office/powerpoint/2010/main" val="1533172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Fertile Crescent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1447800"/>
            <a:ext cx="4038600" cy="5082283"/>
          </a:xfrm>
        </p:spPr>
      </p:pic>
    </p:spTree>
    <p:extLst>
      <p:ext uri="{BB962C8B-B14F-4D97-AF65-F5344CB8AC3E}">
        <p14:creationId xmlns:p14="http://schemas.microsoft.com/office/powerpoint/2010/main" val="72271140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Society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Egypt had a class system (hierarchy)</a:t>
            </a:r>
          </a:p>
          <a:p>
            <a:pPr lvl="1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145" y="2362200"/>
            <a:ext cx="6975718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825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Society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Most were peasant farmers or slaves</a:t>
            </a:r>
            <a:endParaRPr lang="en-US" dirty="0"/>
          </a:p>
          <a:p>
            <a:r>
              <a:rPr lang="en-US" dirty="0" err="1" smtClean="0"/>
              <a:t>Ppl</a:t>
            </a:r>
            <a:r>
              <a:rPr lang="en-US" dirty="0" smtClean="0"/>
              <a:t> move up easily during NK </a:t>
            </a:r>
            <a:r>
              <a:rPr lang="en-US" dirty="0" err="1" smtClean="0"/>
              <a:t>bc</a:t>
            </a:r>
            <a:r>
              <a:rPr lang="en-US" dirty="0" smtClean="0"/>
              <a:t> of trade &amp; warfare</a:t>
            </a:r>
          </a:p>
          <a:p>
            <a:r>
              <a:rPr lang="en-US" dirty="0" smtClean="0"/>
              <a:t>Women had more opportunity </a:t>
            </a:r>
          </a:p>
          <a:p>
            <a:pPr lvl="1"/>
            <a:r>
              <a:rPr lang="en-US" dirty="0" smtClean="0"/>
              <a:t>Could get property, divorce, do business</a:t>
            </a:r>
          </a:p>
          <a:p>
            <a:pPr lvl="1"/>
            <a:r>
              <a:rPr lang="en-US" dirty="0" smtClean="0"/>
              <a:t>Not confined to home</a:t>
            </a:r>
            <a:endParaRPr lang="en-US" dirty="0"/>
          </a:p>
          <a:p>
            <a:pPr lvl="1"/>
            <a:r>
              <a:rPr lang="en-US" dirty="0" smtClean="0"/>
              <a:t>Still below men</a:t>
            </a:r>
          </a:p>
        </p:txBody>
      </p:sp>
    </p:spTree>
    <p:extLst>
      <p:ext uri="{BB962C8B-B14F-4D97-AF65-F5344CB8AC3E}">
        <p14:creationId xmlns:p14="http://schemas.microsoft.com/office/powerpoint/2010/main" val="792703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Dev diff writing systems</a:t>
            </a:r>
          </a:p>
          <a:p>
            <a:pPr lvl="1"/>
            <a:r>
              <a:rPr lang="en-US" dirty="0" smtClean="0"/>
              <a:t>Hieroglyphics – carved in stone by priests/scribes</a:t>
            </a:r>
          </a:p>
          <a:p>
            <a:pPr lvl="1"/>
            <a:r>
              <a:rPr lang="en-US" dirty="0" smtClean="0"/>
              <a:t>Hieratic &amp; </a:t>
            </a:r>
            <a:r>
              <a:rPr lang="en-US" dirty="0"/>
              <a:t>demotic</a:t>
            </a:r>
            <a:r>
              <a:rPr lang="en-US" dirty="0" smtClean="0"/>
              <a:t>  – everyday use </a:t>
            </a:r>
          </a:p>
          <a:p>
            <a:r>
              <a:rPr lang="en-US" dirty="0"/>
              <a:t>P</a:t>
            </a:r>
            <a:r>
              <a:rPr lang="en-US" dirty="0" smtClean="0"/>
              <a:t>aper from papyrus plant</a:t>
            </a:r>
          </a:p>
          <a:p>
            <a:r>
              <a:rPr lang="en-US" dirty="0" smtClean="0"/>
              <a:t>Rosetta Stone – black stone used to figure out hieroglyphics</a:t>
            </a:r>
          </a:p>
          <a:p>
            <a:r>
              <a:rPr lang="en-US" dirty="0" smtClean="0"/>
              <a:t>Medicine – cures, symptoms,                                     diagnosis, ops</a:t>
            </a:r>
          </a:p>
          <a:p>
            <a:r>
              <a:rPr lang="en-US" dirty="0" smtClean="0"/>
              <a:t>Astronomy – made calendar </a:t>
            </a:r>
          </a:p>
          <a:p>
            <a:r>
              <a:rPr lang="en-US" dirty="0" smtClean="0"/>
              <a:t>Developed geometry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810000"/>
            <a:ext cx="2362200" cy="2976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8960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Arts &amp; Literature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Arts:</a:t>
            </a:r>
          </a:p>
          <a:p>
            <a:pPr lvl="1"/>
            <a:r>
              <a:rPr lang="en-US" dirty="0" smtClean="0"/>
              <a:t>Buildings (pyramids), statues, tomb paintings… - gods/pharaohs shown larger…WHY???</a:t>
            </a:r>
          </a:p>
          <a:p>
            <a:pPr lvl="1"/>
            <a:r>
              <a:rPr lang="en-US" dirty="0" smtClean="0"/>
              <a:t>Showed everyday life or </a:t>
            </a:r>
            <a:r>
              <a:rPr lang="en-US" dirty="0" err="1" smtClean="0"/>
              <a:t>ppl</a:t>
            </a:r>
            <a:r>
              <a:rPr lang="en-US" dirty="0" smtClean="0"/>
              <a:t> w/ animal heads</a:t>
            </a:r>
          </a:p>
          <a:p>
            <a:r>
              <a:rPr lang="en-US" dirty="0" smtClean="0"/>
              <a:t>Literature: </a:t>
            </a:r>
          </a:p>
          <a:p>
            <a:pPr lvl="1"/>
            <a:r>
              <a:rPr lang="en-US" dirty="0" smtClean="0"/>
              <a:t>Poems, hymns, prayers, folk tales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4495800"/>
            <a:ext cx="5650992" cy="2262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014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3900" y="1066800"/>
            <a:ext cx="7772400" cy="1470025"/>
          </a:xfrm>
        </p:spPr>
        <p:txBody>
          <a:bodyPr/>
          <a:lstStyle/>
          <a:p>
            <a:r>
              <a:rPr lang="en-US" dirty="0" smtClean="0"/>
              <a:t>Unit 1: Middle East &amp; Egypt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9700" y="2590800"/>
            <a:ext cx="6400800" cy="2133600"/>
          </a:xfrm>
        </p:spPr>
        <p:txBody>
          <a:bodyPr/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Egypt: Roots of Judaism</a:t>
            </a: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3886200"/>
            <a:ext cx="1905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170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Ancient Israelites &amp; Judaism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Ancient Israelites </a:t>
            </a:r>
            <a:r>
              <a:rPr lang="en-US" dirty="0" err="1" smtClean="0"/>
              <a:t>dev</a:t>
            </a:r>
            <a:r>
              <a:rPr lang="en-US" dirty="0" smtClean="0"/>
              <a:t> Judaism ~ 4000 years ago</a:t>
            </a:r>
          </a:p>
          <a:p>
            <a:pPr lvl="1"/>
            <a:r>
              <a:rPr lang="en-US" dirty="0" smtClean="0"/>
              <a:t> Today = major faith </a:t>
            </a:r>
          </a:p>
          <a:p>
            <a:r>
              <a:rPr lang="en-US" dirty="0" smtClean="0"/>
              <a:t>Israelites </a:t>
            </a:r>
            <a:r>
              <a:rPr lang="en-US" dirty="0"/>
              <a:t>=</a:t>
            </a:r>
            <a:r>
              <a:rPr lang="en-US" dirty="0" smtClean="0"/>
              <a:t> monotheistic – believe in one god</a:t>
            </a:r>
          </a:p>
          <a:p>
            <a:pPr lvl="1"/>
            <a:r>
              <a:rPr lang="en-US" dirty="0" smtClean="0"/>
              <a:t>All Gods plan</a:t>
            </a:r>
          </a:p>
          <a:p>
            <a:pPr lvl="1"/>
            <a:r>
              <a:rPr lang="en-US" dirty="0" smtClean="0"/>
              <a:t>Torah - sacred text of Israelites (Jews)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6874" y="4815385"/>
            <a:ext cx="2819401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1555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Ancient Israelites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295400"/>
            <a:ext cx="8229600" cy="4991100"/>
          </a:xfrm>
        </p:spPr>
        <p:txBody>
          <a:bodyPr>
            <a:normAutofit/>
          </a:bodyPr>
          <a:lstStyle/>
          <a:p>
            <a:r>
              <a:rPr lang="en-US" dirty="0" smtClean="0"/>
              <a:t>~ 2000 </a:t>
            </a:r>
            <a:r>
              <a:rPr lang="en-US" dirty="0" err="1" smtClean="0"/>
              <a:t>yrs</a:t>
            </a:r>
            <a:r>
              <a:rPr lang="en-US" dirty="0" smtClean="0"/>
              <a:t> ago Abraham moved to Canaan</a:t>
            </a:r>
          </a:p>
          <a:p>
            <a:pPr lvl="1"/>
            <a:r>
              <a:rPr lang="en-US" dirty="0" smtClean="0"/>
              <a:t>Abraham </a:t>
            </a:r>
            <a:r>
              <a:rPr lang="en-US" dirty="0"/>
              <a:t>=</a:t>
            </a:r>
            <a:r>
              <a:rPr lang="en-US" dirty="0" smtClean="0"/>
              <a:t> father of Israelites</a:t>
            </a:r>
          </a:p>
          <a:p>
            <a:r>
              <a:rPr lang="en-US" dirty="0" smtClean="0"/>
              <a:t>Believed God made covenant w/ Abraham (a binding agreement)</a:t>
            </a:r>
          </a:p>
          <a:p>
            <a:r>
              <a:rPr lang="en-US" dirty="0" smtClean="0"/>
              <a:t>Israelites forced to Egypt &amp; made slaves</a:t>
            </a:r>
          </a:p>
          <a:p>
            <a:r>
              <a:rPr lang="en-US" dirty="0" smtClean="0"/>
              <a:t>Moses led their exodus                                        (departure) from Egypt                                                    back to Canaan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4825621"/>
            <a:ext cx="2780287" cy="194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429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Ancient Israelites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Kingdom of Israel est. in Canaan ~ 1000 BC</a:t>
            </a:r>
          </a:p>
          <a:p>
            <a:pPr lvl="1"/>
            <a:r>
              <a:rPr lang="en-US" dirty="0" smtClean="0"/>
              <a:t>Feuding 12 tribes unite under 2</a:t>
            </a:r>
            <a:r>
              <a:rPr lang="en-US" baseline="30000" dirty="0" smtClean="0"/>
              <a:t>nd</a:t>
            </a:r>
            <a:r>
              <a:rPr lang="en-US" dirty="0" smtClean="0"/>
              <a:t> King, David</a:t>
            </a:r>
          </a:p>
          <a:p>
            <a:r>
              <a:rPr lang="en-US" dirty="0" smtClean="0"/>
              <a:t>David’s son, Solomon, turned Jerusalem into great capital city</a:t>
            </a:r>
          </a:p>
          <a:p>
            <a:r>
              <a:rPr lang="en-US" dirty="0" smtClean="0"/>
              <a:t>Kingdom split when he died </a:t>
            </a:r>
            <a:r>
              <a:rPr lang="en-US" dirty="0"/>
              <a:t>&amp;</a:t>
            </a:r>
            <a:r>
              <a:rPr lang="en-US" dirty="0" smtClean="0"/>
              <a:t> fell to Assyrians &amp; Babylonians</a:t>
            </a:r>
          </a:p>
          <a:p>
            <a:pPr lvl="1"/>
            <a:endParaRPr lang="en-US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1" y="4339188"/>
            <a:ext cx="1981200" cy="251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8639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Israelite Society &amp; Judaism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Patriarchal society – men had authority</a:t>
            </a:r>
          </a:p>
          <a:p>
            <a:r>
              <a:rPr lang="en-US" dirty="0" smtClean="0"/>
              <a:t>Law was central – Torah had laws about most things (cleanliness, food, crime)</a:t>
            </a:r>
          </a:p>
          <a:p>
            <a:r>
              <a:rPr lang="en-US" dirty="0" smtClean="0"/>
              <a:t>10 Commandments in Torah</a:t>
            </a:r>
          </a:p>
          <a:p>
            <a:pPr lvl="1"/>
            <a:r>
              <a:rPr lang="en-US" dirty="0" smtClean="0"/>
              <a:t>Moral conduct &amp; religious duty:</a:t>
            </a:r>
          </a:p>
          <a:p>
            <a:pPr lvl="2"/>
            <a:r>
              <a:rPr lang="en-US" dirty="0" smtClean="0"/>
              <a:t>Keeping the Sabbath, holy day of rest &amp; worship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1487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Israelite Society &amp; Judaism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Prophets, spiritual leaders, part of history/society</a:t>
            </a:r>
          </a:p>
          <a:p>
            <a:pPr lvl="1"/>
            <a:r>
              <a:rPr lang="en-US" dirty="0" smtClean="0"/>
              <a:t>Urged social justice; taught strong code of ethics (moral standards of behavior)</a:t>
            </a:r>
          </a:p>
          <a:p>
            <a:r>
              <a:rPr lang="en-US" dirty="0" smtClean="0"/>
              <a:t>During time period Diaspora, Jews left/were exiled from Israel</a:t>
            </a:r>
          </a:p>
          <a:p>
            <a:pPr lvl="1"/>
            <a:r>
              <a:rPr lang="en-US" dirty="0" smtClean="0"/>
              <a:t>Spread around world</a:t>
            </a:r>
          </a:p>
          <a:p>
            <a:r>
              <a:rPr lang="en-US" dirty="0" smtClean="0"/>
              <a:t>Christianity &amp; Islam grew out of Judaism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4859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Influence of Geography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013960"/>
          </a:xfrm>
        </p:spPr>
        <p:txBody>
          <a:bodyPr>
            <a:normAutofit/>
          </a:bodyPr>
          <a:lstStyle/>
          <a:p>
            <a:r>
              <a:rPr lang="en-US" dirty="0" smtClean="0"/>
              <a:t>Mesopotamia – in Fertile Crescent </a:t>
            </a:r>
            <a:r>
              <a:rPr lang="en-US" dirty="0" err="1" smtClean="0"/>
              <a:t>btwn</a:t>
            </a:r>
            <a:r>
              <a:rPr lang="en-US" dirty="0" smtClean="0"/>
              <a:t> Tigris &amp; Euphrates Rivers</a:t>
            </a:r>
          </a:p>
          <a:p>
            <a:r>
              <a:rPr lang="en-US" dirty="0"/>
              <a:t>R</a:t>
            </a:r>
            <a:r>
              <a:rPr lang="en-US" dirty="0" smtClean="0"/>
              <a:t>iver </a:t>
            </a:r>
            <a:r>
              <a:rPr lang="en-US" dirty="0"/>
              <a:t>was key to </a:t>
            </a:r>
            <a:r>
              <a:rPr lang="en-US" dirty="0" smtClean="0"/>
              <a:t>development</a:t>
            </a:r>
          </a:p>
          <a:p>
            <a:r>
              <a:rPr lang="en-US" dirty="0"/>
              <a:t>M</a:t>
            </a:r>
            <a:r>
              <a:rPr lang="en-US" dirty="0" smtClean="0"/>
              <a:t>ajor </a:t>
            </a:r>
            <a:r>
              <a:rPr lang="en-US" dirty="0"/>
              <a:t>flooding</a:t>
            </a:r>
          </a:p>
          <a:p>
            <a:pPr lvl="1"/>
            <a:r>
              <a:rPr lang="en-US" dirty="0" smtClean="0"/>
              <a:t>Destruction / dev new ways to build</a:t>
            </a:r>
          </a:p>
          <a:p>
            <a:r>
              <a:rPr lang="en-US" dirty="0" smtClean="0"/>
              <a:t>Rivers </a:t>
            </a:r>
            <a:r>
              <a:rPr lang="en-US" dirty="0"/>
              <a:t>brought trade</a:t>
            </a:r>
          </a:p>
          <a:p>
            <a:r>
              <a:rPr lang="en-US" dirty="0"/>
              <a:t>World’s 1</a:t>
            </a:r>
            <a:r>
              <a:rPr lang="en-US" baseline="30000" dirty="0"/>
              <a:t>st</a:t>
            </a:r>
            <a:r>
              <a:rPr lang="en-US" dirty="0"/>
              <a:t> </a:t>
            </a:r>
            <a:r>
              <a:rPr lang="en-US" dirty="0" smtClean="0"/>
              <a:t>civ </a:t>
            </a:r>
            <a:r>
              <a:rPr lang="en-US" dirty="0"/>
              <a:t>– Sumer</a:t>
            </a:r>
          </a:p>
          <a:p>
            <a:endParaRPr lang="en-US" dirty="0"/>
          </a:p>
          <a:p>
            <a:endParaRPr lang="en-US" dirty="0"/>
          </a:p>
          <a:p>
            <a:endParaRPr lang="en-US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5373" y="4757738"/>
            <a:ext cx="4392705" cy="210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611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Sumerian Civilization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Had 12 city-states </a:t>
            </a:r>
            <a:endParaRPr lang="en-US" dirty="0"/>
          </a:p>
          <a:p>
            <a:pPr lvl="1"/>
            <a:r>
              <a:rPr lang="en-US" dirty="0" smtClean="0"/>
              <a:t>Area w/ a city </a:t>
            </a:r>
            <a:r>
              <a:rPr lang="en-US" dirty="0"/>
              <a:t>&amp;</a:t>
            </a:r>
            <a:r>
              <a:rPr lang="en-US" dirty="0" smtClean="0"/>
              <a:t> surrounding land/villages</a:t>
            </a:r>
          </a:p>
          <a:p>
            <a:r>
              <a:rPr lang="en-US" dirty="0" smtClean="0"/>
              <a:t>Rivals fought over land/water; led by military leaders</a:t>
            </a:r>
          </a:p>
          <a:p>
            <a:r>
              <a:rPr lang="en-US" dirty="0" smtClean="0"/>
              <a:t>Government:</a:t>
            </a:r>
          </a:p>
          <a:p>
            <a:pPr lvl="1"/>
            <a:r>
              <a:rPr lang="en-US" dirty="0" smtClean="0"/>
              <a:t>Leader to maintain city walls &amp; irrigation; led armies; enforced laws; had </a:t>
            </a:r>
            <a:r>
              <a:rPr lang="en-US" dirty="0" err="1" smtClean="0"/>
              <a:t>ppl</a:t>
            </a:r>
            <a:r>
              <a:rPr lang="en-US" dirty="0" smtClean="0"/>
              <a:t> to collect taxes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1041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Sumerian Civilization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Society:</a:t>
            </a:r>
          </a:p>
          <a:p>
            <a:pPr lvl="1"/>
            <a:r>
              <a:rPr lang="en-US" dirty="0" smtClean="0"/>
              <a:t>Had social hierarchy (system of ranking groups)</a:t>
            </a:r>
          </a:p>
          <a:p>
            <a:pPr lvl="1"/>
            <a:r>
              <a:rPr lang="en-US" dirty="0" smtClean="0"/>
              <a:t>High class = ruling </a:t>
            </a:r>
            <a:r>
              <a:rPr lang="en-US" dirty="0" err="1" smtClean="0"/>
              <a:t>fam</a:t>
            </a:r>
            <a:r>
              <a:rPr lang="en-US" dirty="0" smtClean="0"/>
              <a:t>, lead officials, high priests</a:t>
            </a:r>
          </a:p>
          <a:p>
            <a:pPr lvl="1"/>
            <a:r>
              <a:rPr lang="en-US" dirty="0" smtClean="0"/>
              <a:t>Mid class = lesser priests, scribes, merchants, artisans</a:t>
            </a:r>
          </a:p>
          <a:p>
            <a:pPr lvl="1"/>
            <a:r>
              <a:rPr lang="en-US" dirty="0" smtClean="0"/>
              <a:t>Low class = most people; peasant farmers</a:t>
            </a:r>
          </a:p>
          <a:p>
            <a:pPr lvl="1"/>
            <a:r>
              <a:rPr lang="en-US" dirty="0" smtClean="0"/>
              <a:t>Women never = to men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886200"/>
            <a:ext cx="247198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6929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Sumerian Civilization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Religion:</a:t>
            </a:r>
          </a:p>
          <a:p>
            <a:pPr lvl="1"/>
            <a:r>
              <a:rPr lang="en-US" dirty="0" smtClean="0"/>
              <a:t>Polytheistic (had many gods)</a:t>
            </a:r>
          </a:p>
          <a:p>
            <a:pPr lvl="1"/>
            <a:r>
              <a:rPr lang="en-US" dirty="0" smtClean="0"/>
              <a:t>Gods controlled life good/bad</a:t>
            </a:r>
          </a:p>
          <a:p>
            <a:pPr lvl="1"/>
            <a:r>
              <a:rPr lang="en-US" dirty="0" smtClean="0"/>
              <a:t>Ziggurats for worship</a:t>
            </a:r>
          </a:p>
          <a:p>
            <a:pPr lvl="2"/>
            <a:r>
              <a:rPr lang="en-US" dirty="0" smtClean="0"/>
              <a:t>Big temples dedicated to city’s main god/goddess</a:t>
            </a:r>
          </a:p>
          <a:p>
            <a:pPr lvl="1"/>
            <a:r>
              <a:rPr lang="en-US" dirty="0" smtClean="0"/>
              <a:t>Afterlife </a:t>
            </a:r>
            <a:r>
              <a:rPr lang="en-US" dirty="0"/>
              <a:t>=</a:t>
            </a:r>
            <a:r>
              <a:rPr lang="en-US" dirty="0" smtClean="0"/>
              <a:t> underworld with no escape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4572000"/>
            <a:ext cx="3319875" cy="196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4406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228600"/>
            <a:ext cx="8229600" cy="1143000"/>
          </a:xfrm>
        </p:spPr>
        <p:txBody>
          <a:bodyPr/>
          <a:lstStyle/>
          <a:p>
            <a:r>
              <a:rPr lang="en-US" dirty="0" smtClean="0"/>
              <a:t>Sumerian Civilization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750" y="1447800"/>
            <a:ext cx="8229600" cy="4525963"/>
          </a:xfrm>
        </p:spPr>
        <p:txBody>
          <a:bodyPr/>
          <a:lstStyle/>
          <a:p>
            <a:r>
              <a:rPr lang="en-US" dirty="0" smtClean="0"/>
              <a:t>Writing:</a:t>
            </a:r>
          </a:p>
          <a:p>
            <a:pPr lvl="1"/>
            <a:r>
              <a:rPr lang="en-US" dirty="0" smtClean="0"/>
              <a:t>Invented 1st known form – cuneiform</a:t>
            </a:r>
          </a:p>
          <a:p>
            <a:pPr lvl="1"/>
            <a:r>
              <a:rPr lang="en-US" dirty="0" smtClean="0"/>
              <a:t>Wedge-shaped marks on clay tablets</a:t>
            </a:r>
          </a:p>
          <a:p>
            <a:pPr lvl="1"/>
            <a:r>
              <a:rPr lang="en-US" dirty="0" smtClean="0"/>
              <a:t>Later made symbols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4038600"/>
            <a:ext cx="3587750" cy="23939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743" y="3445107"/>
            <a:ext cx="3124200" cy="3375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322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liff">
  <a:themeElements>
    <a:clrScheme name="Cliff 5">
      <a:dk1>
        <a:srgbClr val="009999"/>
      </a:dk1>
      <a:lt1>
        <a:srgbClr val="EAEAEA"/>
      </a:lt1>
      <a:dk2>
        <a:srgbClr val="006666"/>
      </a:dk2>
      <a:lt2>
        <a:srgbClr val="FFFFCC"/>
      </a:lt2>
      <a:accent1>
        <a:srgbClr val="339966"/>
      </a:accent1>
      <a:accent2>
        <a:srgbClr val="5E855B"/>
      </a:accent2>
      <a:accent3>
        <a:srgbClr val="AAB8B8"/>
      </a:accent3>
      <a:accent4>
        <a:srgbClr val="C8C8C8"/>
      </a:accent4>
      <a:accent5>
        <a:srgbClr val="ADCAB8"/>
      </a:accent5>
      <a:accent6>
        <a:srgbClr val="547852"/>
      </a:accent6>
      <a:hlink>
        <a:srgbClr val="EEC85E"/>
      </a:hlink>
      <a:folHlink>
        <a:srgbClr val="AA8456"/>
      </a:folHlink>
    </a:clrScheme>
    <a:fontScheme name="Cliff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Cliff 1">
        <a:dk1>
          <a:srgbClr val="5B5B49"/>
        </a:dk1>
        <a:lt1>
          <a:srgbClr val="DDDDDD"/>
        </a:lt1>
        <a:dk2>
          <a:srgbClr val="2B2A00"/>
        </a:dk2>
        <a:lt2>
          <a:srgbClr val="E0DFBE"/>
        </a:lt2>
        <a:accent1>
          <a:srgbClr val="878543"/>
        </a:accent1>
        <a:accent2>
          <a:srgbClr val="716E00"/>
        </a:accent2>
        <a:accent3>
          <a:srgbClr val="ACACAA"/>
        </a:accent3>
        <a:accent4>
          <a:srgbClr val="BDBDBD"/>
        </a:accent4>
        <a:accent5>
          <a:srgbClr val="C3C2B0"/>
        </a:accent5>
        <a:accent6>
          <a:srgbClr val="666300"/>
        </a:accent6>
        <a:hlink>
          <a:srgbClr val="CC9900"/>
        </a:hlink>
        <a:folHlink>
          <a:srgbClr val="9966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iff 2">
        <a:dk1>
          <a:srgbClr val="746354"/>
        </a:dk1>
        <a:lt1>
          <a:srgbClr val="FFFFFF"/>
        </a:lt1>
        <a:dk2>
          <a:srgbClr val="523E26"/>
        </a:dk2>
        <a:lt2>
          <a:srgbClr val="E1DFAF"/>
        </a:lt2>
        <a:accent1>
          <a:srgbClr val="CC9900"/>
        </a:accent1>
        <a:accent2>
          <a:srgbClr val="669900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5C8A00"/>
        </a:accent6>
        <a:hlink>
          <a:srgbClr val="CCCC00"/>
        </a:hlink>
        <a:folHlink>
          <a:srgbClr val="AC793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iff 3">
        <a:dk1>
          <a:srgbClr val="667B5B"/>
        </a:dk1>
        <a:lt1>
          <a:srgbClr val="E6E6DA"/>
        </a:lt1>
        <a:dk2>
          <a:srgbClr val="295200"/>
        </a:dk2>
        <a:lt2>
          <a:srgbClr val="F3F2D9"/>
        </a:lt2>
        <a:accent1>
          <a:srgbClr val="808000"/>
        </a:accent1>
        <a:accent2>
          <a:srgbClr val="838D75"/>
        </a:accent2>
        <a:accent3>
          <a:srgbClr val="ACB3AA"/>
        </a:accent3>
        <a:accent4>
          <a:srgbClr val="C4C4BA"/>
        </a:accent4>
        <a:accent5>
          <a:srgbClr val="C0C0AA"/>
        </a:accent5>
        <a:accent6>
          <a:srgbClr val="767F69"/>
        </a:accent6>
        <a:hlink>
          <a:srgbClr val="33CC33"/>
        </a:hlink>
        <a:folHlink>
          <a:srgbClr val="33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iff 4">
        <a:dk1>
          <a:srgbClr val="86615A"/>
        </a:dk1>
        <a:lt1>
          <a:srgbClr val="FFFFFF"/>
        </a:lt1>
        <a:dk2>
          <a:srgbClr val="633427"/>
        </a:dk2>
        <a:lt2>
          <a:srgbClr val="E9DDCD"/>
        </a:lt2>
        <a:accent1>
          <a:srgbClr val="A34545"/>
        </a:accent1>
        <a:accent2>
          <a:srgbClr val="C86400"/>
        </a:accent2>
        <a:accent3>
          <a:srgbClr val="B7AEAC"/>
        </a:accent3>
        <a:accent4>
          <a:srgbClr val="DADADA"/>
        </a:accent4>
        <a:accent5>
          <a:srgbClr val="CEB0B0"/>
        </a:accent5>
        <a:accent6>
          <a:srgbClr val="B55A00"/>
        </a:accent6>
        <a:hlink>
          <a:srgbClr val="ECAE00"/>
        </a:hlink>
        <a:folHlink>
          <a:srgbClr val="BAA8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iff 5">
        <a:dk1>
          <a:srgbClr val="009999"/>
        </a:dk1>
        <a:lt1>
          <a:srgbClr val="EAEAEA"/>
        </a:lt1>
        <a:dk2>
          <a:srgbClr val="006666"/>
        </a:dk2>
        <a:lt2>
          <a:srgbClr val="FFFFCC"/>
        </a:lt2>
        <a:accent1>
          <a:srgbClr val="339966"/>
        </a:accent1>
        <a:accent2>
          <a:srgbClr val="5E855B"/>
        </a:accent2>
        <a:accent3>
          <a:srgbClr val="AAB8B8"/>
        </a:accent3>
        <a:accent4>
          <a:srgbClr val="C8C8C8"/>
        </a:accent4>
        <a:accent5>
          <a:srgbClr val="ADCAB8"/>
        </a:accent5>
        <a:accent6>
          <a:srgbClr val="547852"/>
        </a:accent6>
        <a:hlink>
          <a:srgbClr val="EEC85E"/>
        </a:hlink>
        <a:folHlink>
          <a:srgbClr val="AA845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iff 6">
        <a:dk1>
          <a:srgbClr val="B8A47C"/>
        </a:dk1>
        <a:lt1>
          <a:srgbClr val="FFFFFF"/>
        </a:lt1>
        <a:dk2>
          <a:srgbClr val="A68A58"/>
        </a:dk2>
        <a:lt2>
          <a:srgbClr val="DAD79C"/>
        </a:lt2>
        <a:accent1>
          <a:srgbClr val="816B35"/>
        </a:accent1>
        <a:accent2>
          <a:srgbClr val="FFCC00"/>
        </a:accent2>
        <a:accent3>
          <a:srgbClr val="D0C4B4"/>
        </a:accent3>
        <a:accent4>
          <a:srgbClr val="DADADA"/>
        </a:accent4>
        <a:accent5>
          <a:srgbClr val="C1BAAE"/>
        </a:accent5>
        <a:accent6>
          <a:srgbClr val="E7B900"/>
        </a:accent6>
        <a:hlink>
          <a:srgbClr val="0066CC"/>
        </a:hlink>
        <a:folHlink>
          <a:srgbClr val="00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iff 7">
        <a:dk1>
          <a:srgbClr val="336699"/>
        </a:dk1>
        <a:lt1>
          <a:srgbClr val="F8F8F8"/>
        </a:lt1>
        <a:dk2>
          <a:srgbClr val="003366"/>
        </a:dk2>
        <a:lt2>
          <a:srgbClr val="D1DDD4"/>
        </a:lt2>
        <a:accent1>
          <a:srgbClr val="3399FF"/>
        </a:accent1>
        <a:accent2>
          <a:srgbClr val="006699"/>
        </a:accent2>
        <a:accent3>
          <a:srgbClr val="AAADB8"/>
        </a:accent3>
        <a:accent4>
          <a:srgbClr val="D4D4D4"/>
        </a:accent4>
        <a:accent5>
          <a:srgbClr val="ADCAFF"/>
        </a:accent5>
        <a:accent6>
          <a:srgbClr val="005C8A"/>
        </a:accent6>
        <a:hlink>
          <a:srgbClr val="86C0CE"/>
        </a:hlink>
        <a:folHlink>
          <a:srgbClr val="0080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Median">
  <a:themeElements>
    <a:clrScheme name="Grid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823</TotalTime>
  <Words>1450</Words>
  <Application>Microsoft Office PowerPoint</Application>
  <PresentationFormat>On-screen Show (4:3)</PresentationFormat>
  <Paragraphs>246</Paragraphs>
  <Slides>49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49</vt:i4>
      </vt:variant>
    </vt:vector>
  </HeadingPairs>
  <TitlesOfParts>
    <vt:vector size="55" baseType="lpstr">
      <vt:lpstr>Office Theme</vt:lpstr>
      <vt:lpstr>Apex</vt:lpstr>
      <vt:lpstr>1_Office Theme</vt:lpstr>
      <vt:lpstr>Cliff</vt:lpstr>
      <vt:lpstr>2_Office Theme</vt:lpstr>
      <vt:lpstr>Median</vt:lpstr>
      <vt:lpstr>Unit 1: Ancient Civilizations</vt:lpstr>
      <vt:lpstr>Unit 1: Middle East &amp; Egypt</vt:lpstr>
      <vt:lpstr>The Fertile Crescent</vt:lpstr>
      <vt:lpstr>Fertile Crescent</vt:lpstr>
      <vt:lpstr>Influence of Geography</vt:lpstr>
      <vt:lpstr>Sumerian Civilization</vt:lpstr>
      <vt:lpstr>Sumerian Civilization</vt:lpstr>
      <vt:lpstr>Sumerian Civilization</vt:lpstr>
      <vt:lpstr>Sumerian Civilization</vt:lpstr>
      <vt:lpstr>The End &amp; Impact of Sumer</vt:lpstr>
      <vt:lpstr>Unit 1: Middle East &amp; Egypt</vt:lpstr>
      <vt:lpstr>First Empires In Mesopotamia</vt:lpstr>
      <vt:lpstr>First Empires in Mesopotamia</vt:lpstr>
      <vt:lpstr>Hammurabi &amp; His Code</vt:lpstr>
      <vt:lpstr>Hammurabi &amp; His Code</vt:lpstr>
      <vt:lpstr>New Empires, New Ideas</vt:lpstr>
      <vt:lpstr>Babylon &amp; The Persian Empire</vt:lpstr>
      <vt:lpstr>Persian Empire</vt:lpstr>
      <vt:lpstr>Persian Empire</vt:lpstr>
      <vt:lpstr>Persian Empire</vt:lpstr>
      <vt:lpstr>The Phoenicians</vt:lpstr>
      <vt:lpstr>PowerPoint Presentation</vt:lpstr>
      <vt:lpstr>Unit 1: Middle East &amp; Egypt</vt:lpstr>
      <vt:lpstr>Egypt &amp; The Nile River</vt:lpstr>
      <vt:lpstr>Egypt &amp; The Nile River</vt:lpstr>
      <vt:lpstr>Egypt Shaped by Geography</vt:lpstr>
      <vt:lpstr>Egypt Shaped by Geography</vt:lpstr>
      <vt:lpstr>Egypt’s Kingdoms</vt:lpstr>
      <vt:lpstr>The Old Kingdom</vt:lpstr>
      <vt:lpstr>The Old Kingdom</vt:lpstr>
      <vt:lpstr>The Middle Kingdom</vt:lpstr>
      <vt:lpstr>The New Kingdom</vt:lpstr>
      <vt:lpstr>The New Kingdom</vt:lpstr>
      <vt:lpstr>Decline of Egypt</vt:lpstr>
      <vt:lpstr>Unit 1: Middle East &amp; Egypt</vt:lpstr>
      <vt:lpstr>Religion &amp; Life</vt:lpstr>
      <vt:lpstr>Afterlife</vt:lpstr>
      <vt:lpstr>Preparing for the Afterlife</vt:lpstr>
      <vt:lpstr>Tombs</vt:lpstr>
      <vt:lpstr>Society</vt:lpstr>
      <vt:lpstr>Society</vt:lpstr>
      <vt:lpstr>Advances</vt:lpstr>
      <vt:lpstr>Arts &amp; Literature</vt:lpstr>
      <vt:lpstr>Unit 1: Middle East &amp; Egypt</vt:lpstr>
      <vt:lpstr>Ancient Israelites &amp; Judaism</vt:lpstr>
      <vt:lpstr>Ancient Israelites</vt:lpstr>
      <vt:lpstr>Ancient Israelites</vt:lpstr>
      <vt:lpstr>Israelite Society &amp; Judaism</vt:lpstr>
      <vt:lpstr>Israelite Society &amp; Judaism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1: Ancient Civilizations</dc:title>
  <dc:creator>Dobbs</dc:creator>
  <cp:lastModifiedBy>Whitney</cp:lastModifiedBy>
  <cp:revision>117</cp:revision>
  <dcterms:created xsi:type="dcterms:W3CDTF">2013-08-23T14:20:23Z</dcterms:created>
  <dcterms:modified xsi:type="dcterms:W3CDTF">2016-02-01T04:30:45Z</dcterms:modified>
</cp:coreProperties>
</file>