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62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D385-C025-42E6-A26F-FCF8B5E54350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5930-A505-4818-BEFE-578174ED9D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E0293-F739-430D-81F9-A23160C077A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E0293-F739-430D-81F9-A23160C077A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E0293-F739-430D-81F9-A23160C077A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E0293-F739-430D-81F9-A23160C077A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E0293-F739-430D-81F9-A23160C077A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6B7A0-DBB3-4392-807C-20C0A98F5544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6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3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37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CD71B1B-02D9-4C01-9CA4-35904A516AB3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3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815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08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00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B0CC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28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793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7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1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6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26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5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926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25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22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5633F4-4CDA-45B9-91B1-A1533F8C6933}" type="datetimeFigureOut">
              <a:rPr lang="en-US" smtClean="0">
                <a:solidFill>
                  <a:srgbClr val="EEECE1"/>
                </a:solidFill>
              </a:rPr>
              <a:pPr/>
              <a:t>9/7/2015</a:t>
            </a:fld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>
              <a:solidFill>
                <a:srgbClr val="EEECE1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2830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10172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162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69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7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798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217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079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90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65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5F842B-67CF-4692-BFF8-1F76AFCE349B}" type="datetimeFigureOut">
              <a:rPr lang="en-US" smtClean="0"/>
              <a:pPr/>
              <a:t>9/7/2015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2E035-22E7-4144-B2CB-DDDEE27B1235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90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54287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36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843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796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4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168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E2E035-22E7-4144-B2CB-DDDEE27B1235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171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86604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6167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02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34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82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6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637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9462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2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284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2949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573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3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3029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9986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98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407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90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7199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771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074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60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431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410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814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1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978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9257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5901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5984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8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629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808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766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679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908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4157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2770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4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5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9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2E168-0B18-485C-81C6-B25DF9C5398D}" type="datetimeFigureOut">
              <a:rPr lang="en-US" smtClean="0"/>
              <a:t>9/7/2015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00657-A684-447E-AFB3-141489994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6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07E12922-474E-4DAB-AFE9-FF8FBC807612}" type="datetimeFigureOut">
              <a:rPr lang="en-US" smtClean="0">
                <a:solidFill>
                  <a:srgbClr val="B0CCB0"/>
                </a:solidFill>
              </a:rPr>
              <a:pPr/>
              <a:t>9/7/2015</a:t>
            </a:fld>
            <a:endParaRPr lang="en-US">
              <a:solidFill>
                <a:srgbClr val="B0CCB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>
              <a:solidFill>
                <a:srgbClr val="B0CCB0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CD71B1B-02D9-4C01-9CA4-35904A516A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224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5633F4-4CDA-45B9-91B1-A1533F8C6933}" type="datetimeFigureOut">
              <a:rPr lang="en-US" smtClean="0">
                <a:solidFill>
                  <a:srgbClr val="1F497D"/>
                </a:solidFill>
              </a:rPr>
              <a:pPr/>
              <a:t>9/7/2015</a:t>
            </a:fld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40F392-A332-44AB-8509-2681EF7648F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38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5F842B-67CF-4692-BFF8-1F76AFCE349B}" type="datetimeFigureOut">
              <a:rPr lang="en-US" smtClean="0">
                <a:solidFill>
                  <a:srgbClr val="775F55"/>
                </a:solidFill>
              </a:rPr>
              <a:pPr/>
              <a:t>9/7/2015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6E2E035-22E7-4144-B2CB-DDDEE27B12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1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5488486-2038-4678-8D5F-8DE08BA772B5}" type="datetimeFigureOut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9/7/2015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DFADBE5-6C8C-42A5-B7E5-44E519B30DA5}" type="slidenum">
              <a:rPr 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0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741D8-56F6-442E-B73E-D6C674821AF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9/7/2015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04A68-91C4-46B6-99E5-B2FB967123D5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356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78915B3-BCF2-479D-BECC-264FECEA7B5E}" type="datetimeFigureOut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9/7/2015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E106F2-18DF-4106-A57A-110902A72F9A}" type="slidenum">
              <a:rPr lang="en-US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2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Unit 1: Ancient Civilizations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Ancient Greece</a:t>
            </a:r>
            <a:endParaRPr lang="en-US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7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nossos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0" y="381000"/>
            <a:ext cx="9092070" cy="6172200"/>
          </a:xfrm>
        </p:spPr>
      </p:pic>
    </p:spTree>
    <p:extLst>
      <p:ext uri="{BB962C8B-B14F-4D97-AF65-F5344CB8AC3E}">
        <p14:creationId xmlns:p14="http://schemas.microsoft.com/office/powerpoint/2010/main" val="162537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Mycenae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 Greek State: 1600-1100 BC</a:t>
            </a:r>
          </a:p>
          <a:p>
            <a:r>
              <a:rPr lang="en-US" sz="3200" dirty="0" smtClean="0"/>
              <a:t>Mostly warriors, took over </a:t>
            </a:r>
            <a:r>
              <a:rPr lang="en-US" sz="3200" dirty="0" err="1" smtClean="0"/>
              <a:t>sur</a:t>
            </a:r>
            <a:r>
              <a:rPr lang="en-US" sz="3200" dirty="0" smtClean="0"/>
              <a:t> areas</a:t>
            </a:r>
          </a:p>
          <a:p>
            <a:r>
              <a:rPr lang="en-US" sz="3200" dirty="0" smtClean="0"/>
              <a:t>Homer (poet) wrote </a:t>
            </a:r>
            <a:r>
              <a:rPr lang="en-US" sz="3200" smtClean="0"/>
              <a:t>acct of King Agamemnon &amp; </a:t>
            </a:r>
            <a:r>
              <a:rPr lang="en-US" sz="2900" smtClean="0"/>
              <a:t>Trojan </a:t>
            </a:r>
            <a:r>
              <a:rPr lang="en-US" sz="2900" dirty="0" smtClean="0"/>
              <a:t>war story</a:t>
            </a:r>
          </a:p>
          <a:p>
            <a:r>
              <a:rPr lang="en-US" sz="3200" dirty="0" smtClean="0"/>
              <a:t>States fought each other, by 1100, Mycenae collapsed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6194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troja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2399" y="0"/>
            <a:ext cx="8634173" cy="6858000"/>
          </a:xfrm>
        </p:spPr>
      </p:pic>
    </p:spTree>
    <p:extLst>
      <p:ext uri="{BB962C8B-B14F-4D97-AF65-F5344CB8AC3E}">
        <p14:creationId xmlns:p14="http://schemas.microsoft.com/office/powerpoint/2010/main" val="171748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Ages of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1100-750 BC</a:t>
            </a:r>
          </a:p>
          <a:p>
            <a:r>
              <a:rPr lang="en-US" sz="4800" dirty="0" smtClean="0"/>
              <a:t>Reduced population, food production and record keeping</a:t>
            </a:r>
          </a:p>
          <a:p>
            <a:r>
              <a:rPr lang="en-US" sz="4800" dirty="0" smtClean="0"/>
              <a:t>Increased use of iron, development of alphabet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85771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Homer:  Poet of the Dark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Wrote epic poems</a:t>
            </a:r>
          </a:p>
          <a:p>
            <a:r>
              <a:rPr lang="en-US" sz="3200" dirty="0" err="1" smtClean="0"/>
              <a:t>Illiad</a:t>
            </a:r>
            <a:r>
              <a:rPr lang="en-US" sz="3200" dirty="0" smtClean="0"/>
              <a:t> and Odyssey, Account of Trojan War</a:t>
            </a:r>
          </a:p>
          <a:p>
            <a:r>
              <a:rPr lang="en-US" sz="3200" dirty="0" err="1" smtClean="0"/>
              <a:t>Illiad</a:t>
            </a:r>
            <a:r>
              <a:rPr lang="en-US" sz="3200" dirty="0" smtClean="0"/>
              <a:t>:  story of Achilles, his anger </a:t>
            </a:r>
            <a:r>
              <a:rPr lang="en-US" sz="3200" dirty="0"/>
              <a:t>&amp;</a:t>
            </a:r>
            <a:r>
              <a:rPr lang="en-US" sz="3200" dirty="0" smtClean="0"/>
              <a:t> downfall</a:t>
            </a:r>
          </a:p>
          <a:p>
            <a:r>
              <a:rPr lang="en-US" sz="3200" dirty="0" smtClean="0"/>
              <a:t>Odyssey: story of Odysseus’ return to wife after Trojan War</a:t>
            </a:r>
          </a:p>
          <a:p>
            <a:r>
              <a:rPr lang="en-US" sz="3200" dirty="0" smtClean="0"/>
              <a:t>Homer recorded poems passed down </a:t>
            </a:r>
            <a:r>
              <a:rPr lang="en-US" sz="3200" smtClean="0"/>
              <a:t>for gens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7823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dyssey.gif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52400" y="304800"/>
            <a:ext cx="8779066" cy="5715000"/>
          </a:xfrm>
        </p:spPr>
      </p:pic>
    </p:spTree>
    <p:extLst>
      <p:ext uri="{BB962C8B-B14F-4D97-AF65-F5344CB8AC3E}">
        <p14:creationId xmlns:p14="http://schemas.microsoft.com/office/powerpoint/2010/main" val="401597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Homer:  Poet of the Dark 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Homer’s writings were used to educate young men in reading and in character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81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smtClean="0"/>
              <a:t>1: </a:t>
            </a:r>
            <a:r>
              <a:rPr lang="en-US" dirty="0" smtClean="0"/>
              <a:t>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Greece: Greek City-States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29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Ancient Greece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973032" cy="5167472"/>
          </a:xfrm>
        </p:spPr>
      </p:pic>
    </p:spTree>
    <p:extLst>
      <p:ext uri="{BB962C8B-B14F-4D97-AF65-F5344CB8AC3E}">
        <p14:creationId xmlns:p14="http://schemas.microsoft.com/office/powerpoint/2010/main" val="107422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 Shapes Greece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Mediterranean &amp; Aegean Seas important to Greek civ</a:t>
            </a:r>
          </a:p>
          <a:p>
            <a:r>
              <a:rPr lang="en-US" smtClean="0"/>
              <a:t>Rapid pop </a:t>
            </a:r>
            <a:r>
              <a:rPr lang="en-US" dirty="0" smtClean="0"/>
              <a:t>growth by 750 BC</a:t>
            </a:r>
          </a:p>
          <a:p>
            <a:pPr lvl="1"/>
            <a:r>
              <a:rPr lang="en-US" dirty="0" err="1" smtClean="0"/>
              <a:t>Ppl</a:t>
            </a:r>
            <a:r>
              <a:rPr lang="en-US" dirty="0" smtClean="0"/>
              <a:t> forced to spread out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8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Ancient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Greek Geography: Reading </a:t>
            </a:r>
            <a:r>
              <a:rPr lang="en-US" dirty="0" smtClean="0"/>
              <a:t>the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1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the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Polis = Greek version </a:t>
            </a:r>
            <a:r>
              <a:rPr lang="en-US" dirty="0" smtClean="0"/>
              <a:t>of city-state</a:t>
            </a:r>
            <a:endParaRPr lang="en-US" dirty="0" smtClean="0"/>
          </a:p>
          <a:p>
            <a:pPr lvl="1"/>
            <a:r>
              <a:rPr lang="en-US" dirty="0" smtClean="0"/>
              <a:t>Had major city/town &amp; surrounding area</a:t>
            </a:r>
          </a:p>
          <a:p>
            <a:r>
              <a:rPr lang="en-US" dirty="0" smtClean="0"/>
              <a:t>City itself built on 2 levels:</a:t>
            </a:r>
          </a:p>
          <a:p>
            <a:pPr lvl="1"/>
            <a:r>
              <a:rPr lang="en-US" dirty="0" smtClean="0"/>
              <a:t>Acropolis – high city on top of a hill</a:t>
            </a:r>
          </a:p>
          <a:p>
            <a:pPr lvl="1"/>
            <a:r>
              <a:rPr lang="en-US" dirty="0" smtClean="0"/>
              <a:t>Walled main city below </a:t>
            </a:r>
          </a:p>
          <a:p>
            <a:r>
              <a:rPr lang="en-US" dirty="0" smtClean="0"/>
              <a:t>Citizens </a:t>
            </a:r>
            <a:r>
              <a:rPr lang="en-US" dirty="0" smtClean="0"/>
              <a:t>= </a:t>
            </a:r>
            <a:r>
              <a:rPr lang="en-US" dirty="0" smtClean="0"/>
              <a:t>free </a:t>
            </a:r>
            <a:r>
              <a:rPr lang="en-US" dirty="0" smtClean="0"/>
              <a:t>residents; </a:t>
            </a:r>
            <a:r>
              <a:rPr lang="en-US" dirty="0" smtClean="0"/>
              <a:t>pop </a:t>
            </a:r>
            <a:r>
              <a:rPr lang="en-US" dirty="0" smtClean="0"/>
              <a:t>usually small</a:t>
            </a:r>
          </a:p>
          <a:p>
            <a:pPr lvl="1"/>
            <a:r>
              <a:rPr lang="en-US" dirty="0" smtClean="0"/>
              <a:t>Rights of citizens = unequal </a:t>
            </a:r>
          </a:p>
          <a:p>
            <a:pPr lvl="1"/>
            <a:r>
              <a:rPr lang="en-US" dirty="0" smtClean="0"/>
              <a:t>Who had the power?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661948"/>
            <a:ext cx="1764030" cy="13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the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</a:t>
            </a:r>
            <a:r>
              <a:rPr lang="en-US" dirty="0" smtClean="0"/>
              <a:t>to</a:t>
            </a:r>
            <a:r>
              <a:rPr lang="en-US" dirty="0" smtClean="0"/>
              <a:t> </a:t>
            </a:r>
            <a:r>
              <a:rPr lang="en-US" dirty="0" smtClean="0"/>
              <a:t>male landowners</a:t>
            </a:r>
          </a:p>
          <a:p>
            <a:r>
              <a:rPr lang="en-US" dirty="0" err="1"/>
              <a:t>G</a:t>
            </a:r>
            <a:r>
              <a:rPr lang="en-US" dirty="0" err="1" smtClean="0"/>
              <a:t>ovt</a:t>
            </a:r>
            <a:r>
              <a:rPr lang="en-US" dirty="0" smtClean="0"/>
              <a:t> </a:t>
            </a:r>
            <a:r>
              <a:rPr lang="en-US" dirty="0" smtClean="0"/>
              <a:t>evolved over time</a:t>
            </a:r>
          </a:p>
          <a:p>
            <a:r>
              <a:rPr lang="en-US" dirty="0"/>
              <a:t>K</a:t>
            </a:r>
            <a:r>
              <a:rPr lang="en-US" dirty="0" smtClean="0"/>
              <a:t>ing </a:t>
            </a:r>
            <a:r>
              <a:rPr lang="en-US" dirty="0" smtClean="0"/>
              <a:t>ruled </a:t>
            </a:r>
            <a:r>
              <a:rPr lang="en-US" dirty="0" smtClean="0"/>
              <a:t>polis </a:t>
            </a:r>
            <a:r>
              <a:rPr lang="en-US" dirty="0" smtClean="0"/>
              <a:t>in a monarchy</a:t>
            </a:r>
          </a:p>
          <a:p>
            <a:pPr lvl="1"/>
            <a:r>
              <a:rPr lang="en-US" dirty="0" smtClean="0"/>
              <a:t>Monarchy = </a:t>
            </a:r>
            <a:r>
              <a:rPr lang="en-US" dirty="0" err="1" smtClean="0"/>
              <a:t>govt</a:t>
            </a:r>
            <a:r>
              <a:rPr lang="en-US" dirty="0" smtClean="0"/>
              <a:t> w/ king or queen; hereditary </a:t>
            </a:r>
            <a:endParaRPr lang="en-US" dirty="0" smtClean="0"/>
          </a:p>
          <a:p>
            <a:r>
              <a:rPr lang="en-US" dirty="0" smtClean="0"/>
              <a:t>Eventually became aristocracy</a:t>
            </a:r>
          </a:p>
          <a:p>
            <a:pPr lvl="1"/>
            <a:r>
              <a:rPr lang="en-US" dirty="0" smtClean="0"/>
              <a:t>Aristocracy = rule </a:t>
            </a:r>
            <a:r>
              <a:rPr lang="en-US" dirty="0" smtClean="0"/>
              <a:t>by </a:t>
            </a:r>
            <a:r>
              <a:rPr lang="en-US" dirty="0" smtClean="0"/>
              <a:t>landholding </a:t>
            </a:r>
            <a:r>
              <a:rPr lang="en-US" dirty="0" smtClean="0"/>
              <a:t>elite; hereditary</a:t>
            </a:r>
            <a:endParaRPr lang="en-US" dirty="0" smtClean="0"/>
          </a:p>
          <a:p>
            <a:r>
              <a:rPr lang="en-US" dirty="0" smtClean="0"/>
              <a:t>Became </a:t>
            </a:r>
            <a:r>
              <a:rPr lang="en-US" dirty="0" smtClean="0"/>
              <a:t>oligarchy</a:t>
            </a:r>
            <a:endParaRPr lang="en-US" dirty="0" smtClean="0"/>
          </a:p>
          <a:p>
            <a:pPr lvl="1"/>
            <a:r>
              <a:rPr lang="en-US" dirty="0" smtClean="0"/>
              <a:t>Oligarchy = power in hands of a small, wealthy elite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6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Governing the City-States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Advanced military </a:t>
            </a:r>
            <a:r>
              <a:rPr lang="en-US" dirty="0" smtClean="0"/>
              <a:t>tech</a:t>
            </a:r>
          </a:p>
          <a:p>
            <a:pPr lvl="1"/>
            <a:r>
              <a:rPr lang="en-US" dirty="0" smtClean="0"/>
              <a:t>Gave</a:t>
            </a:r>
            <a:r>
              <a:rPr lang="en-US" dirty="0" smtClean="0"/>
              <a:t> </a:t>
            </a:r>
            <a:r>
              <a:rPr lang="en-US" dirty="0" smtClean="0"/>
              <a:t>more power to middle class</a:t>
            </a:r>
          </a:p>
          <a:p>
            <a:pPr lvl="1"/>
            <a:r>
              <a:rPr lang="en-US" dirty="0" smtClean="0"/>
              <a:t>Iron weapons replaced </a:t>
            </a:r>
            <a:r>
              <a:rPr lang="en-US" dirty="0" smtClean="0"/>
              <a:t>bronze</a:t>
            </a:r>
            <a:endParaRPr lang="en-US" dirty="0" smtClean="0"/>
          </a:p>
          <a:p>
            <a:r>
              <a:rPr lang="en-US" dirty="0" smtClean="0"/>
              <a:t>New way of fighting = phalanx</a:t>
            </a:r>
          </a:p>
          <a:p>
            <a:pPr lvl="1"/>
            <a:r>
              <a:rPr lang="en-US" dirty="0" smtClean="0"/>
              <a:t>Large formation of heavily armed foot soldier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Reduced class diffs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95800"/>
            <a:ext cx="3463636" cy="1905000"/>
          </a:xfrm>
          <a:prstGeom prst="rect">
            <a:avLst/>
          </a:prstGeom>
        </p:spPr>
      </p:pic>
      <p:sp>
        <p:nvSpPr>
          <p:cNvPr id="5" name="Bent-Up Arrow 4"/>
          <p:cNvSpPr/>
          <p:nvPr/>
        </p:nvSpPr>
        <p:spPr>
          <a:xfrm rot="5400000">
            <a:off x="3733800" y="4267200"/>
            <a:ext cx="1219200" cy="7620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5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Sparta: Warrior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Sparta </a:t>
            </a:r>
            <a:r>
              <a:rPr lang="en-US" dirty="0" smtClean="0"/>
              <a:t>on south Peloponnesus; settled </a:t>
            </a:r>
            <a:r>
              <a:rPr lang="en-US" dirty="0" smtClean="0"/>
              <a:t>by Dorian invaders from north</a:t>
            </a:r>
          </a:p>
          <a:p>
            <a:r>
              <a:rPr lang="en-US" dirty="0"/>
              <a:t>C</a:t>
            </a:r>
            <a:r>
              <a:rPr lang="en-US" dirty="0" smtClean="0"/>
              <a:t>onquered </a:t>
            </a:r>
            <a:r>
              <a:rPr lang="en-US" dirty="0" err="1" smtClean="0"/>
              <a:t>ppl</a:t>
            </a:r>
            <a:r>
              <a:rPr lang="en-US" dirty="0" smtClean="0"/>
              <a:t> </a:t>
            </a:r>
            <a:r>
              <a:rPr lang="en-US" dirty="0" smtClean="0"/>
              <a:t>= </a:t>
            </a:r>
            <a:r>
              <a:rPr lang="en-US" dirty="0" smtClean="0"/>
              <a:t>state </a:t>
            </a:r>
            <a:r>
              <a:rPr lang="en-US" dirty="0" smtClean="0"/>
              <a:t>owned </a:t>
            </a:r>
            <a:r>
              <a:rPr lang="en-US" dirty="0" smtClean="0"/>
              <a:t>slaves - helots</a:t>
            </a:r>
            <a:endParaRPr lang="en-US" dirty="0" smtClean="0"/>
          </a:p>
          <a:p>
            <a:pPr lvl="1"/>
            <a:r>
              <a:rPr lang="en-US" dirty="0" smtClean="0"/>
              <a:t>Very brutal</a:t>
            </a:r>
          </a:p>
          <a:p>
            <a:r>
              <a:rPr lang="en-US" dirty="0" err="1" smtClean="0"/>
              <a:t>Govt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 kings; council of elders; assembly of citizens; 5 </a:t>
            </a:r>
            <a:r>
              <a:rPr lang="en-US" dirty="0" err="1" smtClean="0"/>
              <a:t>ephors</a:t>
            </a:r>
            <a:r>
              <a:rPr lang="en-US" dirty="0" smtClean="0"/>
              <a:t> (officials)</a:t>
            </a:r>
          </a:p>
          <a:p>
            <a:pPr lvl="1"/>
            <a:r>
              <a:rPr lang="en-US" dirty="0" smtClean="0"/>
              <a:t>Citizens = male, native-born </a:t>
            </a:r>
            <a:r>
              <a:rPr lang="en-US" dirty="0" smtClean="0"/>
              <a:t>                                    Spartans </a:t>
            </a:r>
            <a:r>
              <a:rPr lang="en-US" dirty="0" smtClean="0"/>
              <a:t>over 30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6" y="4724400"/>
            <a:ext cx="3000375" cy="199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Sparta: Warrior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Discipline in daily life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repped </a:t>
            </a:r>
            <a:r>
              <a:rPr lang="en-US" dirty="0" smtClean="0"/>
              <a:t>to be warriors </a:t>
            </a:r>
            <a:r>
              <a:rPr lang="en-US" dirty="0" smtClean="0"/>
              <a:t>as kids</a:t>
            </a:r>
            <a:endParaRPr lang="en-US" dirty="0" smtClean="0"/>
          </a:p>
          <a:p>
            <a:pPr lvl="1"/>
            <a:r>
              <a:rPr lang="en-US" dirty="0" smtClean="0"/>
              <a:t>Only strong healthy babies kept</a:t>
            </a:r>
          </a:p>
          <a:p>
            <a:r>
              <a:rPr lang="en-US" dirty="0" smtClean="0"/>
              <a:t>Boys began training at age 7 &amp; toughened up</a:t>
            </a:r>
          </a:p>
          <a:p>
            <a:pPr lvl="1"/>
            <a:r>
              <a:rPr lang="en-US" dirty="0" smtClean="0"/>
              <a:t>Moved </a:t>
            </a:r>
            <a:r>
              <a:rPr lang="en-US" dirty="0" smtClean="0"/>
              <a:t>to </a:t>
            </a:r>
            <a:r>
              <a:rPr lang="en-US" dirty="0" smtClean="0"/>
              <a:t>barracks, tough exercise, diet, strict discipline</a:t>
            </a:r>
          </a:p>
          <a:p>
            <a:r>
              <a:rPr lang="en-US" dirty="0" smtClean="0"/>
              <a:t>Men could marry at 20 – </a:t>
            </a:r>
            <a:r>
              <a:rPr lang="en-US" dirty="0" smtClean="0"/>
              <a:t>live </a:t>
            </a:r>
            <a:r>
              <a:rPr lang="en-US" dirty="0" smtClean="0"/>
              <a:t>in barracks 10 more years &amp; eat there for 40 more </a:t>
            </a:r>
          </a:p>
          <a:p>
            <a:r>
              <a:rPr lang="en-US" dirty="0" smtClean="0"/>
              <a:t>Age 30: became member of assembly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58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Sparta: Warrior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581400"/>
          </a:xfrm>
        </p:spPr>
        <p:txBody>
          <a:bodyPr/>
          <a:lstStyle/>
          <a:p>
            <a:r>
              <a:rPr lang="en-US" dirty="0" smtClean="0"/>
              <a:t>Spartan women:</a:t>
            </a:r>
          </a:p>
          <a:p>
            <a:pPr lvl="1"/>
            <a:r>
              <a:rPr lang="en-US" dirty="0" smtClean="0"/>
              <a:t>Expected to have healthy sons for army</a:t>
            </a:r>
          </a:p>
          <a:p>
            <a:pPr lvl="1"/>
            <a:r>
              <a:rPr lang="en-US" dirty="0" smtClean="0"/>
              <a:t>Need to </a:t>
            </a:r>
            <a:r>
              <a:rPr lang="en-US" dirty="0" smtClean="0"/>
              <a:t>be </a:t>
            </a:r>
            <a:r>
              <a:rPr lang="en-US" dirty="0" smtClean="0"/>
              <a:t>strong &amp; exercise</a:t>
            </a:r>
          </a:p>
          <a:p>
            <a:pPr lvl="1"/>
            <a:r>
              <a:rPr lang="en-US" dirty="0" smtClean="0"/>
              <a:t>Obey fathers &amp; husbands</a:t>
            </a:r>
          </a:p>
          <a:p>
            <a:r>
              <a:rPr lang="en-US" dirty="0" smtClean="0"/>
              <a:t>Spartans isolated themselves </a:t>
            </a:r>
          </a:p>
          <a:p>
            <a:pPr lvl="1"/>
            <a:r>
              <a:rPr lang="en-US" dirty="0" smtClean="0"/>
              <a:t>Looked down on </a:t>
            </a:r>
            <a:r>
              <a:rPr lang="en-US" dirty="0" smtClean="0"/>
              <a:t>trade/wealth/travel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286000" y="5334000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“Spartans are willing to die for their city, because they have no reason to live”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590800"/>
            <a:ext cx="17145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2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&amp;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Greek city-state</a:t>
            </a:r>
            <a:r>
              <a:rPr lang="en-US" dirty="0"/>
              <a:t> </a:t>
            </a:r>
            <a:r>
              <a:rPr lang="en-US" dirty="0" smtClean="0"/>
              <a:t>north </a:t>
            </a:r>
            <a:r>
              <a:rPr lang="en-US" dirty="0" smtClean="0"/>
              <a:t>of </a:t>
            </a:r>
            <a:r>
              <a:rPr lang="en-US" dirty="0" smtClean="0"/>
              <a:t>Peloponnesus</a:t>
            </a:r>
          </a:p>
          <a:p>
            <a:r>
              <a:rPr lang="en-US" dirty="0" smtClean="0"/>
              <a:t>Government:</a:t>
            </a:r>
          </a:p>
          <a:p>
            <a:pPr lvl="1"/>
            <a:r>
              <a:rPr lang="en-US" dirty="0" smtClean="0"/>
              <a:t>Monarchy             aristocracy</a:t>
            </a:r>
          </a:p>
          <a:p>
            <a:pPr lvl="1"/>
            <a:r>
              <a:rPr lang="en-US" dirty="0" smtClean="0"/>
              <a:t>Land owners </a:t>
            </a:r>
            <a:r>
              <a:rPr lang="en-US" dirty="0" smtClean="0"/>
              <a:t>had power </a:t>
            </a:r>
            <a:r>
              <a:rPr lang="en-US" dirty="0" smtClean="0"/>
              <a:t>by 700 BC; chose officials, were judges, dominated assembly</a:t>
            </a:r>
          </a:p>
          <a:p>
            <a:r>
              <a:rPr lang="en-US" dirty="0" smtClean="0"/>
              <a:t>Wealth &amp; power grew but so did discontent among people</a:t>
            </a:r>
          </a:p>
          <a:p>
            <a:pPr lvl="1"/>
            <a:r>
              <a:rPr lang="en-US" dirty="0" smtClean="0"/>
              <a:t>Resentment, loss of land, slavery, debt</a:t>
            </a:r>
          </a:p>
        </p:txBody>
      </p:sp>
      <p:sp>
        <p:nvSpPr>
          <p:cNvPr id="4" name="Right Arrow 3"/>
          <p:cNvSpPr/>
          <p:nvPr/>
        </p:nvSpPr>
        <p:spPr>
          <a:xfrm>
            <a:off x="2971800" y="2819400"/>
            <a:ext cx="838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50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&amp;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Slowly moved toward democracy…what is democracy???</a:t>
            </a:r>
          </a:p>
          <a:p>
            <a:pPr lvl="1"/>
            <a:r>
              <a:rPr lang="en-US" dirty="0" smtClean="0"/>
              <a:t>Democracy – government by the people</a:t>
            </a:r>
          </a:p>
          <a:p>
            <a:r>
              <a:rPr lang="en-US" dirty="0" smtClean="0"/>
              <a:t>Solon appointed chief official in 594 BC</a:t>
            </a:r>
          </a:p>
          <a:p>
            <a:pPr lvl="1"/>
            <a:r>
              <a:rPr lang="en-US" dirty="0" smtClean="0"/>
              <a:t>Able to make needed reforms</a:t>
            </a:r>
          </a:p>
          <a:p>
            <a:pPr lvl="1"/>
            <a:r>
              <a:rPr lang="en-US" dirty="0" smtClean="0"/>
              <a:t>Outlawed debt slavery / freed those                            already sold</a:t>
            </a:r>
          </a:p>
          <a:p>
            <a:pPr lvl="1"/>
            <a:r>
              <a:rPr lang="en-US" dirty="0" smtClean="0"/>
              <a:t>Granted citizenship to foreigners;                                      gave assembly more say; higher                                    offices to citizens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810000"/>
            <a:ext cx="1628775" cy="234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4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&amp;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Solon:</a:t>
            </a:r>
          </a:p>
          <a:p>
            <a:pPr lvl="1"/>
            <a:r>
              <a:rPr lang="en-US" dirty="0" smtClean="0"/>
              <a:t>Economic reforms – export of wine, olive oil</a:t>
            </a:r>
          </a:p>
          <a:p>
            <a:r>
              <a:rPr lang="en-US" dirty="0" smtClean="0"/>
              <a:t>Citizenship still limited; continued/widespread unrest</a:t>
            </a:r>
          </a:p>
          <a:p>
            <a:pPr lvl="1"/>
            <a:r>
              <a:rPr lang="en-US" dirty="0" smtClean="0"/>
              <a:t>Led to rise of tyrants – </a:t>
            </a:r>
            <a:r>
              <a:rPr lang="en-US" dirty="0" err="1" smtClean="0"/>
              <a:t>ppl</a:t>
            </a:r>
            <a:r>
              <a:rPr lang="en-US" dirty="0" smtClean="0"/>
              <a:t> who gain power by force</a:t>
            </a:r>
          </a:p>
          <a:p>
            <a:r>
              <a:rPr lang="en-US" dirty="0" smtClean="0"/>
              <a:t>Tyrants gave </a:t>
            </a:r>
            <a:r>
              <a:rPr lang="en-US" dirty="0" smtClean="0"/>
              <a:t>poor </a:t>
            </a:r>
            <a:r>
              <a:rPr lang="en-US" dirty="0" smtClean="0"/>
              <a:t>bigger voice, ordinary citizens larger role in </a:t>
            </a:r>
            <a:r>
              <a:rPr lang="en-US" dirty="0" err="1" smtClean="0"/>
              <a:t>govt</a:t>
            </a:r>
            <a:endParaRPr lang="en-US" dirty="0" smtClean="0"/>
          </a:p>
          <a:p>
            <a:pPr lvl="1"/>
            <a:r>
              <a:rPr lang="en-US" dirty="0" smtClean="0"/>
              <a:t>Made </a:t>
            </a:r>
            <a:r>
              <a:rPr lang="en-US" dirty="0" smtClean="0"/>
              <a:t>assembly </a:t>
            </a:r>
            <a:r>
              <a:rPr lang="en-US" dirty="0" smtClean="0"/>
              <a:t>a legislature – lawmaking body that talked ~ laws before making decisions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2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Athens &amp;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Limited democracy: only citizens participate</a:t>
            </a:r>
          </a:p>
          <a:p>
            <a:r>
              <a:rPr lang="en-US" dirty="0" smtClean="0"/>
              <a:t>Women in Athens:</a:t>
            </a:r>
          </a:p>
          <a:p>
            <a:pPr lvl="1"/>
            <a:r>
              <a:rPr lang="en-US" dirty="0" smtClean="0"/>
              <a:t>Women </a:t>
            </a:r>
            <a:r>
              <a:rPr lang="en-US" dirty="0" smtClean="0"/>
              <a:t>guided </a:t>
            </a:r>
            <a:r>
              <a:rPr lang="en-US" dirty="0" smtClean="0"/>
              <a:t>by men; large public role in religion; managed </a:t>
            </a:r>
            <a:r>
              <a:rPr lang="en-US" dirty="0" smtClean="0"/>
              <a:t>house</a:t>
            </a:r>
            <a:endParaRPr lang="en-US" dirty="0" smtClean="0"/>
          </a:p>
          <a:p>
            <a:r>
              <a:rPr lang="en-US" dirty="0" smtClean="0"/>
              <a:t>Youth &amp; Education:</a:t>
            </a:r>
          </a:p>
          <a:p>
            <a:pPr lvl="1"/>
            <a:r>
              <a:rPr lang="en-US" dirty="0" smtClean="0"/>
              <a:t>Boys attended school if </a:t>
            </a:r>
            <a:r>
              <a:rPr lang="en-US" dirty="0" err="1" smtClean="0"/>
              <a:t>fam</a:t>
            </a:r>
            <a:r>
              <a:rPr lang="en-US" dirty="0" smtClean="0"/>
              <a:t> could afford</a:t>
            </a:r>
          </a:p>
          <a:p>
            <a:pPr lvl="1"/>
            <a:r>
              <a:rPr lang="en-US" dirty="0" smtClean="0"/>
              <a:t>Reading, writing, music, poetry, public speaking</a:t>
            </a:r>
          </a:p>
          <a:p>
            <a:pPr lvl="1"/>
            <a:r>
              <a:rPr lang="en-US" dirty="0" smtClean="0"/>
              <a:t>Military training &amp; athletics</a:t>
            </a:r>
            <a:r>
              <a:rPr lang="en-US" dirty="0"/>
              <a:t> </a:t>
            </a:r>
            <a:r>
              <a:rPr lang="en-US" dirty="0" smtClean="0"/>
              <a:t>but knowledge imp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059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GREECE</a:t>
            </a:r>
            <a:endParaRPr lang="en-US" dirty="0"/>
          </a:p>
        </p:txBody>
      </p:sp>
      <p:pic>
        <p:nvPicPr>
          <p:cNvPr id="4" name="Content Placeholder 3" descr="greece ma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0281" y="2249488"/>
            <a:ext cx="4043438" cy="4324350"/>
          </a:xfrm>
        </p:spPr>
      </p:pic>
    </p:spTree>
    <p:extLst>
      <p:ext uri="{BB962C8B-B14F-4D97-AF65-F5344CB8AC3E}">
        <p14:creationId xmlns:p14="http://schemas.microsoft.com/office/powerpoint/2010/main" val="140474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for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Greeks </a:t>
            </a:r>
            <a:r>
              <a:rPr lang="en-US" dirty="0" smtClean="0"/>
              <a:t>united by common culture</a:t>
            </a:r>
            <a:endParaRPr lang="en-US" dirty="0" smtClean="0"/>
          </a:p>
          <a:p>
            <a:r>
              <a:rPr lang="en-US" dirty="0" smtClean="0"/>
              <a:t>Religion: polytheistic</a:t>
            </a:r>
          </a:p>
          <a:p>
            <a:pPr lvl="1"/>
            <a:r>
              <a:rPr lang="en-US" dirty="0" smtClean="0"/>
              <a:t>Gods lived on Mount Olympus </a:t>
            </a:r>
            <a:endParaRPr lang="en-US" dirty="0"/>
          </a:p>
          <a:p>
            <a:pPr lvl="1"/>
            <a:r>
              <a:rPr lang="en-US" dirty="0" smtClean="0"/>
              <a:t>Some Gods/Goddesses:</a:t>
            </a:r>
          </a:p>
          <a:p>
            <a:pPr lvl="2"/>
            <a:r>
              <a:rPr lang="en-US" dirty="0" smtClean="0"/>
              <a:t>Zeus – Most powerful; ruled over all</a:t>
            </a:r>
          </a:p>
          <a:p>
            <a:pPr lvl="2"/>
            <a:r>
              <a:rPr lang="en-US" dirty="0" smtClean="0"/>
              <a:t>Ares – God of war</a:t>
            </a:r>
          </a:p>
          <a:p>
            <a:pPr lvl="2"/>
            <a:r>
              <a:rPr lang="en-US" dirty="0" smtClean="0"/>
              <a:t>Aphrodite – Goddess of love</a:t>
            </a:r>
          </a:p>
          <a:p>
            <a:pPr lvl="2"/>
            <a:r>
              <a:rPr lang="en-US" dirty="0" smtClean="0"/>
              <a:t>Athena – Goddess of wisdom</a:t>
            </a:r>
          </a:p>
        </p:txBody>
      </p:sp>
    </p:spTree>
    <p:extLst>
      <p:ext uri="{BB962C8B-B14F-4D97-AF65-F5344CB8AC3E}">
        <p14:creationId xmlns:p14="http://schemas.microsoft.com/office/powerpoint/2010/main" val="9051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for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00200"/>
            <a:ext cx="3505200" cy="51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for 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Religion:</a:t>
            </a:r>
          </a:p>
          <a:p>
            <a:pPr lvl="1"/>
            <a:r>
              <a:rPr lang="en-US" dirty="0" smtClean="0"/>
              <a:t>Honored gods with temples, festivals, sacrifices, feasts, entertainment, athletic competitions</a:t>
            </a:r>
          </a:p>
          <a:p>
            <a:r>
              <a:rPr lang="en-US" dirty="0" smtClean="0"/>
              <a:t>Greek View of Outsiders:</a:t>
            </a:r>
          </a:p>
          <a:p>
            <a:pPr lvl="1"/>
            <a:r>
              <a:rPr lang="en-US" dirty="0" smtClean="0"/>
              <a:t>Called foreigners </a:t>
            </a:r>
            <a:r>
              <a:rPr lang="en-US" dirty="0" err="1" smtClean="0"/>
              <a:t>barbaroi</a:t>
            </a:r>
            <a:r>
              <a:rPr lang="en-US" dirty="0" smtClean="0"/>
              <a:t> (</a:t>
            </a:r>
            <a:r>
              <a:rPr lang="en-US" dirty="0" err="1" smtClean="0"/>
              <a:t>ppl</a:t>
            </a:r>
            <a:r>
              <a:rPr lang="en-US" dirty="0" smtClean="0"/>
              <a:t> who didn’t speak Greek)</a:t>
            </a:r>
          </a:p>
          <a:p>
            <a:pPr lvl="1"/>
            <a:r>
              <a:rPr lang="en-US" dirty="0" smtClean="0"/>
              <a:t>Felt superior to these </a:t>
            </a:r>
            <a:r>
              <a:rPr lang="en-US" dirty="0" err="1" smtClean="0"/>
              <a:t>ppl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Draw a comic strip that shows a day in the life of either a Spartan teenager or an Athenian teenager.  Remember the differences between them!</a:t>
            </a:r>
          </a:p>
          <a:p>
            <a:r>
              <a:rPr lang="en-US" dirty="0" smtClean="0"/>
              <a:t>You must have 8 squares on your paper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r>
              <a:rPr lang="en-US" smtClean="0"/>
              <a:t>: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Conflict in the Greek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Persian Wars: 490-479 BC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Persians conquered Ionia, a group of Greek city-states</a:t>
            </a:r>
          </a:p>
          <a:p>
            <a:pPr lvl="1"/>
            <a:r>
              <a:rPr lang="en-US" sz="2400" dirty="0" smtClean="0"/>
              <a:t>Ionian Greeks rebelled</a:t>
            </a:r>
          </a:p>
          <a:p>
            <a:pPr lvl="1"/>
            <a:r>
              <a:rPr lang="en-US" sz="2400" dirty="0" smtClean="0"/>
              <a:t>Athens came to help</a:t>
            </a:r>
          </a:p>
          <a:p>
            <a:r>
              <a:rPr lang="en-US" sz="2800" dirty="0" smtClean="0"/>
              <a:t>Persians went to                                           Marathon to get back                                                  at Athens</a:t>
            </a:r>
          </a:p>
          <a:p>
            <a:pPr lvl="1"/>
            <a:r>
              <a:rPr lang="en-US" sz="2400" dirty="0" smtClean="0"/>
              <a:t>Had to retreat</a:t>
            </a:r>
          </a:p>
          <a:p>
            <a:r>
              <a:rPr lang="en-US" sz="2800" dirty="0"/>
              <a:t>Xerxes became Persian ruler after Darius I </a:t>
            </a:r>
          </a:p>
          <a:p>
            <a:pPr lvl="1"/>
            <a:r>
              <a:rPr lang="en-US" sz="2400" dirty="0"/>
              <a:t>sent larger force to conquer Athens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97" y="2057400"/>
            <a:ext cx="323706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Persian Wars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Sparta &amp; other city-states joined with Athens Persia</a:t>
            </a:r>
          </a:p>
          <a:p>
            <a:pPr lvl="1"/>
            <a:r>
              <a:rPr lang="en-US" sz="2400" dirty="0" smtClean="0"/>
              <a:t>Thermopylae &amp; Leonidas (Spartan)</a:t>
            </a:r>
          </a:p>
          <a:p>
            <a:pPr lvl="1"/>
            <a:r>
              <a:rPr lang="en-US" sz="2400" dirty="0" smtClean="0"/>
              <a:t>Persians burnt Athens to ground</a:t>
            </a:r>
          </a:p>
          <a:p>
            <a:r>
              <a:rPr lang="en-US" sz="2800" dirty="0" smtClean="0"/>
              <a:t>Persians defeated by Greeks</a:t>
            </a:r>
          </a:p>
          <a:p>
            <a:pPr lvl="1"/>
            <a:r>
              <a:rPr lang="en-US" sz="2400" dirty="0" smtClean="0"/>
              <a:t>City-states </a:t>
            </a:r>
            <a:r>
              <a:rPr lang="en-US" sz="2400" dirty="0"/>
              <a:t>united in victory</a:t>
            </a:r>
          </a:p>
          <a:p>
            <a:r>
              <a:rPr lang="en-US" sz="2800" dirty="0"/>
              <a:t>Athens became most powerful city-state &amp; formed </a:t>
            </a:r>
            <a:r>
              <a:rPr lang="en-US" sz="2800" dirty="0" err="1"/>
              <a:t>Delian</a:t>
            </a:r>
            <a:r>
              <a:rPr lang="en-US" sz="2800" dirty="0"/>
              <a:t> League</a:t>
            </a:r>
          </a:p>
          <a:p>
            <a:pPr lvl="1"/>
            <a:r>
              <a:rPr lang="en-US" sz="2400" dirty="0"/>
              <a:t>Organized alliance with others </a:t>
            </a:r>
          </a:p>
          <a:p>
            <a:pPr lvl="1"/>
            <a:r>
              <a:rPr lang="en-US" sz="2400" dirty="0"/>
              <a:t>Athens used to their advantage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Age of Pericles &amp; Democracy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Golden Age (460-429 BC) – </a:t>
            </a:r>
            <a:r>
              <a:rPr lang="en-US" sz="2800" dirty="0" err="1" smtClean="0"/>
              <a:t>yrs</a:t>
            </a:r>
            <a:r>
              <a:rPr lang="en-US" sz="2800" dirty="0" smtClean="0"/>
              <a:t> after wars – Pericles leader of Athens </a:t>
            </a:r>
          </a:p>
          <a:p>
            <a:pPr lvl="1"/>
            <a:r>
              <a:rPr lang="en-US" sz="2400" dirty="0" smtClean="0"/>
              <a:t>Created thriving economy;                                                   more democratic </a:t>
            </a:r>
            <a:r>
              <a:rPr lang="en-US" sz="2400" dirty="0" err="1" smtClean="0"/>
              <a:t>govt</a:t>
            </a:r>
            <a:endParaRPr lang="en-US" sz="2400" dirty="0" smtClean="0"/>
          </a:p>
          <a:p>
            <a:pPr lvl="1"/>
            <a:r>
              <a:rPr lang="en-US" sz="2400" dirty="0"/>
              <a:t>T</a:t>
            </a:r>
            <a:r>
              <a:rPr lang="en-US" sz="2400" dirty="0" smtClean="0"/>
              <a:t>hought </a:t>
            </a:r>
            <a:r>
              <a:rPr lang="en-US" sz="2400" dirty="0"/>
              <a:t>all citizens should </a:t>
            </a:r>
            <a:r>
              <a:rPr lang="en-US" sz="2400" dirty="0" smtClean="0"/>
              <a:t>                               take </a:t>
            </a:r>
            <a:r>
              <a:rPr lang="en-US" sz="2400" dirty="0"/>
              <a:t>part in </a:t>
            </a:r>
            <a:r>
              <a:rPr lang="en-US" sz="2400" dirty="0" err="1"/>
              <a:t>govt</a:t>
            </a:r>
            <a:endParaRPr lang="en-US" sz="2400" dirty="0"/>
          </a:p>
          <a:p>
            <a:r>
              <a:rPr lang="en-US" sz="2800" dirty="0" smtClean="0"/>
              <a:t>Acropolis </a:t>
            </a:r>
            <a:r>
              <a:rPr lang="en-US" sz="2800" dirty="0"/>
              <a:t>was rebuilt </a:t>
            </a:r>
            <a:endParaRPr lang="en-US" sz="2800" dirty="0" smtClean="0"/>
          </a:p>
          <a:p>
            <a:r>
              <a:rPr lang="en-US" sz="2800" dirty="0" smtClean="0"/>
              <a:t>Athens: cultural </a:t>
            </a:r>
            <a:r>
              <a:rPr lang="en-US" sz="2800" dirty="0"/>
              <a:t>center of </a:t>
            </a:r>
            <a:r>
              <a:rPr lang="en-US" sz="2800" dirty="0" smtClean="0"/>
              <a:t>                                 Greece</a:t>
            </a:r>
            <a:endParaRPr lang="en-US" sz="2800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048000"/>
            <a:ext cx="170966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6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Greece split: Athens v everyone else</a:t>
            </a:r>
          </a:p>
          <a:p>
            <a:r>
              <a:rPr lang="en-US" sz="2800" dirty="0" smtClean="0"/>
              <a:t>Sparta &amp; others formed Peloponnesian League</a:t>
            </a:r>
          </a:p>
          <a:p>
            <a:r>
              <a:rPr lang="en-US" sz="2800" dirty="0" smtClean="0"/>
              <a:t>431 BC war broke out </a:t>
            </a:r>
            <a:r>
              <a:rPr lang="en-US" sz="2800" dirty="0" err="1" smtClean="0"/>
              <a:t>btwn</a:t>
            </a:r>
            <a:r>
              <a:rPr lang="en-US" sz="2800" dirty="0" smtClean="0"/>
              <a:t> Sparta &amp; Athens (27 years)</a:t>
            </a:r>
          </a:p>
          <a:p>
            <a:r>
              <a:rPr lang="en-US" sz="2800" dirty="0" smtClean="0"/>
              <a:t>Sparta </a:t>
            </a:r>
            <a:r>
              <a:rPr lang="en-US" sz="2800" dirty="0"/>
              <a:t>allied with Persia and they captured Athens in 404 </a:t>
            </a:r>
            <a:r>
              <a:rPr lang="en-US" sz="2800" dirty="0" smtClean="0"/>
              <a:t>BC</a:t>
            </a:r>
          </a:p>
          <a:p>
            <a:r>
              <a:rPr lang="en-US" sz="2800" dirty="0"/>
              <a:t>War ended Athenian </a:t>
            </a:r>
            <a:r>
              <a:rPr lang="en-US" sz="2800" dirty="0" smtClean="0"/>
              <a:t>domination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714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1: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Greece: The Glory That Was Greece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5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Islands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Isolated Communities</a:t>
            </a:r>
          </a:p>
          <a:p>
            <a:r>
              <a:rPr lang="en-US" sz="4000" dirty="0" smtClean="0"/>
              <a:t>Diet:  fish</a:t>
            </a:r>
          </a:p>
          <a:p>
            <a:r>
              <a:rPr lang="en-US" sz="4000" dirty="0" smtClean="0"/>
              <a:t>Need water transportation</a:t>
            </a:r>
          </a:p>
          <a:p>
            <a:r>
              <a:rPr lang="en-US" sz="4000" dirty="0" smtClean="0"/>
              <a:t>Affects trade</a:t>
            </a:r>
            <a:endParaRPr lang="en-US" sz="4000" dirty="0"/>
          </a:p>
        </p:txBody>
      </p:sp>
      <p:pic>
        <p:nvPicPr>
          <p:cNvPr id="6" name="Content Placeholder 5" descr="greek isle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43400" y="2209800"/>
            <a:ext cx="4648200" cy="2875175"/>
          </a:xfrm>
        </p:spPr>
      </p:pic>
    </p:spTree>
    <p:extLst>
      <p:ext uri="{BB962C8B-B14F-4D97-AF65-F5344CB8AC3E}">
        <p14:creationId xmlns:p14="http://schemas.microsoft.com/office/powerpoint/2010/main" val="24031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81200"/>
            <a:ext cx="1438275" cy="1905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42" y="2099930"/>
            <a:ext cx="1209675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50" y="4360235"/>
            <a:ext cx="148590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38400" y="209993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Socrates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305243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Plato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5000" y="54864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</a:rPr>
              <a:t>Aristotle</a:t>
            </a:r>
          </a:p>
        </p:txBody>
      </p:sp>
    </p:spTree>
    <p:extLst>
      <p:ext uri="{BB962C8B-B14F-4D97-AF65-F5344CB8AC3E}">
        <p14:creationId xmlns:p14="http://schemas.microsoft.com/office/powerpoint/2010/main" val="30887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Philosophers: Lovers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Philosophers: Greek thinkers used observations/reason to explain things</a:t>
            </a:r>
          </a:p>
          <a:p>
            <a:pPr lvl="1"/>
            <a:r>
              <a:rPr lang="en-US" dirty="0" smtClean="0"/>
              <a:t>“lovers of wisdom”</a:t>
            </a:r>
          </a:p>
          <a:p>
            <a:r>
              <a:rPr lang="en-US" dirty="0" smtClean="0"/>
              <a:t>Explored all areas: logic, ethics, morality</a:t>
            </a:r>
          </a:p>
          <a:p>
            <a:pPr lvl="1"/>
            <a:r>
              <a:rPr lang="en-US" dirty="0" smtClean="0"/>
              <a:t>Athens: Sophists </a:t>
            </a:r>
            <a:r>
              <a:rPr lang="en-US" dirty="0" err="1" smtClean="0"/>
              <a:t>dev</a:t>
            </a:r>
            <a:r>
              <a:rPr lang="en-US" dirty="0" smtClean="0"/>
              <a:t> skills </a:t>
            </a:r>
            <a:r>
              <a:rPr lang="en-US" dirty="0"/>
              <a:t>in </a:t>
            </a:r>
            <a:r>
              <a:rPr lang="en-US" dirty="0" smtClean="0"/>
              <a:t>rhetoric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71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Socrates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r>
              <a:rPr lang="en-US" dirty="0" smtClean="0"/>
              <a:t>Socrates: Athenian philosopher</a:t>
            </a:r>
          </a:p>
          <a:p>
            <a:r>
              <a:rPr lang="en-US" dirty="0" smtClean="0"/>
              <a:t>Asked </a:t>
            </a:r>
            <a:r>
              <a:rPr lang="en-US" dirty="0" err="1" smtClean="0"/>
              <a:t>ppl</a:t>
            </a:r>
            <a:r>
              <a:rPr lang="en-US" dirty="0" smtClean="0"/>
              <a:t> about beliefs &amp; get them to examine their answers (Socratic method)</a:t>
            </a:r>
          </a:p>
          <a:p>
            <a:pPr lvl="1"/>
            <a:r>
              <a:rPr lang="en-US" dirty="0" smtClean="0"/>
              <a:t>Way to seek truth/self-knowledge</a:t>
            </a:r>
          </a:p>
          <a:p>
            <a:pPr lvl="1"/>
            <a:r>
              <a:rPr lang="en-US" dirty="0" smtClean="0"/>
              <a:t>Seen as threat to accepted values/ways of life</a:t>
            </a:r>
          </a:p>
          <a:p>
            <a:r>
              <a:rPr lang="en-US" dirty="0"/>
              <a:t>Put on trial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Accused </a:t>
            </a:r>
            <a:r>
              <a:rPr lang="en-US" dirty="0"/>
              <a:t>of corrupting </a:t>
            </a:r>
            <a:r>
              <a:rPr lang="en-US" dirty="0" smtClean="0"/>
              <a:t>youth; disrespecting gods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03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Plato: Philosopher/student of Socrates</a:t>
            </a:r>
          </a:p>
          <a:p>
            <a:r>
              <a:rPr lang="en-US" dirty="0" smtClean="0"/>
              <a:t>Distrusted democracy after Socrates’ death</a:t>
            </a:r>
          </a:p>
          <a:p>
            <a:r>
              <a:rPr lang="en-US" dirty="0" smtClean="0"/>
              <a:t>Set up the Academy in Athens</a:t>
            </a:r>
          </a:p>
          <a:p>
            <a:pPr lvl="1"/>
            <a:r>
              <a:rPr lang="en-US" dirty="0" smtClean="0"/>
              <a:t>School where taught his own ideas</a:t>
            </a:r>
          </a:p>
          <a:p>
            <a:r>
              <a:rPr lang="en-US" dirty="0"/>
              <a:t>Wrote book: The Republic</a:t>
            </a:r>
          </a:p>
          <a:p>
            <a:r>
              <a:rPr lang="en-US" dirty="0"/>
              <a:t>Ideal society divided into 3 classes:</a:t>
            </a:r>
          </a:p>
          <a:p>
            <a:pPr lvl="1"/>
            <a:r>
              <a:rPr lang="en-US" dirty="0"/>
              <a:t>Workers to provide</a:t>
            </a:r>
          </a:p>
          <a:p>
            <a:pPr lvl="1"/>
            <a:r>
              <a:rPr lang="en-US" dirty="0"/>
              <a:t>Soldiers to defend</a:t>
            </a:r>
          </a:p>
          <a:p>
            <a:pPr lvl="1"/>
            <a:r>
              <a:rPr lang="en-US" dirty="0"/>
              <a:t>Philosophers to rule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046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Aristotle: philosopher/student of Plato</a:t>
            </a:r>
          </a:p>
          <a:p>
            <a:pPr lvl="1"/>
            <a:r>
              <a:rPr lang="en-US" dirty="0" smtClean="0"/>
              <a:t>suspicious of democracy</a:t>
            </a:r>
          </a:p>
          <a:p>
            <a:r>
              <a:rPr lang="en-US" dirty="0" smtClean="0"/>
              <a:t>Favored rule by single, strong, virtuous leader</a:t>
            </a:r>
          </a:p>
          <a:p>
            <a:r>
              <a:rPr lang="en-US" dirty="0" smtClean="0"/>
              <a:t>Questioned how </a:t>
            </a:r>
            <a:r>
              <a:rPr lang="en-US" dirty="0" err="1" smtClean="0"/>
              <a:t>ppl</a:t>
            </a:r>
            <a:r>
              <a:rPr lang="en-US" dirty="0" smtClean="0"/>
              <a:t> should live</a:t>
            </a:r>
          </a:p>
          <a:p>
            <a:pPr lvl="1"/>
            <a:r>
              <a:rPr lang="en-US" dirty="0" smtClean="0"/>
              <a:t>Good conduct = pursuing the “golden mean” (</a:t>
            </a:r>
            <a:r>
              <a:rPr lang="en-US" dirty="0" err="1" smtClean="0"/>
              <a:t>btwn</a:t>
            </a:r>
            <a:r>
              <a:rPr lang="en-US" dirty="0" smtClean="0"/>
              <a:t> the extremes)</a:t>
            </a:r>
          </a:p>
          <a:p>
            <a:r>
              <a:rPr lang="en-US" dirty="0" smtClean="0"/>
              <a:t>Thought reason was guiding force of learning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4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&amp;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Balance, order, beauty</a:t>
            </a:r>
          </a:p>
          <a:p>
            <a:r>
              <a:rPr lang="en-US" dirty="0" smtClean="0"/>
              <a:t>Architecture:</a:t>
            </a:r>
          </a:p>
          <a:p>
            <a:pPr lvl="1"/>
            <a:r>
              <a:rPr lang="en-US" dirty="0" smtClean="0"/>
              <a:t>Parthenon: temple dedicated to goddess Athena</a:t>
            </a:r>
          </a:p>
          <a:p>
            <a:r>
              <a:rPr lang="en-US" dirty="0"/>
              <a:t>Art:</a:t>
            </a:r>
          </a:p>
          <a:p>
            <a:pPr lvl="1"/>
            <a:r>
              <a:rPr lang="en-US" dirty="0"/>
              <a:t>New natural form of sculpture developed</a:t>
            </a:r>
          </a:p>
          <a:p>
            <a:pPr lvl="2"/>
            <a:r>
              <a:rPr lang="en-US" dirty="0"/>
              <a:t>Showed </a:t>
            </a:r>
            <a:r>
              <a:rPr lang="en-US" dirty="0" err="1"/>
              <a:t>ppl</a:t>
            </a:r>
            <a:r>
              <a:rPr lang="en-US" dirty="0"/>
              <a:t> in most perfect, graceful form</a:t>
            </a:r>
          </a:p>
          <a:p>
            <a:pPr lvl="1"/>
            <a:r>
              <a:rPr lang="en-US" dirty="0"/>
              <a:t>Only Greek paintings left are on pottery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2209799" cy="1452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599" y="4114800"/>
            <a:ext cx="1371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Literature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“classical style” seen as model of perfection</a:t>
            </a:r>
          </a:p>
          <a:p>
            <a:r>
              <a:rPr lang="en-US" dirty="0" smtClean="0"/>
              <a:t>Dramas/plays written: moral and social issues</a:t>
            </a:r>
          </a:p>
          <a:p>
            <a:r>
              <a:rPr lang="en-US" dirty="0" smtClean="0"/>
              <a:t>Greatest play writes wrote tragedies</a:t>
            </a:r>
            <a:endParaRPr lang="en-US" dirty="0"/>
          </a:p>
          <a:p>
            <a:r>
              <a:rPr lang="en-US" dirty="0" smtClean="0"/>
              <a:t>Greek comedies: plays mocking </a:t>
            </a:r>
            <a:r>
              <a:rPr lang="en-US" dirty="0" err="1" smtClean="0"/>
              <a:t>ppl</a:t>
            </a:r>
            <a:r>
              <a:rPr lang="en-US"/>
              <a:t>/</a:t>
            </a:r>
            <a:r>
              <a:rPr lang="en-US" smtClean="0"/>
              <a:t>customs</a:t>
            </a: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501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</a:t>
            </a:r>
            <a:r>
              <a:rPr lang="en-US" smtClean="0"/>
              <a:t>: Greece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Greece: Alexander the Great &amp; </a:t>
            </a:r>
            <a:r>
              <a:rPr lang="en-US" smtClean="0"/>
              <a:t>the Hellenistic 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2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of Alexander the Great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66791"/>
            <a:ext cx="6553200" cy="5139765"/>
          </a:xfrm>
        </p:spPr>
      </p:pic>
    </p:spTree>
    <p:extLst>
      <p:ext uri="{BB962C8B-B14F-4D97-AF65-F5344CB8AC3E}">
        <p14:creationId xmlns:p14="http://schemas.microsoft.com/office/powerpoint/2010/main" val="218615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of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338 BC Athens fell to Macedonian army</a:t>
            </a:r>
          </a:p>
          <a:p>
            <a:pPr lvl="1"/>
            <a:r>
              <a:rPr lang="en-US" dirty="0" smtClean="0"/>
              <a:t>Athens &amp; other city-states lost </a:t>
            </a:r>
            <a:r>
              <a:rPr lang="en-US" dirty="0" err="1" smtClean="0"/>
              <a:t>indep</a:t>
            </a:r>
            <a:endParaRPr lang="en-US" dirty="0" smtClean="0"/>
          </a:p>
          <a:p>
            <a:pPr lvl="1"/>
            <a:r>
              <a:rPr lang="en-US" dirty="0" smtClean="0"/>
              <a:t>new era in Greece led by Alexander the Great</a:t>
            </a:r>
          </a:p>
          <a:p>
            <a:r>
              <a:rPr lang="en-US" dirty="0" smtClean="0"/>
              <a:t>Macedonia: Rulers were of Greek origin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Phillip II </a:t>
            </a:r>
            <a:r>
              <a:rPr lang="en-US" dirty="0" smtClean="0"/>
              <a:t>became ruler in 359 BC</a:t>
            </a:r>
          </a:p>
          <a:p>
            <a:pPr lvl="1"/>
            <a:r>
              <a:rPr lang="en-US" dirty="0" smtClean="0"/>
              <a:t>Wanted to take over Greece</a:t>
            </a:r>
            <a:endParaRPr lang="en-US" dirty="0"/>
          </a:p>
          <a:p>
            <a:pPr lvl="1"/>
            <a:r>
              <a:rPr lang="en-US" dirty="0" smtClean="0"/>
              <a:t>Conquered many Greek city-states</a:t>
            </a:r>
          </a:p>
        </p:txBody>
      </p:sp>
    </p:spTree>
    <p:extLst>
      <p:ext uri="{BB962C8B-B14F-4D97-AF65-F5344CB8AC3E}">
        <p14:creationId xmlns:p14="http://schemas.microsoft.com/office/powerpoint/2010/main" val="120556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Peloponnesus (large land mass)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Dominates the rest of the country b/c of larger population</a:t>
            </a:r>
            <a:endParaRPr lang="en-US" sz="4000" dirty="0"/>
          </a:p>
        </p:txBody>
      </p:sp>
      <p:pic>
        <p:nvPicPr>
          <p:cNvPr id="5" name="Content Placeholder 4" descr="athen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352800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245313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of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Greece eventually taken over</a:t>
            </a:r>
          </a:p>
          <a:p>
            <a:r>
              <a:rPr lang="en-US" dirty="0" smtClean="0"/>
              <a:t>Phillip wanted the Persian Empire</a:t>
            </a:r>
          </a:p>
          <a:p>
            <a:pPr lvl="1"/>
            <a:r>
              <a:rPr lang="en-US" dirty="0" err="1" smtClean="0"/>
              <a:t>Assass</a:t>
            </a:r>
            <a:r>
              <a:rPr lang="en-US" dirty="0" smtClean="0"/>
              <a:t> before he could take action </a:t>
            </a:r>
          </a:p>
          <a:p>
            <a:r>
              <a:rPr lang="en-US" dirty="0" smtClean="0"/>
              <a:t>Phillip’s son Alexander took 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3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of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 wanted to conquer Persia </a:t>
            </a:r>
          </a:p>
          <a:p>
            <a:pPr lvl="1"/>
            <a:r>
              <a:rPr lang="en-US" dirty="0" smtClean="0"/>
              <a:t>Persian empire not what it used to be</a:t>
            </a:r>
          </a:p>
          <a:p>
            <a:pPr lvl="1"/>
            <a:r>
              <a:rPr lang="en-US" dirty="0" smtClean="0"/>
              <a:t>Stretched 2,000 miles from Egypt to India</a:t>
            </a:r>
          </a:p>
          <a:p>
            <a:r>
              <a:rPr lang="en-US" dirty="0" smtClean="0"/>
              <a:t>Alex took control of most of Persian Empire but wanted more</a:t>
            </a:r>
          </a:p>
          <a:p>
            <a:r>
              <a:rPr lang="en-US" dirty="0" smtClean="0"/>
              <a:t>Went into northern India in 326 BC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2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empire of alexander the great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Died before he could conquer more</a:t>
            </a:r>
          </a:p>
          <a:p>
            <a:pPr lvl="1"/>
            <a:r>
              <a:rPr lang="en-US" dirty="0" smtClean="0"/>
              <a:t>32 </a:t>
            </a:r>
            <a:r>
              <a:rPr lang="en-US" dirty="0" err="1" smtClean="0"/>
              <a:t>yrs</a:t>
            </a:r>
            <a:r>
              <a:rPr lang="en-US" dirty="0" smtClean="0"/>
              <a:t> old; fever</a:t>
            </a:r>
          </a:p>
          <a:p>
            <a:pPr lvl="1"/>
            <a:r>
              <a:rPr lang="en-US" dirty="0" smtClean="0"/>
              <a:t>Left his empire “To the strongest”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421970"/>
            <a:ext cx="2281238" cy="315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pread Greek culture across Mediterranean &amp; Middle East</a:t>
            </a:r>
          </a:p>
          <a:p>
            <a:r>
              <a:rPr lang="en-US" dirty="0" smtClean="0"/>
              <a:t>Founded new cities that were influenced by Greece</a:t>
            </a:r>
          </a:p>
          <a:p>
            <a:pPr lvl="1"/>
            <a:r>
              <a:rPr lang="en-US" dirty="0" smtClean="0"/>
              <a:t>Local </a:t>
            </a:r>
            <a:r>
              <a:rPr lang="en-US" dirty="0" err="1" smtClean="0"/>
              <a:t>ppl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assimilated</a:t>
            </a:r>
            <a:r>
              <a:rPr lang="en-US" dirty="0" smtClean="0"/>
              <a:t> (absorbed) Greek ideas &amp; Greek </a:t>
            </a:r>
            <a:r>
              <a:rPr lang="en-US" dirty="0" err="1" smtClean="0"/>
              <a:t>ppl</a:t>
            </a:r>
            <a:r>
              <a:rPr lang="en-US" dirty="0" smtClean="0"/>
              <a:t> took in local customs</a:t>
            </a:r>
          </a:p>
          <a:p>
            <a:pPr lvl="1"/>
            <a:r>
              <a:rPr lang="en-US" dirty="0" smtClean="0"/>
              <a:t>Married a Persian woman and adopted Persian culture as well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0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Alexandria, Egypt</a:t>
            </a:r>
          </a:p>
          <a:p>
            <a:pPr lvl="1"/>
            <a:r>
              <a:rPr lang="en-US" dirty="0" smtClean="0"/>
              <a:t>Heart of the Hellenistic world</a:t>
            </a:r>
          </a:p>
          <a:p>
            <a:pPr lvl="1"/>
            <a:r>
              <a:rPr lang="en-US" dirty="0" smtClean="0"/>
              <a:t>Cultural capital city of Egypt</a:t>
            </a:r>
          </a:p>
          <a:p>
            <a:r>
              <a:rPr lang="en-US" dirty="0" smtClean="0"/>
              <a:t>Created new roles for women</a:t>
            </a:r>
          </a:p>
          <a:p>
            <a:pPr lvl="1"/>
            <a:r>
              <a:rPr lang="en-US" dirty="0" smtClean="0"/>
              <a:t>Royal women had power</a:t>
            </a:r>
          </a:p>
          <a:p>
            <a:pPr lvl="1"/>
            <a:r>
              <a:rPr lang="en-US" dirty="0" smtClean="0"/>
              <a:t>Cleopatra came to rule in Egypt</a:t>
            </a:r>
          </a:p>
          <a:p>
            <a:pPr lvl="1"/>
            <a:r>
              <a:rPr lang="en-US" dirty="0" smtClean="0"/>
              <a:t>Women learned to read &amp; write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2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Rugged Mountains</a:t>
            </a:r>
            <a:endParaRPr lang="en-US" dirty="0"/>
          </a:p>
        </p:txBody>
      </p:sp>
      <p:pic>
        <p:nvPicPr>
          <p:cNvPr id="5" name="Content Placeholder 4" descr="greek mtns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3157294"/>
            <a:ext cx="4038600" cy="271034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525963"/>
          </a:xfrm>
        </p:spPr>
        <p:txBody>
          <a:bodyPr>
            <a:noAutofit/>
          </a:bodyPr>
          <a:lstStyle/>
          <a:p>
            <a:r>
              <a:rPr lang="en-US" sz="3200" dirty="0" smtClean="0"/>
              <a:t>Isolated communities</a:t>
            </a:r>
          </a:p>
          <a:p>
            <a:r>
              <a:rPr lang="en-US" sz="3200" dirty="0" smtClean="0"/>
              <a:t>Trade is difficult</a:t>
            </a:r>
          </a:p>
          <a:p>
            <a:r>
              <a:rPr lang="en-US" sz="3200" dirty="0" smtClean="0"/>
              <a:t>Communication is difficult</a:t>
            </a:r>
          </a:p>
          <a:p>
            <a:r>
              <a:rPr lang="en-US" sz="3200" dirty="0" smtClean="0"/>
              <a:t>Travel is difficult</a:t>
            </a:r>
          </a:p>
          <a:p>
            <a:r>
              <a:rPr lang="en-US" sz="3200" dirty="0" smtClean="0"/>
              <a:t>Provides protection for the people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258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Unit 1:Greec</a:t>
            </a:r>
            <a:r>
              <a:rPr lang="en-US"/>
              <a:t>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People of the Aegean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Founded 2800 BC on island of Crete</a:t>
            </a:r>
          </a:p>
          <a:p>
            <a:r>
              <a:rPr lang="en-US" sz="4000" dirty="0" smtClean="0"/>
              <a:t>Palace complex at Knossos was center of empire</a:t>
            </a:r>
          </a:p>
          <a:p>
            <a:r>
              <a:rPr lang="en-US" sz="4000" dirty="0" smtClean="0"/>
              <a:t>Sea based</a:t>
            </a:r>
          </a:p>
          <a:p>
            <a:r>
              <a:rPr lang="en-US" sz="4000" dirty="0" smtClean="0"/>
              <a:t>Collapsed 1450 BC after invasion by </a:t>
            </a:r>
            <a:r>
              <a:rPr lang="en-US" sz="4000" dirty="0" err="1" smtClean="0"/>
              <a:t>Mycenaeans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7980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nosso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066800" y="0"/>
            <a:ext cx="6846570" cy="6858000"/>
          </a:xfrm>
        </p:spPr>
      </p:pic>
    </p:spTree>
    <p:extLst>
      <p:ext uri="{BB962C8B-B14F-4D97-AF65-F5344CB8AC3E}">
        <p14:creationId xmlns:p14="http://schemas.microsoft.com/office/powerpoint/2010/main" val="170575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1589</Words>
  <Application>Microsoft Office PowerPoint</Application>
  <PresentationFormat>On-screen Show (4:3)</PresentationFormat>
  <Paragraphs>283</Paragraphs>
  <Slides>54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54</vt:i4>
      </vt:variant>
    </vt:vector>
  </HeadingPairs>
  <TitlesOfParts>
    <vt:vector size="61" baseType="lpstr">
      <vt:lpstr>Office Theme</vt:lpstr>
      <vt:lpstr>Urban</vt:lpstr>
      <vt:lpstr>Oriel</vt:lpstr>
      <vt:lpstr>Median</vt:lpstr>
      <vt:lpstr>Solstice</vt:lpstr>
      <vt:lpstr>1_Office Theme</vt:lpstr>
      <vt:lpstr>Trek</vt:lpstr>
      <vt:lpstr>Unit 1: Ancient Civilizations</vt:lpstr>
      <vt:lpstr>Unit 1: Ancient Greece</vt:lpstr>
      <vt:lpstr>GREECE</vt:lpstr>
      <vt:lpstr>Islands</vt:lpstr>
      <vt:lpstr>Peloponnesus (large land mass)</vt:lpstr>
      <vt:lpstr>Rugged Mountains</vt:lpstr>
      <vt:lpstr>Unit 1:Greece</vt:lpstr>
      <vt:lpstr>Minoans</vt:lpstr>
      <vt:lpstr>PowerPoint Presentation</vt:lpstr>
      <vt:lpstr>PowerPoint Presentation</vt:lpstr>
      <vt:lpstr>Mycenae</vt:lpstr>
      <vt:lpstr>PowerPoint Presentation</vt:lpstr>
      <vt:lpstr>Dark Ages of Greece</vt:lpstr>
      <vt:lpstr>Homer:  Poet of the Dark Ages</vt:lpstr>
      <vt:lpstr>PowerPoint Presentation</vt:lpstr>
      <vt:lpstr>Homer:  Poet of the Dark Ages</vt:lpstr>
      <vt:lpstr>Unit 1: Greece</vt:lpstr>
      <vt:lpstr>Ancient Greece</vt:lpstr>
      <vt:lpstr>Geography Shapes Greece</vt:lpstr>
      <vt:lpstr>Governing the City-States</vt:lpstr>
      <vt:lpstr>Governing the City-States</vt:lpstr>
      <vt:lpstr>Governing the City-States</vt:lpstr>
      <vt:lpstr>Sparta: Warrior Society</vt:lpstr>
      <vt:lpstr>Sparta: Warrior Society</vt:lpstr>
      <vt:lpstr>Sparta: Warrior Society</vt:lpstr>
      <vt:lpstr>Athens &amp; Democracy</vt:lpstr>
      <vt:lpstr>Athens &amp; Democracy</vt:lpstr>
      <vt:lpstr>Athens &amp; Democracy</vt:lpstr>
      <vt:lpstr>Athens &amp; Democracy</vt:lpstr>
      <vt:lpstr>Forces for Unity</vt:lpstr>
      <vt:lpstr>Forces for Unity</vt:lpstr>
      <vt:lpstr>Forces for Unity</vt:lpstr>
      <vt:lpstr>Assignment</vt:lpstr>
      <vt:lpstr>Unit 1: Greece</vt:lpstr>
      <vt:lpstr>The Persian Wars: 490-479 BC</vt:lpstr>
      <vt:lpstr>The Persian Wars</vt:lpstr>
      <vt:lpstr>The Age of Pericles &amp; Democracy</vt:lpstr>
      <vt:lpstr>The Peloponnesian War</vt:lpstr>
      <vt:lpstr>Unit 1: Greece</vt:lpstr>
      <vt:lpstr>Philosophers</vt:lpstr>
      <vt:lpstr>Philosophers: Lovers of Wisdom</vt:lpstr>
      <vt:lpstr> Socrates </vt:lpstr>
      <vt:lpstr>Plato</vt:lpstr>
      <vt:lpstr>Aristotle</vt:lpstr>
      <vt:lpstr>Architecture &amp; Art</vt:lpstr>
      <vt:lpstr>Greek Literature</vt:lpstr>
      <vt:lpstr>Unit 1: Greece</vt:lpstr>
      <vt:lpstr>The Empire of Alexander the Great</vt:lpstr>
      <vt:lpstr>The Empire of alexander the great</vt:lpstr>
      <vt:lpstr>The empire of alexander the great</vt:lpstr>
      <vt:lpstr>The Empire of alexander the great</vt:lpstr>
      <vt:lpstr>The empire of alexander the great</vt:lpstr>
      <vt:lpstr>The legacy </vt:lpstr>
      <vt:lpstr>The legacy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Ancient Civilizations</dc:title>
  <dc:creator>Dobbs</dc:creator>
  <cp:lastModifiedBy>Whitney</cp:lastModifiedBy>
  <cp:revision>29</cp:revision>
  <dcterms:created xsi:type="dcterms:W3CDTF">2013-09-03T13:03:18Z</dcterms:created>
  <dcterms:modified xsi:type="dcterms:W3CDTF">2015-09-08T02:36:55Z</dcterms:modified>
</cp:coreProperties>
</file>