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67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67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8273-337F-4876-8918-F4ED6BD639A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0E1E-F05D-477F-9CE0-A967C861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53DA-E373-4A4A-B1AA-2274ECD59D1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53DA-E373-4A4A-B1AA-2274ECD59D1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53DA-E373-4A4A-B1AA-2274ECD59D1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53DA-E373-4A4A-B1AA-2274ECD59D1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53DA-E373-4A4A-B1AA-2274ECD59D1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53DA-E373-4A4A-B1AA-2274ECD59D12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B821-8425-4A65-A2A9-DDDB13F7CDD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70EFD-22E1-4EAA-96FE-69E6C4EE3AD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7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2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3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1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58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5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2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0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79455-A61C-437A-B65D-B394F3814B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4B8EC-3BD1-42D5-9845-89630DED2D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02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3951-35FC-41D8-9305-07614B3A85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7099-7005-4586-887C-DBCD651343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071A-F2E9-48DD-92A9-10C4FD3D5E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4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ACA4A-D2B1-4EE4-8E98-D052B639F9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1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D04F1-DA46-4264-BC15-F794917EA4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E6FB-D33C-4F5F-A7AD-3851128D97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24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61BBA-1D4F-4FD5-BB9F-C1089E29C9D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42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96BA0-5B0A-476F-9714-E04B627F9D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7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247C1-1176-4D34-AD69-C90E01629C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8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00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17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2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31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4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580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64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71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16DFE7-E111-4327-A2F8-4C72D2075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2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16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00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2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7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74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47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FEFAC9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7DC950-EB8E-48D1-BDC0-5558EE450ED5}" type="slidenum">
              <a:rPr lang="en-US" smtClean="0">
                <a:solidFill>
                  <a:srgbClr val="FEFAC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FEFAC9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FEFAC9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7DC950-EB8E-48D1-BDC0-5558EE450ED5}" type="slidenum">
              <a:rPr lang="en-US" smtClean="0">
                <a:solidFill>
                  <a:srgbClr val="FEFAC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FEFA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02748B-0BB6-4CAA-8D2A-5EDEED4B2F0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34B795-D60F-4DAC-8A51-309699EADD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8641-577F-4A1C-BA16-9EEB88FE9D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7B5A-96EB-4936-B18D-70121AE060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58FCA-FC05-4C7E-94D6-92734BDDCD6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87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842D9E-0026-4FA0-8E0C-87515885D84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1B2EF4-1514-4915-95E0-27C8FD2FD84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ED3B6B-DB57-48F1-9805-C7A8746E594A}" type="datetimeFigureOut">
              <a:rPr lang="en-US" smtClean="0">
                <a:solidFill>
                  <a:prstClr val="white"/>
                </a:solidFill>
              </a:rPr>
              <a:pPr/>
              <a:t>2/23/2016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16DFE7-E111-4327-A2F8-4C72D20754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37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7FA8AB-4FF7-4CD1-AB05-03A61B2A1A40}" type="datetimeFigureOut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2/23/2016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7DC950-EB8E-48D1-BDC0-5558EE450ED5}" type="slidenum">
              <a:rPr lang="en-US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44D26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1: Ancient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Ancient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Plebian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Plebeians – most of pop: farmers, merchants, artisans, traders</a:t>
            </a:r>
          </a:p>
          <a:p>
            <a:r>
              <a:rPr lang="en-US" dirty="0"/>
              <a:t>L</a:t>
            </a:r>
            <a:r>
              <a:rPr lang="en-US" dirty="0" smtClean="0"/>
              <a:t>ittle say </a:t>
            </a:r>
            <a:r>
              <a:rPr lang="en-US" dirty="0"/>
              <a:t>/</a:t>
            </a:r>
            <a:r>
              <a:rPr lang="en-US" dirty="0" smtClean="0"/>
              <a:t> few rights – fought for power</a:t>
            </a:r>
          </a:p>
          <a:p>
            <a:r>
              <a:rPr lang="en-US" dirty="0" smtClean="0"/>
              <a:t>Got right to elect their own officials - tribunes</a:t>
            </a:r>
          </a:p>
          <a:p>
            <a:pPr lvl="1"/>
            <a:r>
              <a:rPr lang="en-US" dirty="0" smtClean="0"/>
              <a:t>Could reject (veto) laws </a:t>
            </a:r>
          </a:p>
          <a:p>
            <a:r>
              <a:rPr lang="en-US" dirty="0" smtClean="0"/>
              <a:t>Senate forced to </a:t>
            </a:r>
            <a:r>
              <a:rPr lang="en-US" dirty="0"/>
              <a:t>+</a:t>
            </a:r>
            <a:r>
              <a:rPr lang="en-US" dirty="0" smtClean="0"/>
              <a:t> their power/role in </a:t>
            </a:r>
            <a:r>
              <a:rPr lang="en-US" dirty="0" err="1" smtClean="0"/>
              <a:t>govt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52273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rmies expand power</a:t>
            </a:r>
          </a:p>
          <a:p>
            <a:pPr lvl="1"/>
            <a:r>
              <a:rPr lang="en-US" dirty="0" smtClean="0"/>
              <a:t>By 270 BC Rome controlled most of Italy</a:t>
            </a:r>
          </a:p>
          <a:p>
            <a:r>
              <a:rPr lang="en-US" dirty="0" smtClean="0"/>
              <a:t>Roman Army:</a:t>
            </a:r>
          </a:p>
          <a:p>
            <a:pPr lvl="1"/>
            <a:r>
              <a:rPr lang="en-US" dirty="0" smtClean="0"/>
              <a:t>Basic unit = legion (~ 5,000 men)</a:t>
            </a:r>
          </a:p>
          <a:p>
            <a:pPr lvl="1"/>
            <a:r>
              <a:rPr lang="en-US" dirty="0" smtClean="0"/>
              <a:t>Citizen soldiers </a:t>
            </a:r>
          </a:p>
          <a:p>
            <a:pPr lvl="1"/>
            <a:r>
              <a:rPr lang="en-US" dirty="0" smtClean="0"/>
              <a:t>Big rewards, harsh punishments</a:t>
            </a:r>
          </a:p>
          <a:p>
            <a:r>
              <a:rPr lang="en-US" dirty="0" smtClean="0"/>
              <a:t>Conquered </a:t>
            </a:r>
            <a:r>
              <a:rPr lang="en-US" dirty="0" err="1" smtClean="0"/>
              <a:t>ppl</a:t>
            </a:r>
            <a:r>
              <a:rPr lang="en-US" dirty="0" smtClean="0"/>
              <a:t> </a:t>
            </a:r>
            <a:r>
              <a:rPr lang="en-US" dirty="0" err="1" smtClean="0"/>
              <a:t>treadted</a:t>
            </a:r>
            <a:r>
              <a:rPr lang="en-US" dirty="0" smtClean="0"/>
              <a:t> </a:t>
            </a:r>
            <a:r>
              <a:rPr lang="en-US" dirty="0"/>
              <a:t>fairly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ccept </a:t>
            </a:r>
            <a:r>
              <a:rPr lang="en-US" dirty="0"/>
              <a:t>Roman leadership, pay </a:t>
            </a:r>
            <a:r>
              <a:rPr lang="en-US" dirty="0" smtClean="0"/>
              <a:t>                                         taxes, supply </a:t>
            </a:r>
            <a:r>
              <a:rPr lang="en-US" dirty="0"/>
              <a:t>soldiers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customs, money, </a:t>
            </a:r>
            <a:r>
              <a:rPr lang="en-US" dirty="0" err="1"/>
              <a:t>govt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96" y="3156270"/>
            <a:ext cx="2819400" cy="37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Family = imp to society</a:t>
            </a:r>
          </a:p>
          <a:p>
            <a:pPr lvl="1"/>
            <a:r>
              <a:rPr lang="en-US" dirty="0" smtClean="0"/>
              <a:t>Male = head &amp; power</a:t>
            </a:r>
          </a:p>
          <a:p>
            <a:pPr lvl="1"/>
            <a:r>
              <a:rPr lang="en-US" dirty="0" smtClean="0"/>
              <a:t>Wife = obey authority</a:t>
            </a:r>
          </a:p>
          <a:p>
            <a:r>
              <a:rPr lang="en-US" dirty="0" smtClean="0"/>
              <a:t>Ideal woman = loving, dutiful, dignified, strong</a:t>
            </a:r>
          </a:p>
          <a:p>
            <a:r>
              <a:rPr lang="en-US" dirty="0"/>
              <a:t>w</a:t>
            </a:r>
            <a:r>
              <a:rPr lang="en-US" dirty="0" smtClean="0"/>
              <a:t>omen gain freedoms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wn prop, run businesses</a:t>
            </a:r>
          </a:p>
          <a:p>
            <a:pPr lvl="1"/>
            <a:r>
              <a:rPr lang="en-US" dirty="0" smtClean="0"/>
              <a:t>Most = mother/homemaker</a:t>
            </a:r>
          </a:p>
          <a:p>
            <a:r>
              <a:rPr lang="en-US" dirty="0" smtClean="0"/>
              <a:t>Boys/girls </a:t>
            </a:r>
            <a:r>
              <a:rPr lang="en-US" dirty="0" err="1" smtClean="0"/>
              <a:t>ed</a:t>
            </a:r>
            <a:r>
              <a:rPr lang="en-US" dirty="0" smtClean="0"/>
              <a:t>: </a:t>
            </a:r>
            <a:r>
              <a:rPr lang="en-US" dirty="0"/>
              <a:t>reading/writing</a:t>
            </a:r>
          </a:p>
          <a:p>
            <a:r>
              <a:rPr lang="en-US" dirty="0"/>
              <a:t>Religion:</a:t>
            </a:r>
          </a:p>
          <a:p>
            <a:pPr lvl="1"/>
            <a:r>
              <a:rPr lang="en-US" dirty="0"/>
              <a:t>Polytheistic </a:t>
            </a:r>
          </a:p>
          <a:p>
            <a:pPr lvl="1"/>
            <a:r>
              <a:rPr lang="en-US" dirty="0"/>
              <a:t>Adapted from </a:t>
            </a:r>
            <a:r>
              <a:rPr lang="en-US" dirty="0" smtClean="0"/>
              <a:t>Greeks</a:t>
            </a:r>
            <a:endParaRPr lang="en-US" dirty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1600200" cy="23330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61" y="3581400"/>
            <a:ext cx="359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Republic to Empire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Ancient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Began expands around Med Sea</a:t>
            </a:r>
          </a:p>
          <a:p>
            <a:r>
              <a:rPr lang="en-US" dirty="0" smtClean="0"/>
              <a:t>Carthage – city state in N. Africa</a:t>
            </a:r>
          </a:p>
          <a:p>
            <a:pPr lvl="1"/>
            <a:r>
              <a:rPr lang="en-US" dirty="0" smtClean="0"/>
              <a:t>Conflict </a:t>
            </a:r>
            <a:r>
              <a:rPr lang="en-US" dirty="0" err="1" smtClean="0"/>
              <a:t>btwn</a:t>
            </a:r>
            <a:r>
              <a:rPr lang="en-US" dirty="0" smtClean="0"/>
              <a:t> them – Punic Wars</a:t>
            </a:r>
          </a:p>
          <a:p>
            <a:r>
              <a:rPr lang="en-US" dirty="0" smtClean="0"/>
              <a:t>Punic Wars – 3 wars </a:t>
            </a:r>
            <a:r>
              <a:rPr lang="en-US" dirty="0" err="1" smtClean="0"/>
              <a:t>btwn</a:t>
            </a:r>
            <a:r>
              <a:rPr lang="en-US" dirty="0" smtClean="0"/>
              <a:t> Rome &amp; Carthage</a:t>
            </a:r>
          </a:p>
          <a:p>
            <a:pPr lvl="1"/>
            <a:r>
              <a:rPr lang="en-US" dirty="0" smtClean="0"/>
              <a:t>Carthage led by military gen Hannibal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Punic War:</a:t>
            </a:r>
          </a:p>
          <a:p>
            <a:pPr lvl="2"/>
            <a:r>
              <a:rPr lang="en-US" dirty="0" smtClean="0"/>
              <a:t>Rome wins &amp; gains Sicily, Corsica, Sardinia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1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Punic Wars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Punic War:</a:t>
            </a:r>
          </a:p>
          <a:p>
            <a:pPr lvl="2"/>
            <a:r>
              <a:rPr lang="en-US" dirty="0" smtClean="0"/>
              <a:t>Hannibal </a:t>
            </a:r>
            <a:r>
              <a:rPr lang="en-US" dirty="0"/>
              <a:t>led army/elephants over Alps to surprise attack Romans</a:t>
            </a:r>
          </a:p>
          <a:p>
            <a:pPr lvl="2"/>
            <a:r>
              <a:rPr lang="en-US" dirty="0" err="1"/>
              <a:t>FightingCarthage</a:t>
            </a:r>
            <a:r>
              <a:rPr lang="en-US" dirty="0"/>
              <a:t> wanted revenge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led back to Carthage – Rome </a:t>
            </a:r>
            <a:r>
              <a:rPr lang="en-US" dirty="0" smtClean="0"/>
              <a:t>wins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Punic War: </a:t>
            </a:r>
          </a:p>
          <a:p>
            <a:pPr lvl="2"/>
            <a:r>
              <a:rPr lang="en-US" dirty="0" smtClean="0"/>
              <a:t>Carthage destroyed by Romans, </a:t>
            </a:r>
            <a:r>
              <a:rPr lang="en-US" dirty="0" err="1" smtClean="0"/>
              <a:t>ppl</a:t>
            </a:r>
            <a:r>
              <a:rPr lang="en-US" dirty="0" smtClean="0"/>
              <a:t> killed or made slaves</a:t>
            </a:r>
          </a:p>
          <a:p>
            <a:r>
              <a:rPr lang="en-US" dirty="0" smtClean="0"/>
              <a:t>Rome dominated Med</a:t>
            </a:r>
          </a:p>
          <a:p>
            <a:pPr lvl="1"/>
            <a:r>
              <a:rPr lang="en-US" dirty="0" smtClean="0"/>
              <a:t>Committed to imperialism – </a:t>
            </a:r>
            <a:r>
              <a:rPr lang="en-US" dirty="0" err="1" smtClean="0"/>
              <a:t>est</a:t>
            </a:r>
            <a:r>
              <a:rPr lang="en-US" dirty="0" smtClean="0"/>
              <a:t> control over foreign lands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Conquest = trade &amp; $ to Romans</a:t>
            </a:r>
          </a:p>
          <a:p>
            <a:pPr lvl="1"/>
            <a:r>
              <a:rPr lang="en-US" dirty="0" smtClean="0"/>
              <a:t>Gap </a:t>
            </a:r>
            <a:r>
              <a:rPr lang="en-US" dirty="0" err="1" smtClean="0"/>
              <a:t>btwn</a:t>
            </a:r>
            <a:r>
              <a:rPr lang="en-US" dirty="0" smtClean="0"/>
              <a:t> rich/poor bigger</a:t>
            </a:r>
          </a:p>
          <a:p>
            <a:r>
              <a:rPr lang="en-US" dirty="0" smtClean="0"/>
              <a:t>Wealthy grew &amp; built </a:t>
            </a:r>
            <a:r>
              <a:rPr lang="en-US" dirty="0" err="1" smtClean="0"/>
              <a:t>latifundias</a:t>
            </a:r>
            <a:r>
              <a:rPr lang="en-US" dirty="0" smtClean="0"/>
              <a:t>  &amp; had slaves</a:t>
            </a:r>
          </a:p>
          <a:p>
            <a:pPr lvl="1"/>
            <a:r>
              <a:rPr lang="en-US" dirty="0" smtClean="0"/>
              <a:t>Hurt farmers fled to Rome for work 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rioting/protest greedy wealthy Romans / wanted reform</a:t>
            </a:r>
          </a:p>
          <a:p>
            <a:r>
              <a:rPr lang="en-US" dirty="0" smtClean="0"/>
              <a:t>Tiberius &amp; Gaius Gracchus – attempted reforms &amp; angered Senate</a:t>
            </a:r>
          </a:p>
          <a:p>
            <a:pPr lvl="1"/>
            <a:r>
              <a:rPr lang="en-US" dirty="0" smtClean="0"/>
              <a:t>Brothers &amp; followers killed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Civil wars over issues / who should hold power</a:t>
            </a:r>
          </a:p>
          <a:p>
            <a:pPr lvl="1"/>
            <a:r>
              <a:rPr lang="en-US" dirty="0" smtClean="0"/>
              <a:t>Senate or pop leaders </a:t>
            </a:r>
          </a:p>
          <a:p>
            <a:r>
              <a:rPr lang="en-US" dirty="0" smtClean="0"/>
              <a:t>Armies became loyal to their generals rather than Rome</a:t>
            </a:r>
          </a:p>
          <a:p>
            <a:pPr lvl="1"/>
            <a:r>
              <a:rPr lang="en-US" dirty="0" smtClean="0"/>
              <a:t>Conflicts </a:t>
            </a:r>
            <a:r>
              <a:rPr lang="en-US" dirty="0" err="1" smtClean="0"/>
              <a:t>btwn</a:t>
            </a:r>
            <a:r>
              <a:rPr lang="en-US" dirty="0" smtClean="0"/>
              <a:t> armies</a:t>
            </a:r>
          </a:p>
          <a:p>
            <a:r>
              <a:rPr lang="en-US" dirty="0" smtClean="0"/>
              <a:t>Julius Caesar: military leader/commander</a:t>
            </a:r>
          </a:p>
          <a:p>
            <a:pPr lvl="1"/>
            <a:r>
              <a:rPr lang="en-US" dirty="0" smtClean="0"/>
              <a:t>Dominated with commander Pompey</a:t>
            </a:r>
          </a:p>
          <a:p>
            <a:pPr lvl="1"/>
            <a:r>
              <a:rPr lang="en-US" dirty="0" smtClean="0"/>
              <a:t>Conquered Gaul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 Declines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Pompey </a:t>
            </a:r>
            <a:r>
              <a:rPr lang="en-US" dirty="0"/>
              <a:t>betray Caesar / Caesar crushes Pompey</a:t>
            </a:r>
          </a:p>
          <a:p>
            <a:pPr lvl="1"/>
            <a:r>
              <a:rPr lang="en-US" dirty="0"/>
              <a:t>Forced senate to make him dictator</a:t>
            </a:r>
          </a:p>
          <a:p>
            <a:pPr lvl="1"/>
            <a:r>
              <a:rPr lang="en-US" dirty="0" err="1"/>
              <a:t>Ppl</a:t>
            </a:r>
            <a:r>
              <a:rPr lang="en-US" dirty="0"/>
              <a:t> fearful he’d make himself king – they killed him </a:t>
            </a:r>
          </a:p>
          <a:p>
            <a:pPr lvl="2"/>
            <a:r>
              <a:rPr lang="en-US" dirty="0"/>
              <a:t>Ides of March (March 15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r>
              <a:rPr lang="en-US" dirty="0" smtClean="0"/>
              <a:t>Civil wars / fight for power after JC death</a:t>
            </a:r>
          </a:p>
          <a:p>
            <a:pPr lvl="1"/>
            <a:r>
              <a:rPr lang="en-US" dirty="0" smtClean="0"/>
              <a:t>Marc Antony v. Octavian – Octavian wins becomes 1</a:t>
            </a:r>
            <a:r>
              <a:rPr lang="en-US" baseline="30000" dirty="0" smtClean="0"/>
              <a:t>st</a:t>
            </a:r>
            <a:r>
              <a:rPr lang="en-US" dirty="0" smtClean="0"/>
              <a:t> Emperor</a:t>
            </a:r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2733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8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Octavian given title Augustus</a:t>
            </a:r>
          </a:p>
          <a:p>
            <a:r>
              <a:rPr lang="en-US" dirty="0" smtClean="0"/>
              <a:t>Stable </a:t>
            </a:r>
            <a:r>
              <a:rPr lang="en-US" dirty="0" err="1" smtClean="0"/>
              <a:t>govt</a:t>
            </a:r>
            <a:r>
              <a:rPr lang="en-US" dirty="0" smtClean="0"/>
              <a:t> set up </a:t>
            </a:r>
          </a:p>
          <a:p>
            <a:pPr lvl="1"/>
            <a:r>
              <a:rPr lang="en-US" dirty="0" smtClean="0"/>
              <a:t>Kept senate / opened jobs to </a:t>
            </a:r>
            <a:r>
              <a:rPr lang="en-US" dirty="0" err="1" smtClean="0"/>
              <a:t>ppl</a:t>
            </a:r>
            <a:r>
              <a:rPr lang="en-US" dirty="0" smtClean="0"/>
              <a:t> regardless of class</a:t>
            </a:r>
          </a:p>
          <a:p>
            <a:pPr lvl="1"/>
            <a:r>
              <a:rPr lang="en-US" dirty="0" smtClean="0"/>
              <a:t>Allowed self-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Economic reforms: </a:t>
            </a:r>
          </a:p>
          <a:p>
            <a:pPr lvl="1"/>
            <a:r>
              <a:rPr lang="en-US" dirty="0" smtClean="0"/>
              <a:t>Took census (pop count), created postal                                          service, new coins</a:t>
            </a:r>
          </a:p>
          <a:p>
            <a:r>
              <a:rPr lang="en-US" dirty="0" smtClean="0"/>
              <a:t>Big issue was who would take over as emperor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7599"/>
            <a:ext cx="1905000" cy="28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Roman World Takes Shape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diff emperors after Augustus</a:t>
            </a:r>
          </a:p>
          <a:p>
            <a:r>
              <a:rPr lang="en-US" dirty="0" smtClean="0"/>
              <a:t>Caligula &amp; Nero = evil &amp; insane </a:t>
            </a:r>
          </a:p>
          <a:p>
            <a:r>
              <a:rPr lang="en-US" dirty="0" smtClean="0"/>
              <a:t>Series of “good emperors”</a:t>
            </a:r>
          </a:p>
          <a:p>
            <a:pPr lvl="1"/>
            <a:r>
              <a:rPr lang="en-US" dirty="0" smtClean="0"/>
              <a:t>Hadrian – codified Roman law (made same everywhere)</a:t>
            </a:r>
          </a:p>
          <a:p>
            <a:pPr lvl="1"/>
            <a:r>
              <a:rPr lang="en-US" dirty="0" smtClean="0"/>
              <a:t>Marcus Aurelius</a:t>
            </a:r>
          </a:p>
          <a:p>
            <a:r>
              <a:rPr lang="en-US" dirty="0" smtClean="0"/>
              <a:t>Period of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– 200 </a:t>
            </a:r>
            <a:r>
              <a:rPr lang="en-US" dirty="0" err="1" smtClean="0"/>
              <a:t>yr</a:t>
            </a:r>
            <a:r>
              <a:rPr lang="en-US" dirty="0" smtClean="0"/>
              <a:t> span - Augustus to Aurelius</a:t>
            </a:r>
          </a:p>
          <a:p>
            <a:pPr lvl="1"/>
            <a:r>
              <a:rPr lang="en-US" dirty="0" smtClean="0"/>
              <a:t>Time of “Roman Peace”</a:t>
            </a:r>
          </a:p>
          <a:p>
            <a:pPr lvl="1"/>
            <a:r>
              <a:rPr lang="en-US" dirty="0" smtClean="0"/>
              <a:t>Prosperity, unity, order, + trade, spread of ideas, entertainment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r>
              <a:rPr lang="en-US" dirty="0" smtClean="0"/>
              <a:t>…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idden/underlying social &amp; econ problems</a:t>
            </a:r>
          </a:p>
          <a:p>
            <a:pPr lvl="1"/>
            <a:r>
              <a:rPr lang="en-US" dirty="0" smtClean="0"/>
              <a:t>Entertainment &amp; free grain used to hide </a:t>
            </a:r>
            <a:r>
              <a:rPr lang="en-US" dirty="0" err="1" smtClean="0"/>
              <a:t>probs</a:t>
            </a:r>
            <a:r>
              <a:rPr lang="en-US" dirty="0" smtClean="0"/>
              <a:t> from public/distract them</a:t>
            </a:r>
          </a:p>
          <a:p>
            <a:pPr lvl="2"/>
            <a:r>
              <a:rPr lang="en-US" dirty="0" smtClean="0"/>
              <a:t>Chariot races, gladiator contests</a:t>
            </a:r>
          </a:p>
          <a:p>
            <a:pPr lvl="2"/>
            <a:r>
              <a:rPr lang="en-US" dirty="0" smtClean="0"/>
              <a:t>Policy of “bread &amp; circuses” 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5275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57" y="4191000"/>
            <a:ext cx="2795588" cy="22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4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Ancient 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Roman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Ideals &amp;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pread through conquest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Admired Greek arts/sciences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New </a:t>
            </a:r>
            <a:r>
              <a:rPr lang="en-US" dirty="0" err="1" smtClean="0">
                <a:solidFill>
                  <a:prstClr val="black"/>
                </a:solidFill>
              </a:rPr>
              <a:t>civs</a:t>
            </a:r>
            <a:r>
              <a:rPr lang="en-US" dirty="0" smtClean="0">
                <a:solidFill>
                  <a:prstClr val="black"/>
                </a:solidFill>
              </a:rPr>
              <a:t> blend </a:t>
            </a:r>
            <a:r>
              <a:rPr lang="en-US" dirty="0">
                <a:solidFill>
                  <a:prstClr val="black"/>
                </a:solidFill>
              </a:rPr>
              <a:t>Roman, Greek, &amp;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Hellenistic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ed to Greco-Roman civilization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used by great Roman writers </a:t>
            </a:r>
          </a:p>
          <a:p>
            <a:r>
              <a:rPr lang="en-US" dirty="0" smtClean="0"/>
              <a:t>Virgil – wrote epic poem </a:t>
            </a:r>
            <a:r>
              <a:rPr lang="en-US" dirty="0" err="1" smtClean="0"/>
              <a:t>Aeneid</a:t>
            </a:r>
            <a:r>
              <a:rPr lang="en-US" dirty="0" smtClean="0"/>
              <a:t>                                                to show heroic Roman past                                             &amp; bring unity</a:t>
            </a:r>
          </a:p>
          <a:p>
            <a:r>
              <a:rPr lang="en-US" dirty="0" smtClean="0"/>
              <a:t>Others wrote to satirize (make                                        fun of) Roman society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8" y="2514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613"/>
            <a:ext cx="8229600" cy="4525963"/>
          </a:xfrm>
        </p:spPr>
        <p:txBody>
          <a:bodyPr/>
          <a:lstStyle/>
          <a:p>
            <a:r>
              <a:rPr lang="en-US" dirty="0" smtClean="0"/>
              <a:t>Roman historians focused on rise &amp; fall of Rome</a:t>
            </a:r>
          </a:p>
          <a:p>
            <a:r>
              <a:rPr lang="en-US" dirty="0" smtClean="0"/>
              <a:t>Livy – build patriotism by focusing on heroic past</a:t>
            </a:r>
          </a:p>
          <a:p>
            <a:r>
              <a:rPr lang="en-US" dirty="0" smtClean="0"/>
              <a:t>Tacitus – focused on downfalls of Roman past; thought rulers took Roman liberty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43400"/>
            <a:ext cx="2152650" cy="2352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53739"/>
            <a:ext cx="1528762" cy="220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50937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Barrowed a lot from Greeks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Hellenistic </a:t>
            </a:r>
            <a:r>
              <a:rPr lang="en-US" dirty="0" smtClean="0">
                <a:solidFill>
                  <a:prstClr val="black"/>
                </a:solidFill>
              </a:rPr>
              <a:t>idea </a:t>
            </a:r>
            <a:r>
              <a:rPr lang="en-US" dirty="0">
                <a:solidFill>
                  <a:prstClr val="black"/>
                </a:solidFill>
              </a:rPr>
              <a:t>of stoicism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Influenced many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Ideas </a:t>
            </a:r>
            <a:r>
              <a:rPr lang="en-US" dirty="0" smtClean="0">
                <a:solidFill>
                  <a:prstClr val="black"/>
                </a:solidFill>
              </a:rPr>
              <a:t>shown </a:t>
            </a:r>
            <a:r>
              <a:rPr lang="en-US" dirty="0">
                <a:solidFill>
                  <a:prstClr val="black"/>
                </a:solidFill>
              </a:rPr>
              <a:t>in later Christian teachings 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Based on ethics/divine reason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 from Greeks &amp; Etruscans</a:t>
            </a:r>
          </a:p>
          <a:p>
            <a:r>
              <a:rPr lang="en-US" dirty="0" smtClean="0"/>
              <a:t>More expressive </a:t>
            </a:r>
          </a:p>
          <a:p>
            <a:r>
              <a:rPr lang="en-US" dirty="0"/>
              <a:t>S</a:t>
            </a:r>
            <a:r>
              <a:rPr lang="en-US" dirty="0" smtClean="0"/>
              <a:t>culptures focused on character</a:t>
            </a:r>
          </a:p>
          <a:p>
            <a:pPr lvl="1"/>
            <a:r>
              <a:rPr lang="en-US" dirty="0" smtClean="0"/>
              <a:t>Some idealistic </a:t>
            </a:r>
          </a:p>
          <a:p>
            <a:r>
              <a:rPr lang="en-US" dirty="0" smtClean="0"/>
              <a:t>Artwork showed literature &amp; daily life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rescoes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osaics – pic from pieces of                                        colored stone/glass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657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800600"/>
            <a:ext cx="2809875" cy="188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4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 from Greeks &amp; Etruscans</a:t>
            </a:r>
          </a:p>
          <a:p>
            <a:r>
              <a:rPr lang="en-US" dirty="0" smtClean="0"/>
              <a:t>Big impressive buildings - show power/ dignity</a:t>
            </a:r>
          </a:p>
          <a:p>
            <a:pPr lvl="1"/>
            <a:r>
              <a:rPr lang="en-US" dirty="0" smtClean="0"/>
              <a:t>Palaces, temples, stadiums</a:t>
            </a:r>
          </a:p>
          <a:p>
            <a:r>
              <a:rPr lang="en-US" dirty="0" smtClean="0"/>
              <a:t>Improved arches &amp; columns</a:t>
            </a:r>
          </a:p>
          <a:p>
            <a:r>
              <a:rPr lang="en-US" dirty="0" smtClean="0"/>
              <a:t>Used concrete </a:t>
            </a:r>
          </a:p>
          <a:p>
            <a:r>
              <a:rPr lang="en-US" dirty="0" smtClean="0"/>
              <a:t>Dev rounded dome roof</a:t>
            </a:r>
          </a:p>
        </p:txBody>
      </p:sp>
    </p:spTree>
    <p:extLst>
      <p:ext uri="{BB962C8B-B14F-4D97-AF65-F5344CB8AC3E}">
        <p14:creationId xmlns:p14="http://schemas.microsoft.com/office/powerpoint/2010/main" val="3180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8" y="1600201"/>
            <a:ext cx="3275571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86200"/>
            <a:ext cx="488632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95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Colosseum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62200" y="4625048"/>
            <a:ext cx="1066800" cy="357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88259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Pantheon</a:t>
            </a:r>
          </a:p>
        </p:txBody>
      </p:sp>
      <p:sp>
        <p:nvSpPr>
          <p:cNvPr id="9" name="Left Arrow 8"/>
          <p:cNvSpPr/>
          <p:nvPr/>
        </p:nvSpPr>
        <p:spPr>
          <a:xfrm>
            <a:off x="5278582" y="1959003"/>
            <a:ext cx="1071562" cy="370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Italian peninsula surrounded by water</a:t>
            </a:r>
          </a:p>
          <a:p>
            <a:r>
              <a:rPr lang="en-US" dirty="0" smtClean="0"/>
              <a:t>Tiber River essential</a:t>
            </a:r>
          </a:p>
          <a:p>
            <a:r>
              <a:rPr lang="en-US" dirty="0" smtClean="0"/>
              <a:t>Geography made unification easier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ountains, not too rugged</a:t>
            </a:r>
          </a:p>
          <a:p>
            <a:pPr lvl="1"/>
            <a:r>
              <a:rPr lang="en-US" dirty="0" smtClean="0"/>
              <a:t>Fertile land / supported pop</a:t>
            </a:r>
          </a:p>
          <a:p>
            <a:r>
              <a:rPr lang="en-US" dirty="0" smtClean="0"/>
              <a:t>Rome by coast but center of Italy</a:t>
            </a:r>
          </a:p>
          <a:p>
            <a:pPr lvl="1"/>
            <a:r>
              <a:rPr lang="en-US" dirty="0" smtClean="0"/>
              <a:t>Important for growth</a:t>
            </a:r>
            <a:endParaRPr lang="en-US" dirty="0"/>
          </a:p>
          <a:p>
            <a:pPr lvl="1"/>
            <a:r>
              <a:rPr lang="en-US" dirty="0" smtClean="0"/>
              <a:t>Built on 7 hills</a:t>
            </a:r>
          </a:p>
        </p:txBody>
      </p:sp>
    </p:spTree>
    <p:extLst>
      <p:ext uri="{BB962C8B-B14F-4D97-AF65-F5344CB8AC3E}">
        <p14:creationId xmlns:p14="http://schemas.microsoft.com/office/powerpoint/2010/main" val="39909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600200"/>
            <a:ext cx="8229600" cy="4525963"/>
          </a:xfrm>
        </p:spPr>
        <p:txBody>
          <a:bodyPr/>
          <a:lstStyle/>
          <a:p>
            <a:r>
              <a:rPr lang="en-US" dirty="0" smtClean="0"/>
              <a:t>Engineering – science/math to create structures &amp; machines</a:t>
            </a:r>
          </a:p>
          <a:p>
            <a:pPr lvl="1"/>
            <a:r>
              <a:rPr lang="en-US" dirty="0" smtClean="0"/>
              <a:t>Roads, bridges,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Built aqueducts </a:t>
            </a:r>
          </a:p>
          <a:p>
            <a:pPr lvl="2"/>
            <a:r>
              <a:rPr lang="en-US" dirty="0" err="1" smtClean="0"/>
              <a:t>Bridgelike</a:t>
            </a:r>
            <a:r>
              <a:rPr lang="en-US" dirty="0" smtClean="0"/>
              <a:t> stone structures - carried water from mountains to cities</a:t>
            </a:r>
          </a:p>
          <a:p>
            <a:pPr lvl="2"/>
            <a:r>
              <a:rPr lang="en-US" dirty="0" smtClean="0"/>
              <a:t>Rich had water in homes</a:t>
            </a:r>
          </a:p>
          <a:p>
            <a:pPr lvl="2"/>
            <a:r>
              <a:rPr lang="en-US" dirty="0" smtClean="0"/>
              <a:t>Bath houses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600"/>
            <a:ext cx="22098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3111717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2" name="Picture 8" descr="WH07a03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175"/>
            <a:ext cx="9906000" cy="72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Ptolemy – astronomer; said Earth was center of universe</a:t>
            </a:r>
          </a:p>
          <a:p>
            <a:pPr lvl="1"/>
            <a:r>
              <a:rPr lang="en-US" dirty="0" smtClean="0"/>
              <a:t>Stuck for 1500 years</a:t>
            </a:r>
          </a:p>
          <a:p>
            <a:r>
              <a:rPr lang="en-US" dirty="0" smtClean="0"/>
              <a:t>Romans used science practically </a:t>
            </a:r>
          </a:p>
          <a:p>
            <a:pPr lvl="1"/>
            <a:r>
              <a:rPr lang="en-US" dirty="0" smtClean="0"/>
              <a:t>maps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667000" cy="252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Law Codes Protect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Big on rule of law </a:t>
            </a:r>
            <a:r>
              <a:rPr lang="en-US" dirty="0"/>
              <a:t>&amp;</a:t>
            </a:r>
            <a:r>
              <a:rPr lang="en-US" dirty="0" smtClean="0"/>
              <a:t> justice</a:t>
            </a:r>
          </a:p>
          <a:p>
            <a:pPr lvl="1"/>
            <a:r>
              <a:rPr lang="en-US" dirty="0" smtClean="0"/>
              <a:t>Roman ideas basis for legal systems (US)</a:t>
            </a:r>
          </a:p>
          <a:p>
            <a:r>
              <a:rPr lang="en-US" dirty="0"/>
              <a:t>C</a:t>
            </a:r>
            <a:r>
              <a:rPr lang="en-US" dirty="0" smtClean="0"/>
              <a:t>ivil law + law of nations </a:t>
            </a:r>
          </a:p>
          <a:p>
            <a:pPr lvl="1"/>
            <a:r>
              <a:rPr lang="en-US" dirty="0" smtClean="0"/>
              <a:t>Fair laws applied equally to all </a:t>
            </a:r>
            <a:r>
              <a:rPr lang="en-US" dirty="0" err="1" smtClean="0"/>
              <a:t>ppl</a:t>
            </a:r>
            <a:endParaRPr lang="en-US" dirty="0" smtClean="0"/>
          </a:p>
          <a:p>
            <a:r>
              <a:rPr lang="en-US" dirty="0" smtClean="0"/>
              <a:t>Innocent until proven guilty</a:t>
            </a:r>
          </a:p>
          <a:p>
            <a:r>
              <a:rPr lang="en-US" dirty="0" smtClean="0"/>
              <a:t>Punish for actions, not thoughts</a:t>
            </a:r>
          </a:p>
          <a:p>
            <a:r>
              <a:rPr lang="en-US" dirty="0" smtClean="0"/>
              <a:t>Guilt be </a:t>
            </a:r>
            <a:r>
              <a:rPr lang="en-US" dirty="0" err="1" smtClean="0"/>
              <a:t>est</a:t>
            </a:r>
            <a:r>
              <a:rPr lang="en-US" dirty="0" smtClean="0"/>
              <a:t> “clearer than daylight”</a:t>
            </a:r>
          </a:p>
          <a:p>
            <a:r>
              <a:rPr lang="en-US" dirty="0" smtClean="0"/>
              <a:t>Judges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Ancient 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Christianity in the Empire</a:t>
            </a:r>
          </a:p>
        </p:txBody>
      </p:sp>
    </p:spTree>
    <p:extLst>
      <p:ext uri="{BB962C8B-B14F-4D97-AF65-F5344CB8AC3E}">
        <p14:creationId xmlns:p14="http://schemas.microsoft.com/office/powerpoint/2010/main" val="1752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“Roman Peace”</a:t>
            </a:r>
          </a:p>
          <a:p>
            <a:pPr lvl="1"/>
            <a:r>
              <a:rPr lang="en-US" dirty="0" smtClean="0"/>
              <a:t>Christianity dev </a:t>
            </a:r>
          </a:p>
          <a:p>
            <a:r>
              <a:rPr lang="en-US" dirty="0"/>
              <a:t>O</a:t>
            </a:r>
            <a:r>
              <a:rPr lang="en-US" dirty="0" smtClean="0"/>
              <a:t>fficial religion </a:t>
            </a:r>
            <a:r>
              <a:rPr lang="en-US" dirty="0"/>
              <a:t>=</a:t>
            </a:r>
            <a:r>
              <a:rPr lang="en-US" dirty="0" smtClean="0"/>
              <a:t> Roman gods/goddesses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llowed others in conquered places </a:t>
            </a:r>
          </a:p>
          <a:p>
            <a:r>
              <a:rPr lang="en-US" dirty="0" err="1"/>
              <a:t>Ppl</a:t>
            </a:r>
            <a:r>
              <a:rPr lang="en-US" dirty="0"/>
              <a:t> still </a:t>
            </a:r>
            <a:r>
              <a:rPr lang="en-US" dirty="0" smtClean="0"/>
              <a:t>had to </a:t>
            </a:r>
            <a:r>
              <a:rPr lang="en-US" dirty="0"/>
              <a:t>show loyalty to Rome</a:t>
            </a:r>
          </a:p>
          <a:p>
            <a:pPr lvl="1"/>
            <a:r>
              <a:rPr lang="en-US" dirty="0" smtClean="0"/>
              <a:t>Honor Roman </a:t>
            </a:r>
            <a:r>
              <a:rPr lang="en-US" dirty="0"/>
              <a:t>gods / acknowledge divine spirit </a:t>
            </a:r>
            <a:r>
              <a:rPr lang="en-US" dirty="0" smtClean="0"/>
              <a:t>emperor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78" y="4648200"/>
            <a:ext cx="3368722" cy="21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took Judea ~ 63BC</a:t>
            </a:r>
          </a:p>
          <a:p>
            <a:pPr lvl="1"/>
            <a:r>
              <a:rPr lang="en-US" dirty="0" smtClean="0"/>
              <a:t>Most Jews lived here</a:t>
            </a:r>
          </a:p>
          <a:p>
            <a:pPr lvl="1"/>
            <a:r>
              <a:rPr lang="en-US" dirty="0" smtClean="0"/>
              <a:t>Excused them from worship</a:t>
            </a:r>
          </a:p>
          <a:p>
            <a:r>
              <a:rPr lang="en-US" dirty="0"/>
              <a:t>D</a:t>
            </a:r>
            <a:r>
              <a:rPr lang="en-US" dirty="0" smtClean="0"/>
              <a:t>ivisions </a:t>
            </a:r>
            <a:r>
              <a:rPr lang="en-US" dirty="0"/>
              <a:t>among Jews</a:t>
            </a:r>
          </a:p>
          <a:p>
            <a:pPr lvl="1"/>
            <a:r>
              <a:rPr lang="en-US" dirty="0"/>
              <a:t>Zealots </a:t>
            </a:r>
            <a:r>
              <a:rPr lang="en-US" dirty="0" smtClean="0"/>
              <a:t>wouldn’t live </a:t>
            </a:r>
            <a:r>
              <a:rPr lang="en-US" dirty="0"/>
              <a:t>under Roman </a:t>
            </a:r>
            <a:r>
              <a:rPr lang="en-US" dirty="0" smtClean="0"/>
              <a:t>rule</a:t>
            </a:r>
          </a:p>
          <a:p>
            <a:r>
              <a:rPr lang="en-US" dirty="0"/>
              <a:t>Zealots </a:t>
            </a:r>
            <a:r>
              <a:rPr lang="en-US" dirty="0" smtClean="0"/>
              <a:t>want own state &amp; to revolt</a:t>
            </a:r>
            <a:endParaRPr lang="en-US" dirty="0"/>
          </a:p>
          <a:p>
            <a:pPr lvl="1"/>
            <a:r>
              <a:rPr lang="en-US" dirty="0"/>
              <a:t>Believed a messiah </a:t>
            </a:r>
            <a:r>
              <a:rPr lang="en-US" dirty="0" smtClean="0"/>
              <a:t>(king </a:t>
            </a:r>
            <a:r>
              <a:rPr lang="en-US" dirty="0"/>
              <a:t>sent by God) would </a:t>
            </a:r>
            <a:r>
              <a:rPr lang="en-US" dirty="0" smtClean="0"/>
              <a:t>come/lead </a:t>
            </a:r>
            <a:r>
              <a:rPr lang="en-US" dirty="0"/>
              <a:t>them to freedom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8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7373356" cy="5410200"/>
          </a:xfrm>
        </p:spPr>
      </p:pic>
    </p:spTree>
    <p:extLst>
      <p:ext uri="{BB962C8B-B14F-4D97-AF65-F5344CB8AC3E}">
        <p14:creationId xmlns:p14="http://schemas.microsoft.com/office/powerpoint/2010/main" val="31242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 66:  Jewish revolt in Jerusalem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rushed by Rome 4 </a:t>
            </a:r>
            <a:r>
              <a:rPr lang="en-US" dirty="0" err="1" smtClean="0"/>
              <a:t>yrs</a:t>
            </a:r>
            <a:r>
              <a:rPr lang="en-US" dirty="0" smtClean="0"/>
              <a:t> later</a:t>
            </a:r>
          </a:p>
          <a:p>
            <a:r>
              <a:rPr lang="en-US" dirty="0" smtClean="0"/>
              <a:t>Romans destroyed Jewish temple/took Jerusalem</a:t>
            </a:r>
          </a:p>
          <a:p>
            <a:r>
              <a:rPr lang="en-US" dirty="0" smtClean="0"/>
              <a:t>Jews fled Judea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4630241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&amp; His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Jesus:  </a:t>
            </a:r>
            <a:r>
              <a:rPr lang="en-US" dirty="0" smtClean="0"/>
              <a:t>Born in Bethlehem ~ 4 BC </a:t>
            </a:r>
          </a:p>
          <a:p>
            <a:pPr lvl="1"/>
            <a:r>
              <a:rPr lang="en-US" dirty="0" smtClean="0"/>
              <a:t>Jewish teacher / humility</a:t>
            </a:r>
            <a:r>
              <a:rPr lang="en-US" dirty="0"/>
              <a:t>, charity, love and </a:t>
            </a:r>
            <a:r>
              <a:rPr lang="en-US" dirty="0" smtClean="0"/>
              <a:t>forgiveness</a:t>
            </a:r>
          </a:p>
          <a:p>
            <a:pPr lvl="1"/>
            <a:r>
              <a:rPr lang="en-US" dirty="0" smtClean="0"/>
              <a:t>The messiah; called “the Son of the Most High God”</a:t>
            </a:r>
          </a:p>
          <a:p>
            <a:r>
              <a:rPr lang="en-US" dirty="0" smtClean="0"/>
              <a:t>Began preaching / recruited disciples (followers) to help</a:t>
            </a:r>
          </a:p>
          <a:p>
            <a:pPr lvl="1"/>
            <a:r>
              <a:rPr lang="en-US" dirty="0" smtClean="0"/>
              <a:t>12 disciples / apostles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648200"/>
            <a:ext cx="3643312" cy="200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709474" cy="6326288"/>
          </a:xfrm>
        </p:spPr>
      </p:pic>
    </p:spTree>
    <p:extLst>
      <p:ext uri="{BB962C8B-B14F-4D97-AF65-F5344CB8AC3E}">
        <p14:creationId xmlns:p14="http://schemas.microsoft.com/office/powerpoint/2010/main" val="15840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&amp; His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Rooted in Jewish tradition</a:t>
            </a:r>
          </a:p>
          <a:p>
            <a:pPr lvl="1"/>
            <a:r>
              <a:rPr lang="en-US" dirty="0" smtClean="0"/>
              <a:t>1 God / 10 Commandments </a:t>
            </a:r>
          </a:p>
          <a:p>
            <a:r>
              <a:rPr lang="en-US" dirty="0" smtClean="0"/>
              <a:t>Seen as troublemaker by Jewish leaders &amp; Roman officials</a:t>
            </a:r>
          </a:p>
          <a:p>
            <a:pPr lvl="1"/>
            <a:r>
              <a:rPr lang="en-US" dirty="0" smtClean="0"/>
              <a:t>Arrested &amp; crucified </a:t>
            </a:r>
          </a:p>
          <a:p>
            <a:pPr lvl="1"/>
            <a:r>
              <a:rPr lang="en-US" dirty="0" smtClean="0"/>
              <a:t>Disciples spread                                                          his teachings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07" y="4338282"/>
            <a:ext cx="455839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Christians: Jesus = messiah = Christ </a:t>
            </a:r>
          </a:p>
          <a:p>
            <a:r>
              <a:rPr lang="en-US" dirty="0" smtClean="0"/>
              <a:t>Ap. Peter </a:t>
            </a:r>
            <a:r>
              <a:rPr lang="en-US" dirty="0" err="1" smtClean="0"/>
              <a:t>est</a:t>
            </a:r>
            <a:r>
              <a:rPr lang="en-US" dirty="0" smtClean="0"/>
              <a:t> Christianity in city of Rome</a:t>
            </a:r>
          </a:p>
          <a:p>
            <a:r>
              <a:rPr lang="en-US" dirty="0" smtClean="0"/>
              <a:t>Ap. Paul: most influential in spread</a:t>
            </a:r>
          </a:p>
          <a:p>
            <a:pPr lvl="1"/>
            <a:r>
              <a:rPr lang="en-US" dirty="0" smtClean="0"/>
              <a:t>Spread to gentiles (non-Jews)</a:t>
            </a:r>
          </a:p>
          <a:p>
            <a:pPr lvl="1"/>
            <a:r>
              <a:rPr lang="en-US" dirty="0" smtClean="0"/>
              <a:t>Believers / followers got salvation (eternal life)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2909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6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Persecution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religion &amp; persecution grew</a:t>
            </a:r>
          </a:p>
          <a:p>
            <a:r>
              <a:rPr lang="en-US" dirty="0" smtClean="0"/>
              <a:t>Rome feared Christians had higher loyalty</a:t>
            </a:r>
          </a:p>
          <a:p>
            <a:r>
              <a:rPr lang="en-US" dirty="0" smtClean="0"/>
              <a:t>Nero (54-68AD) heavy persecution, fighting in Colosseum, scapegoats</a:t>
            </a:r>
          </a:p>
          <a:p>
            <a:pPr lvl="1"/>
            <a:r>
              <a:rPr lang="en-US" dirty="0" smtClean="0"/>
              <a:t>Martyrs – Christians killed – </a:t>
            </a:r>
            <a:r>
              <a:rPr lang="en-US" dirty="0" err="1" smtClean="0"/>
              <a:t>ppl</a:t>
            </a:r>
            <a:r>
              <a:rPr lang="en-US" dirty="0" smtClean="0"/>
              <a:t> who suffer/die for beliefs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97" y="4263077"/>
            <a:ext cx="2638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&amp;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 spread despite persecution </a:t>
            </a:r>
          </a:p>
          <a:p>
            <a:pPr lvl="1"/>
            <a:r>
              <a:rPr lang="en-US" dirty="0" smtClean="0"/>
              <a:t>Missionaries used Greek philosophy to appeal to educated Romans</a:t>
            </a:r>
          </a:p>
          <a:p>
            <a:pPr lvl="1"/>
            <a:r>
              <a:rPr lang="en-US" dirty="0" smtClean="0"/>
              <a:t>Unity of Roman empire helped </a:t>
            </a:r>
          </a:p>
          <a:p>
            <a:r>
              <a:rPr lang="en-US" dirty="0" smtClean="0"/>
              <a:t>Persecution ends 313 AD with emperor Constantine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 beginning in 313</a:t>
            </a:r>
          </a:p>
          <a:p>
            <a:r>
              <a:rPr lang="en-US" dirty="0" smtClean="0"/>
              <a:t>After winning issued the Edict of Milan: freedom of worship to all citizens of the Roman Empire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33800"/>
            <a:ext cx="2971800" cy="27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Theodosius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392 AD, forbade all religions</a:t>
            </a:r>
            <a:r>
              <a:rPr lang="en-US" dirty="0"/>
              <a:t> </a:t>
            </a:r>
            <a:r>
              <a:rPr lang="en-US" dirty="0" smtClean="0"/>
              <a:t>other than Christianity</a:t>
            </a:r>
          </a:p>
          <a:p>
            <a:pPr lvl="1"/>
            <a:r>
              <a:rPr lang="en-US" dirty="0" smtClean="0"/>
              <a:t>Made Christianity official religion of Roman empire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66655"/>
            <a:ext cx="2794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Ppl</a:t>
            </a:r>
            <a:r>
              <a:rPr lang="en-US" dirty="0" smtClean="0"/>
              <a:t> had to be baptized to join church</a:t>
            </a:r>
          </a:p>
          <a:p>
            <a:pPr lvl="1"/>
            <a:r>
              <a:rPr lang="en-US" dirty="0" smtClean="0"/>
              <a:t>Blessed with holy water</a:t>
            </a:r>
          </a:p>
          <a:p>
            <a:r>
              <a:rPr lang="en-US" dirty="0" err="1" smtClean="0"/>
              <a:t>Ppl</a:t>
            </a:r>
            <a:r>
              <a:rPr lang="en-US" dirty="0" smtClean="0"/>
              <a:t> gathered Sundays for ceremony of thanksgiving to God</a:t>
            </a:r>
          </a:p>
          <a:p>
            <a:pPr lvl="1"/>
            <a:r>
              <a:rPr lang="en-US" dirty="0" smtClean="0"/>
              <a:t>Eucharist – sacred rite where baptized ate bread &amp; drank wine in memory of Jesus</a:t>
            </a:r>
          </a:p>
          <a:p>
            <a:r>
              <a:rPr lang="en-US" dirty="0" smtClean="0"/>
              <a:t>Clergy – </a:t>
            </a:r>
            <a:r>
              <a:rPr lang="en-US" dirty="0" err="1" smtClean="0"/>
              <a:t>grp</a:t>
            </a:r>
            <a:r>
              <a:rPr lang="en-US" dirty="0" smtClean="0"/>
              <a:t> of </a:t>
            </a:r>
            <a:r>
              <a:rPr lang="en-US" dirty="0" err="1" smtClean="0"/>
              <a:t>ppl</a:t>
            </a:r>
            <a:r>
              <a:rPr lang="en-US" dirty="0" smtClean="0"/>
              <a:t> who conducted Christian services</a:t>
            </a:r>
          </a:p>
          <a:p>
            <a:pPr lvl="1"/>
            <a:r>
              <a:rPr lang="en-US" dirty="0" smtClean="0"/>
              <a:t>Only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Diocese = clergy and Christian community</a:t>
            </a:r>
          </a:p>
          <a:p>
            <a:pPr lvl="1"/>
            <a:r>
              <a:rPr lang="en-US" dirty="0" smtClean="0"/>
              <a:t>Each diocese had own priest</a:t>
            </a:r>
          </a:p>
          <a:p>
            <a:r>
              <a:rPr lang="en-US" dirty="0" smtClean="0"/>
              <a:t>Bishop – high Church official responsible for those in his diocese – presided over priest</a:t>
            </a:r>
          </a:p>
          <a:p>
            <a:r>
              <a:rPr lang="en-US" dirty="0" smtClean="0"/>
              <a:t>Bishops of most important cities gained greater authority</a:t>
            </a:r>
          </a:p>
          <a:p>
            <a:pPr lvl="1"/>
            <a:r>
              <a:rPr lang="en-US" dirty="0" smtClean="0"/>
              <a:t>Called patriarchs – authority over other bishops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developed hierarchy</a:t>
            </a:r>
          </a:p>
          <a:p>
            <a:pPr lvl="1"/>
            <a:r>
              <a:rPr lang="en-US" dirty="0" smtClean="0"/>
              <a:t>Rivalry developed</a:t>
            </a:r>
          </a:p>
          <a:p>
            <a:r>
              <a:rPr lang="en-US" dirty="0" smtClean="0"/>
              <a:t>Bishops of Rome called = popes</a:t>
            </a:r>
          </a:p>
          <a:p>
            <a:pPr lvl="1"/>
            <a:r>
              <a:rPr lang="en-US" dirty="0" smtClean="0"/>
              <a:t>Started to claim authority over all others</a:t>
            </a:r>
          </a:p>
          <a:p>
            <a:r>
              <a:rPr lang="en-US" dirty="0" smtClean="0"/>
              <a:t>Heresies – beliefs that differ from official Church teachings – caused divisions </a:t>
            </a:r>
          </a:p>
          <a:p>
            <a:r>
              <a:rPr lang="en-US" dirty="0" smtClean="0"/>
              <a:t>Scholars of early Church</a:t>
            </a:r>
          </a:p>
          <a:p>
            <a:pPr lvl="1"/>
            <a:r>
              <a:rPr lang="en-US" dirty="0" smtClean="0"/>
              <a:t>Augustine – bishop in N.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7737039" cy="4953000"/>
          </a:xfrm>
        </p:spPr>
      </p:pic>
    </p:spTree>
    <p:extLst>
      <p:ext uri="{BB962C8B-B14F-4D97-AF65-F5344CB8AC3E}">
        <p14:creationId xmlns:p14="http://schemas.microsoft.com/office/powerpoint/2010/main" val="37998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Civilization Arises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800 BC – Latins </a:t>
            </a:r>
            <a:r>
              <a:rPr lang="en-US" dirty="0"/>
              <a:t>s</a:t>
            </a:r>
            <a:r>
              <a:rPr lang="en-US" dirty="0" smtClean="0"/>
              <a:t>ettled Tiber River</a:t>
            </a:r>
          </a:p>
          <a:p>
            <a:pPr lvl="1"/>
            <a:r>
              <a:rPr lang="en-US" dirty="0" smtClean="0"/>
              <a:t>Small villages over 7 hills</a:t>
            </a:r>
          </a:p>
          <a:p>
            <a:r>
              <a:rPr lang="en-US" dirty="0" smtClean="0"/>
              <a:t>Villages become Rome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c</a:t>
            </a:r>
            <a:r>
              <a:rPr lang="en-US" dirty="0" smtClean="0"/>
              <a:t>ity on </a:t>
            </a:r>
            <a:r>
              <a:rPr lang="en-US" dirty="0"/>
              <a:t>7</a:t>
            </a:r>
            <a:r>
              <a:rPr lang="en-US" dirty="0" smtClean="0"/>
              <a:t> hills</a:t>
            </a:r>
          </a:p>
          <a:p>
            <a:r>
              <a:rPr lang="en-US" dirty="0" smtClean="0"/>
              <a:t>Legend of Romulus &amp; Remus</a:t>
            </a:r>
          </a:p>
          <a:p>
            <a:pPr lvl="1"/>
            <a:r>
              <a:rPr lang="en-US" dirty="0" smtClean="0"/>
              <a:t>Twin brothers founded city</a:t>
            </a:r>
          </a:p>
          <a:p>
            <a:pPr lvl="1"/>
            <a:r>
              <a:rPr lang="en-US" dirty="0" smtClean="0"/>
              <a:t>Sons of Latin woman &amp; war god Mars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551826" cy="22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8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Ancient 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Decline and Fall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&amp; economic </a:t>
            </a:r>
            <a:r>
              <a:rPr lang="en-US" dirty="0" err="1" smtClean="0"/>
              <a:t>probs</a:t>
            </a:r>
            <a:r>
              <a:rPr lang="en-US" dirty="0" smtClean="0"/>
              <a:t> after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endParaRPr lang="en-US" dirty="0" smtClean="0"/>
          </a:p>
          <a:p>
            <a:r>
              <a:rPr lang="en-US" dirty="0" smtClean="0"/>
              <a:t>Political Violence &amp; Instability:</a:t>
            </a:r>
          </a:p>
          <a:p>
            <a:pPr lvl="1"/>
            <a:r>
              <a:rPr lang="en-US" dirty="0" smtClean="0"/>
              <a:t>Emperors overthrown by power hungry </a:t>
            </a:r>
            <a:r>
              <a:rPr lang="en-US" dirty="0" err="1" smtClean="0"/>
              <a:t>ppl</a:t>
            </a:r>
            <a:r>
              <a:rPr lang="en-US" dirty="0" smtClean="0"/>
              <a:t> or military gens; cycle of power &amp; </a:t>
            </a:r>
            <a:r>
              <a:rPr lang="en-US" dirty="0" err="1" smtClean="0"/>
              <a:t>assass</a:t>
            </a:r>
            <a:endParaRPr lang="en-US" dirty="0" smtClean="0"/>
          </a:p>
          <a:p>
            <a:pPr lvl="1"/>
            <a:r>
              <a:rPr lang="en-US" dirty="0" smtClean="0"/>
              <a:t>26 emperors in 50 </a:t>
            </a:r>
            <a:r>
              <a:rPr lang="en-US" dirty="0" err="1" smtClean="0"/>
              <a:t>yrs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Social &amp; Economic Problems:</a:t>
            </a:r>
          </a:p>
          <a:p>
            <a:pPr lvl="1"/>
            <a:r>
              <a:rPr lang="en-US" dirty="0" smtClean="0"/>
              <a:t>High taxes</a:t>
            </a:r>
          </a:p>
          <a:p>
            <a:pPr lvl="1"/>
            <a:r>
              <a:rPr lang="en-US" dirty="0" smtClean="0"/>
              <a:t>Farmers left land for </a:t>
            </a:r>
            <a:r>
              <a:rPr lang="en-US" dirty="0" err="1" smtClean="0"/>
              <a:t>protec</a:t>
            </a:r>
            <a:r>
              <a:rPr lang="en-US" dirty="0" smtClean="0"/>
              <a:t> and lived on large estates</a:t>
            </a:r>
          </a:p>
          <a:p>
            <a:pPr lvl="2"/>
            <a:r>
              <a:rPr lang="en-US" dirty="0" smtClean="0"/>
              <a:t>Worked for landowners / farmed small personal plots</a:t>
            </a:r>
          </a:p>
          <a:p>
            <a:r>
              <a:rPr lang="en-US" dirty="0" smtClean="0"/>
              <a:t>Emperor Diocletian wanted to restore order (284)</a:t>
            </a:r>
          </a:p>
          <a:p>
            <a:pPr lvl="1"/>
            <a:r>
              <a:rPr lang="en-US" dirty="0" smtClean="0"/>
              <a:t>Divided empire into 2 parts (east/west)</a:t>
            </a:r>
          </a:p>
          <a:p>
            <a:pPr lvl="1"/>
            <a:r>
              <a:rPr lang="en-US" dirty="0" smtClean="0"/>
              <a:t>He controlled east; co-emperor </a:t>
            </a:r>
            <a:r>
              <a:rPr lang="en-US" dirty="0" err="1" smtClean="0"/>
              <a:t>Maximian</a:t>
            </a:r>
            <a:r>
              <a:rPr lang="en-US" dirty="0" smtClean="0"/>
              <a:t>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68525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4707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Diocletian fixed prices to slow inflation – rapid rise of prices </a:t>
            </a:r>
          </a:p>
          <a:p>
            <a:r>
              <a:rPr lang="en-US" dirty="0" smtClean="0"/>
              <a:t>Rules to ensure steady food production</a:t>
            </a:r>
          </a:p>
          <a:p>
            <a:r>
              <a:rPr lang="en-US" dirty="0" smtClean="0"/>
              <a:t>312 – Constantine takes throne</a:t>
            </a:r>
          </a:p>
          <a:p>
            <a:pPr lvl="1"/>
            <a:r>
              <a:rPr lang="en-US" dirty="0" smtClean="0"/>
              <a:t>Continued reforms</a:t>
            </a:r>
          </a:p>
          <a:p>
            <a:pPr lvl="1"/>
            <a:r>
              <a:rPr lang="en-US" dirty="0" smtClean="0"/>
              <a:t>Est new capital, “New Rome” at Constantinople; eastern empire center of power</a:t>
            </a:r>
          </a:p>
          <a:p>
            <a:r>
              <a:rPr lang="en-US" dirty="0" smtClean="0"/>
              <a:t>Reforms only temporary 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Migrating Nomads:</a:t>
            </a:r>
          </a:p>
          <a:p>
            <a:pPr lvl="1"/>
            <a:r>
              <a:rPr lang="en-US" dirty="0" smtClean="0"/>
              <a:t>Huns – nomadic </a:t>
            </a:r>
            <a:r>
              <a:rPr lang="en-US" dirty="0" err="1" smtClean="0"/>
              <a:t>ppl</a:t>
            </a:r>
            <a:r>
              <a:rPr lang="en-US" dirty="0" smtClean="0"/>
              <a:t> of East Asia – migrated to eastern Europe ~ 370 (leader = Attila)</a:t>
            </a:r>
          </a:p>
          <a:p>
            <a:pPr lvl="2"/>
            <a:r>
              <a:rPr lang="en-US" dirty="0" smtClean="0"/>
              <a:t>Fought Germanic </a:t>
            </a:r>
            <a:r>
              <a:rPr lang="en-US" dirty="0" err="1" smtClean="0"/>
              <a:t>ppls</a:t>
            </a:r>
            <a:r>
              <a:rPr lang="en-US" dirty="0" smtClean="0"/>
              <a:t> along the way</a:t>
            </a:r>
          </a:p>
          <a:p>
            <a:pPr lvl="2"/>
            <a:r>
              <a:rPr lang="en-US" dirty="0" smtClean="0"/>
              <a:t>Germanic </a:t>
            </a:r>
            <a:r>
              <a:rPr lang="en-US" dirty="0" err="1" smtClean="0"/>
              <a:t>ppl</a:t>
            </a:r>
            <a:r>
              <a:rPr lang="en-US" dirty="0" smtClean="0"/>
              <a:t> fled to Roman territory for safety</a:t>
            </a:r>
          </a:p>
          <a:p>
            <a:pPr lvl="1"/>
            <a:r>
              <a:rPr lang="en-US" dirty="0" smtClean="0"/>
              <a:t>Rome couldn’t keep invaders out; surrendered parts of </a:t>
            </a:r>
            <a:r>
              <a:rPr lang="en-US" dirty="0" err="1" smtClean="0"/>
              <a:t>emp</a:t>
            </a:r>
            <a:r>
              <a:rPr lang="en-US" dirty="0" smtClean="0"/>
              <a:t> &amp; eventually Rome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 sacked by Visigoths in 410</a:t>
            </a:r>
          </a:p>
          <a:p>
            <a:r>
              <a:rPr lang="en-US" dirty="0" smtClean="0"/>
              <a:t>Germanic </a:t>
            </a:r>
            <a:r>
              <a:rPr lang="en-US" dirty="0" err="1" smtClean="0"/>
              <a:t>grps</a:t>
            </a:r>
            <a:r>
              <a:rPr lang="en-US" dirty="0" smtClean="0"/>
              <a:t> took over much of western empire</a:t>
            </a:r>
          </a:p>
          <a:p>
            <a:r>
              <a:rPr lang="en-US" dirty="0" smtClean="0"/>
              <a:t>434 – Attila (the “scourge of God”) set out for conquest across Europe</a:t>
            </a:r>
          </a:p>
          <a:p>
            <a:r>
              <a:rPr lang="en-US" dirty="0" smtClean="0"/>
              <a:t>476 – Germanic leader Odoacer ousted Roman emperor</a:t>
            </a:r>
          </a:p>
          <a:p>
            <a:pPr lvl="1"/>
            <a:r>
              <a:rPr lang="en-US" dirty="0" smtClean="0"/>
              <a:t>Referred to as the “fall”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Invaders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6" y="2074794"/>
            <a:ext cx="5980188" cy="4187961"/>
          </a:xfrm>
        </p:spPr>
      </p:pic>
    </p:spTree>
    <p:extLst>
      <p:ext uri="{BB962C8B-B14F-4D97-AF65-F5344CB8AC3E}">
        <p14:creationId xmlns:p14="http://schemas.microsoft.com/office/powerpoint/2010/main" val="834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Problems/Causes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Attacks</a:t>
            </a:r>
          </a:p>
          <a:p>
            <a:pPr lvl="1"/>
            <a:r>
              <a:rPr lang="en-US" dirty="0" smtClean="0"/>
              <a:t>Most obvious = invasions</a:t>
            </a:r>
          </a:p>
          <a:p>
            <a:pPr lvl="1"/>
            <a:r>
              <a:rPr lang="en-US" dirty="0" smtClean="0"/>
              <a:t>Roman soldiers weaker; mercenaries hired (foreign soldiers serving for pay)</a:t>
            </a:r>
          </a:p>
          <a:p>
            <a:pPr lvl="2"/>
            <a:r>
              <a:rPr lang="en-US" dirty="0" smtClean="0"/>
              <a:t>Little to no loyalty to Rome</a:t>
            </a:r>
          </a:p>
          <a:p>
            <a:r>
              <a:rPr lang="en-US" dirty="0" smtClean="0"/>
              <a:t>Political Turmoil</a:t>
            </a:r>
          </a:p>
          <a:p>
            <a:pPr lvl="1"/>
            <a:r>
              <a:rPr lang="en-US" dirty="0" err="1" smtClean="0"/>
              <a:t>Govt</a:t>
            </a:r>
            <a:r>
              <a:rPr lang="en-US" dirty="0" smtClean="0"/>
              <a:t> lost support of the </a:t>
            </a:r>
            <a:r>
              <a:rPr lang="en-US" dirty="0" err="1" smtClean="0"/>
              <a:t>ppl</a:t>
            </a:r>
            <a:r>
              <a:rPr lang="en-US" dirty="0" smtClean="0"/>
              <a:t>; Corrupt officials</a:t>
            </a:r>
          </a:p>
          <a:p>
            <a:pPr lvl="1"/>
            <a:r>
              <a:rPr lang="en-US" dirty="0" smtClean="0"/>
              <a:t>Division of Rome while under attack = bad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Problems/Causes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Weaknesses</a:t>
            </a:r>
          </a:p>
          <a:p>
            <a:pPr lvl="1"/>
            <a:r>
              <a:rPr lang="en-US" dirty="0" smtClean="0"/>
              <a:t>Heavy taxes; reliance on slave labor</a:t>
            </a:r>
          </a:p>
          <a:p>
            <a:pPr lvl="1"/>
            <a:r>
              <a:rPr lang="en-US" dirty="0" smtClean="0"/>
              <a:t>Middle class into poverty; population declined</a:t>
            </a:r>
          </a:p>
          <a:p>
            <a:r>
              <a:rPr lang="en-US" dirty="0" smtClean="0"/>
              <a:t>Social Decay</a:t>
            </a:r>
          </a:p>
          <a:p>
            <a:pPr lvl="1"/>
            <a:r>
              <a:rPr lang="en-US" dirty="0" smtClean="0"/>
              <a:t>Decline in Roman values (patriotism, discipline, loyalty)</a:t>
            </a:r>
          </a:p>
          <a:p>
            <a:pPr lvl="1"/>
            <a:r>
              <a:rPr lang="en-US" dirty="0" smtClean="0"/>
              <a:t>Upper class care only about themselves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Civilization Arises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Greeks in the south</a:t>
            </a:r>
          </a:p>
          <a:p>
            <a:r>
              <a:rPr lang="en-US" dirty="0" smtClean="0"/>
              <a:t>Etruscans north of Rome</a:t>
            </a:r>
          </a:p>
          <a:p>
            <a:pPr lvl="1"/>
            <a:r>
              <a:rPr lang="en-US" dirty="0" smtClean="0"/>
              <a:t>Ruled Rome/most of central Italy </a:t>
            </a:r>
          </a:p>
          <a:p>
            <a:r>
              <a:rPr lang="en-US" dirty="0" smtClean="0"/>
              <a:t>Influenced by Etruscans</a:t>
            </a:r>
          </a:p>
          <a:p>
            <a:pPr lvl="1"/>
            <a:r>
              <a:rPr lang="en-US" dirty="0" smtClean="0"/>
              <a:t>Adapted Etruscan alphabet taken from Greeks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rchitecture (arch)</a:t>
            </a:r>
          </a:p>
          <a:p>
            <a:pPr lvl="1"/>
            <a:r>
              <a:rPr lang="en-US" dirty="0" smtClean="0"/>
              <a:t>Engineering (drain marshy lands)</a:t>
            </a:r>
          </a:p>
          <a:p>
            <a:pPr lvl="1"/>
            <a:r>
              <a:rPr lang="en-US" dirty="0" smtClean="0"/>
              <a:t>Merged Etruscan gods/goddesses w/theirs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Rome???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Eastern part of Roman empire existed for another 1,000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 smtClean="0"/>
              <a:t>The Byzantine empire</a:t>
            </a:r>
          </a:p>
          <a:p>
            <a:r>
              <a:rPr lang="en-US" dirty="0" smtClean="0"/>
              <a:t>Roman civilization survived</a:t>
            </a:r>
          </a:p>
          <a:p>
            <a:pPr lvl="1"/>
            <a:r>
              <a:rPr lang="en-US" dirty="0" smtClean="0"/>
              <a:t>Under new rule</a:t>
            </a:r>
          </a:p>
          <a:p>
            <a:r>
              <a:rPr lang="en-US" dirty="0" smtClean="0"/>
              <a:t>Germanic ways eventually took over</a:t>
            </a:r>
          </a:p>
          <a:p>
            <a:r>
              <a:rPr lang="en-US" dirty="0" smtClean="0"/>
              <a:t>Christian Church kept aspects of Roman 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83593"/>
            <a:ext cx="4953000" cy="5100252"/>
          </a:xfrm>
        </p:spPr>
      </p:pic>
    </p:spTree>
    <p:extLst>
      <p:ext uri="{BB962C8B-B14F-4D97-AF65-F5344CB8AC3E}">
        <p14:creationId xmlns:p14="http://schemas.microsoft.com/office/powerpoint/2010/main" val="16644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753-509: ruled by Etruscan kings</a:t>
            </a:r>
          </a:p>
          <a:p>
            <a:r>
              <a:rPr lang="en-US" dirty="0" smtClean="0"/>
              <a:t>509: end of Etruscan rule / </a:t>
            </a:r>
            <a:r>
              <a:rPr lang="en-US" dirty="0" err="1" smtClean="0"/>
              <a:t>estab</a:t>
            </a:r>
            <a:r>
              <a:rPr lang="en-US" dirty="0" smtClean="0"/>
              <a:t> of Roman state/republic</a:t>
            </a:r>
          </a:p>
          <a:p>
            <a:pPr lvl="1"/>
            <a:r>
              <a:rPr lang="en-US" dirty="0" smtClean="0"/>
              <a:t>Lasts 500 years</a:t>
            </a:r>
          </a:p>
          <a:p>
            <a:r>
              <a:rPr lang="en-US" dirty="0" smtClean="0"/>
              <a:t>Form of </a:t>
            </a:r>
            <a:r>
              <a:rPr lang="en-US" dirty="0" err="1" smtClean="0"/>
              <a:t>govt</a:t>
            </a:r>
            <a:r>
              <a:rPr lang="en-US" dirty="0" smtClean="0"/>
              <a:t> = republic: </a:t>
            </a:r>
            <a:r>
              <a:rPr lang="en-US" dirty="0" err="1" smtClean="0"/>
              <a:t>ppl</a:t>
            </a:r>
            <a:r>
              <a:rPr lang="en-US" dirty="0" smtClean="0"/>
              <a:t> choose officials </a:t>
            </a:r>
          </a:p>
          <a:p>
            <a:pPr lvl="1"/>
            <a:r>
              <a:rPr lang="en-US" dirty="0" smtClean="0"/>
              <a:t>Individuals couldn’t get too powerful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40898"/>
            <a:ext cx="4191000" cy="25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r>
              <a:rPr lang="en-US" dirty="0"/>
              <a:t>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Senate of 300; had most power early on</a:t>
            </a:r>
          </a:p>
          <a:p>
            <a:pPr lvl="1"/>
            <a:r>
              <a:rPr lang="en-US" dirty="0" smtClean="0"/>
              <a:t>At first only patricians - landowners, ruling class</a:t>
            </a:r>
          </a:p>
          <a:p>
            <a:r>
              <a:rPr lang="en-US" dirty="0" smtClean="0"/>
              <a:t>Every year 2 patricians nominated to be consuls – supervised </a:t>
            </a:r>
            <a:r>
              <a:rPr lang="en-US" dirty="0" err="1" smtClean="0"/>
              <a:t>govt</a:t>
            </a:r>
            <a:r>
              <a:rPr lang="en-US" dirty="0" smtClean="0"/>
              <a:t> &amp; lead armies</a:t>
            </a:r>
          </a:p>
          <a:p>
            <a:r>
              <a:rPr lang="en-US" dirty="0" smtClean="0"/>
              <a:t>Dictator chosen by Senate in event of war</a:t>
            </a:r>
          </a:p>
          <a:p>
            <a:pPr lvl="1"/>
            <a:r>
              <a:rPr lang="en-US" dirty="0" smtClean="0"/>
              <a:t>Ruler who has complete control over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Could only rule for 6 months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st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1916</Words>
  <Application>Microsoft Office PowerPoint</Application>
  <PresentationFormat>On-screen Show (4:3)</PresentationFormat>
  <Paragraphs>349</Paragraphs>
  <Slides>60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Austin</vt:lpstr>
      <vt:lpstr>Office Theme</vt:lpstr>
      <vt:lpstr>Default Design</vt:lpstr>
      <vt:lpstr>Solstice</vt:lpstr>
      <vt:lpstr>Verve</vt:lpstr>
      <vt:lpstr>Equity</vt:lpstr>
      <vt:lpstr>Unit 1: Ancient Civilizations</vt:lpstr>
      <vt:lpstr>Unit 1: ROME</vt:lpstr>
      <vt:lpstr>Geography </vt:lpstr>
      <vt:lpstr>PowerPoint Presentation</vt:lpstr>
      <vt:lpstr>Roman Civilization Arises</vt:lpstr>
      <vt:lpstr>Roman Civilization Arises</vt:lpstr>
      <vt:lpstr>PowerPoint Presentation</vt:lpstr>
      <vt:lpstr>Roman Republic</vt:lpstr>
      <vt:lpstr>Government Structure</vt:lpstr>
      <vt:lpstr>Plebian Rights</vt:lpstr>
      <vt:lpstr>Growth of the Republic</vt:lpstr>
      <vt:lpstr>Roman Society</vt:lpstr>
      <vt:lpstr>Unit 1: Ancient Rome</vt:lpstr>
      <vt:lpstr>Rome Grows</vt:lpstr>
      <vt:lpstr>Rome Grows</vt:lpstr>
      <vt:lpstr>Rome Grows</vt:lpstr>
      <vt:lpstr>Republic Declines</vt:lpstr>
      <vt:lpstr>Republic Declines </vt:lpstr>
      <vt:lpstr>Roman Empire Begins</vt:lpstr>
      <vt:lpstr>Roman Empire</vt:lpstr>
      <vt:lpstr>Roman Empire</vt:lpstr>
      <vt:lpstr>Unit 1: Ancient Rome</vt:lpstr>
      <vt:lpstr>Roman Ideals &amp; Civilization</vt:lpstr>
      <vt:lpstr>Literature</vt:lpstr>
      <vt:lpstr>History</vt:lpstr>
      <vt:lpstr>Philosophy</vt:lpstr>
      <vt:lpstr>Roman Art </vt:lpstr>
      <vt:lpstr>Roman Architecture</vt:lpstr>
      <vt:lpstr>Architecture</vt:lpstr>
      <vt:lpstr>Science and Math</vt:lpstr>
      <vt:lpstr>PowerPoint Presentation</vt:lpstr>
      <vt:lpstr>Science and Math</vt:lpstr>
      <vt:lpstr>New Law Codes Protect the Empire</vt:lpstr>
      <vt:lpstr>Unit 1: Ancient Rome</vt:lpstr>
      <vt:lpstr>Early Empire</vt:lpstr>
      <vt:lpstr>Early Empire</vt:lpstr>
      <vt:lpstr>PowerPoint Presentation</vt:lpstr>
      <vt:lpstr>Jews </vt:lpstr>
      <vt:lpstr>Jesus &amp; His Teachings</vt:lpstr>
      <vt:lpstr>Jesus &amp; His Teachings</vt:lpstr>
      <vt:lpstr>Christianity Spreads</vt:lpstr>
      <vt:lpstr>Persecution </vt:lpstr>
      <vt:lpstr>Message &amp; Acceptance</vt:lpstr>
      <vt:lpstr>Constantine</vt:lpstr>
      <vt:lpstr>Theodosius</vt:lpstr>
      <vt:lpstr>Early Christian Church</vt:lpstr>
      <vt:lpstr>Early Christian Church</vt:lpstr>
      <vt:lpstr>Church Hierarchy</vt:lpstr>
      <vt:lpstr>PowerPoint Presentation</vt:lpstr>
      <vt:lpstr>Unit 1: Ancient Rome</vt:lpstr>
      <vt:lpstr>Division of the Empire</vt:lpstr>
      <vt:lpstr>Division of the Empire</vt:lpstr>
      <vt:lpstr>Division of the Empire</vt:lpstr>
      <vt:lpstr>Division of the Empire</vt:lpstr>
      <vt:lpstr>Invaders</vt:lpstr>
      <vt:lpstr>Invaders</vt:lpstr>
      <vt:lpstr>Invaders</vt:lpstr>
      <vt:lpstr>Problems/Causes</vt:lpstr>
      <vt:lpstr>Problems/Causes</vt:lpstr>
      <vt:lpstr>The End of Rome???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Ancient Civilizations</dc:title>
  <dc:creator>Whitney</dc:creator>
  <cp:lastModifiedBy>Dobbs</cp:lastModifiedBy>
  <cp:revision>97</cp:revision>
  <dcterms:created xsi:type="dcterms:W3CDTF">2013-09-09T22:18:08Z</dcterms:created>
  <dcterms:modified xsi:type="dcterms:W3CDTF">2016-02-23T13:32:44Z</dcterms:modified>
</cp:coreProperties>
</file>