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1"/>
  </p:notesMasterIdLst>
  <p:sldIdLst>
    <p:sldId id="416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58" r:id="rId10"/>
    <p:sldId id="264" r:id="rId11"/>
    <p:sldId id="265" r:id="rId12"/>
    <p:sldId id="266" r:id="rId13"/>
    <p:sldId id="267" r:id="rId14"/>
    <p:sldId id="268" r:id="rId15"/>
    <p:sldId id="458" r:id="rId16"/>
    <p:sldId id="269" r:id="rId17"/>
    <p:sldId id="270" r:id="rId18"/>
    <p:sldId id="271" r:id="rId19"/>
    <p:sldId id="272" r:id="rId20"/>
    <p:sldId id="459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460" r:id="rId29"/>
    <p:sldId id="280" r:id="rId30"/>
    <p:sldId id="281" r:id="rId31"/>
    <p:sldId id="282" r:id="rId32"/>
    <p:sldId id="283" r:id="rId33"/>
    <p:sldId id="461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462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  <p:sldId id="346" r:id="rId98"/>
    <p:sldId id="347" r:id="rId99"/>
    <p:sldId id="348" r:id="rId100"/>
    <p:sldId id="349" r:id="rId101"/>
    <p:sldId id="350" r:id="rId102"/>
    <p:sldId id="351" r:id="rId103"/>
    <p:sldId id="352" r:id="rId104"/>
    <p:sldId id="353" r:id="rId105"/>
    <p:sldId id="354" r:id="rId106"/>
    <p:sldId id="355" r:id="rId107"/>
    <p:sldId id="356" r:id="rId108"/>
    <p:sldId id="357" r:id="rId109"/>
    <p:sldId id="358" r:id="rId110"/>
    <p:sldId id="359" r:id="rId111"/>
    <p:sldId id="360" r:id="rId112"/>
    <p:sldId id="361" r:id="rId113"/>
    <p:sldId id="362" r:id="rId114"/>
    <p:sldId id="363" r:id="rId115"/>
    <p:sldId id="364" r:id="rId116"/>
    <p:sldId id="365" r:id="rId117"/>
    <p:sldId id="366" r:id="rId118"/>
    <p:sldId id="367" r:id="rId119"/>
    <p:sldId id="368" r:id="rId120"/>
    <p:sldId id="369" r:id="rId121"/>
    <p:sldId id="370" r:id="rId122"/>
    <p:sldId id="371" r:id="rId123"/>
    <p:sldId id="372" r:id="rId124"/>
    <p:sldId id="373" r:id="rId125"/>
    <p:sldId id="374" r:id="rId126"/>
    <p:sldId id="375" r:id="rId127"/>
    <p:sldId id="376" r:id="rId128"/>
    <p:sldId id="377" r:id="rId129"/>
    <p:sldId id="378" r:id="rId130"/>
    <p:sldId id="379" r:id="rId131"/>
    <p:sldId id="380" r:id="rId132"/>
    <p:sldId id="381" r:id="rId133"/>
    <p:sldId id="382" r:id="rId134"/>
    <p:sldId id="383" r:id="rId135"/>
    <p:sldId id="384" r:id="rId136"/>
    <p:sldId id="385" r:id="rId137"/>
    <p:sldId id="386" r:id="rId138"/>
    <p:sldId id="387" r:id="rId139"/>
    <p:sldId id="388" r:id="rId140"/>
    <p:sldId id="389" r:id="rId141"/>
    <p:sldId id="390" r:id="rId142"/>
    <p:sldId id="391" r:id="rId143"/>
    <p:sldId id="392" r:id="rId144"/>
    <p:sldId id="393" r:id="rId145"/>
    <p:sldId id="394" r:id="rId146"/>
    <p:sldId id="395" r:id="rId147"/>
    <p:sldId id="396" r:id="rId148"/>
    <p:sldId id="397" r:id="rId149"/>
    <p:sldId id="398" r:id="rId150"/>
    <p:sldId id="399" r:id="rId151"/>
    <p:sldId id="400" r:id="rId152"/>
    <p:sldId id="463" r:id="rId153"/>
    <p:sldId id="401" r:id="rId154"/>
    <p:sldId id="402" r:id="rId155"/>
    <p:sldId id="403" r:id="rId156"/>
    <p:sldId id="404" r:id="rId157"/>
    <p:sldId id="405" r:id="rId158"/>
    <p:sldId id="406" r:id="rId159"/>
    <p:sldId id="407" r:id="rId160"/>
    <p:sldId id="464" r:id="rId161"/>
    <p:sldId id="408" r:id="rId162"/>
    <p:sldId id="409" r:id="rId163"/>
    <p:sldId id="410" r:id="rId164"/>
    <p:sldId id="411" r:id="rId165"/>
    <p:sldId id="412" r:id="rId166"/>
    <p:sldId id="413" r:id="rId167"/>
    <p:sldId id="414" r:id="rId168"/>
    <p:sldId id="415" r:id="rId169"/>
    <p:sldId id="417" r:id="rId170"/>
    <p:sldId id="418" r:id="rId171"/>
    <p:sldId id="419" r:id="rId172"/>
    <p:sldId id="420" r:id="rId173"/>
    <p:sldId id="421" r:id="rId174"/>
    <p:sldId id="422" r:id="rId175"/>
    <p:sldId id="423" r:id="rId176"/>
    <p:sldId id="424" r:id="rId177"/>
    <p:sldId id="425" r:id="rId178"/>
    <p:sldId id="426" r:id="rId179"/>
    <p:sldId id="427" r:id="rId180"/>
    <p:sldId id="428" r:id="rId181"/>
    <p:sldId id="429" r:id="rId182"/>
    <p:sldId id="430" r:id="rId183"/>
    <p:sldId id="431" r:id="rId184"/>
    <p:sldId id="432" r:id="rId185"/>
    <p:sldId id="433" r:id="rId186"/>
    <p:sldId id="434" r:id="rId187"/>
    <p:sldId id="435" r:id="rId188"/>
    <p:sldId id="436" r:id="rId189"/>
    <p:sldId id="437" r:id="rId190"/>
    <p:sldId id="438" r:id="rId191"/>
    <p:sldId id="439" r:id="rId192"/>
    <p:sldId id="440" r:id="rId193"/>
    <p:sldId id="441" r:id="rId194"/>
    <p:sldId id="442" r:id="rId195"/>
    <p:sldId id="443" r:id="rId196"/>
    <p:sldId id="444" r:id="rId197"/>
    <p:sldId id="445" r:id="rId198"/>
    <p:sldId id="446" r:id="rId199"/>
    <p:sldId id="447" r:id="rId200"/>
    <p:sldId id="448" r:id="rId201"/>
    <p:sldId id="449" r:id="rId202"/>
    <p:sldId id="450" r:id="rId203"/>
    <p:sldId id="451" r:id="rId204"/>
    <p:sldId id="452" r:id="rId205"/>
    <p:sldId id="453" r:id="rId206"/>
    <p:sldId id="454" r:id="rId207"/>
    <p:sldId id="455" r:id="rId208"/>
    <p:sldId id="456" r:id="rId209"/>
    <p:sldId id="457" r:id="rId2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784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11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01" Type="http://schemas.openxmlformats.org/officeDocument/2006/relationships/slide" Target="slides/slide200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presProps" Target="presProps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theme" Target="theme/theme1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tableStyles" Target="tableStyles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D4D64E00-06A8-4E6A-9AE6-2CF963F8D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90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3000D8-CB07-45F5-B7A5-B6F880660D35}" type="slidenum">
              <a:rPr lang="en-US" altLang="en-US" sz="1200" b="0"/>
              <a:pPr/>
              <a:t>9</a:t>
            </a:fld>
            <a:endParaRPr lang="en-US" altLang="en-US" sz="1200" b="0"/>
          </a:p>
        </p:txBody>
      </p:sp>
      <p:sp>
        <p:nvSpPr>
          <p:cNvPr id="2181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/>
                <a:ahLst/>
                <a:cxnLst>
                  <a:cxn ang="0">
                    <a:pos x="290" y="1016"/>
                  </a:cxn>
                  <a:cxn ang="0">
                    <a:pos x="316" y="974"/>
                  </a:cxn>
                  <a:cxn ang="0">
                    <a:pos x="354" y="920"/>
                  </a:cxn>
                  <a:cxn ang="0">
                    <a:pos x="384" y="884"/>
                  </a:cxn>
                  <a:cxn ang="0">
                    <a:pos x="381" y="832"/>
                  </a:cxn>
                  <a:cxn ang="0">
                    <a:pos x="370" y="794"/>
                  </a:cxn>
                  <a:cxn ang="0">
                    <a:pos x="361" y="760"/>
                  </a:cxn>
                  <a:cxn ang="0">
                    <a:pos x="361" y="734"/>
                  </a:cxn>
                  <a:cxn ang="0">
                    <a:pos x="359" y="707"/>
                  </a:cxn>
                  <a:cxn ang="0">
                    <a:pos x="373" y="691"/>
                  </a:cxn>
                  <a:cxn ang="0">
                    <a:pos x="391" y="686"/>
                  </a:cxn>
                  <a:cxn ang="0">
                    <a:pos x="395" y="680"/>
                  </a:cxn>
                  <a:cxn ang="0">
                    <a:pos x="390" y="671"/>
                  </a:cxn>
                  <a:cxn ang="0">
                    <a:pos x="386" y="660"/>
                  </a:cxn>
                  <a:cxn ang="0">
                    <a:pos x="437" y="635"/>
                  </a:cxn>
                  <a:cxn ang="0">
                    <a:pos x="442" y="619"/>
                  </a:cxn>
                  <a:cxn ang="0">
                    <a:pos x="438" y="604"/>
                  </a:cxn>
                  <a:cxn ang="0">
                    <a:pos x="400" y="543"/>
                  </a:cxn>
                  <a:cxn ang="0">
                    <a:pos x="384" y="474"/>
                  </a:cxn>
                  <a:cxn ang="0">
                    <a:pos x="354" y="455"/>
                  </a:cxn>
                  <a:cxn ang="0">
                    <a:pos x="326" y="433"/>
                  </a:cxn>
                  <a:cxn ang="0">
                    <a:pos x="312" y="411"/>
                  </a:cxn>
                  <a:cxn ang="0">
                    <a:pos x="307" y="391"/>
                  </a:cxn>
                  <a:cxn ang="0">
                    <a:pos x="290" y="339"/>
                  </a:cxn>
                  <a:cxn ang="0">
                    <a:pos x="308" y="289"/>
                  </a:cxn>
                  <a:cxn ang="0">
                    <a:pos x="298" y="278"/>
                  </a:cxn>
                  <a:cxn ang="0">
                    <a:pos x="280" y="307"/>
                  </a:cxn>
                  <a:cxn ang="0">
                    <a:pos x="269" y="283"/>
                  </a:cxn>
                  <a:cxn ang="0">
                    <a:pos x="272" y="224"/>
                  </a:cxn>
                  <a:cxn ang="0">
                    <a:pos x="280" y="177"/>
                  </a:cxn>
                  <a:cxn ang="0">
                    <a:pos x="280" y="146"/>
                  </a:cxn>
                  <a:cxn ang="0">
                    <a:pos x="281" y="123"/>
                  </a:cxn>
                  <a:cxn ang="0">
                    <a:pos x="290" y="104"/>
                  </a:cxn>
                  <a:cxn ang="0">
                    <a:pos x="296" y="97"/>
                  </a:cxn>
                  <a:cxn ang="0">
                    <a:pos x="298" y="94"/>
                  </a:cxn>
                  <a:cxn ang="0">
                    <a:pos x="301" y="92"/>
                  </a:cxn>
                  <a:cxn ang="0">
                    <a:pos x="307" y="83"/>
                  </a:cxn>
                  <a:cxn ang="0">
                    <a:pos x="317" y="79"/>
                  </a:cxn>
                  <a:cxn ang="0">
                    <a:pos x="328" y="77"/>
                  </a:cxn>
                  <a:cxn ang="0">
                    <a:pos x="337" y="74"/>
                  </a:cxn>
                  <a:cxn ang="0">
                    <a:pos x="345" y="67"/>
                  </a:cxn>
                  <a:cxn ang="0">
                    <a:pos x="337" y="50"/>
                  </a:cxn>
                  <a:cxn ang="0">
                    <a:pos x="337" y="47"/>
                  </a:cxn>
                  <a:cxn ang="0">
                    <a:pos x="337" y="43"/>
                  </a:cxn>
                  <a:cxn ang="0">
                    <a:pos x="337" y="41"/>
                  </a:cxn>
                  <a:cxn ang="0">
                    <a:pos x="334" y="38"/>
                  </a:cxn>
                  <a:cxn ang="0">
                    <a:pos x="321" y="21"/>
                  </a:cxn>
                  <a:cxn ang="0">
                    <a:pos x="316" y="0"/>
                  </a:cxn>
                  <a:cxn ang="0">
                    <a:pos x="188" y="94"/>
                  </a:cxn>
                  <a:cxn ang="0">
                    <a:pos x="88" y="218"/>
                  </a:cxn>
                  <a:cxn ang="0">
                    <a:pos x="21" y="366"/>
                  </a:cxn>
                  <a:cxn ang="0">
                    <a:pos x="0" y="530"/>
                  </a:cxn>
                  <a:cxn ang="0">
                    <a:pos x="20" y="680"/>
                  </a:cxn>
                  <a:cxn ang="0">
                    <a:pos x="74" y="819"/>
                  </a:cxn>
                  <a:cxn ang="0">
                    <a:pos x="160" y="938"/>
                  </a:cxn>
                  <a:cxn ang="0">
                    <a:pos x="272" y="1032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/>
                <a:ahLst/>
                <a:cxnLst>
                  <a:cxn ang="0">
                    <a:pos x="796" y="688"/>
                  </a:cxn>
                  <a:cxn ang="0">
                    <a:pos x="756" y="641"/>
                  </a:cxn>
                  <a:cxn ang="0">
                    <a:pos x="812" y="615"/>
                  </a:cxn>
                  <a:cxn ang="0">
                    <a:pos x="814" y="502"/>
                  </a:cxn>
                  <a:cxn ang="0">
                    <a:pos x="705" y="247"/>
                  </a:cxn>
                  <a:cxn ang="0">
                    <a:pos x="651" y="262"/>
                  </a:cxn>
                  <a:cxn ang="0">
                    <a:pos x="574" y="289"/>
                  </a:cxn>
                  <a:cxn ang="0">
                    <a:pos x="536" y="258"/>
                  </a:cxn>
                  <a:cxn ang="0">
                    <a:pos x="563" y="170"/>
                  </a:cxn>
                  <a:cxn ang="0">
                    <a:pos x="532" y="81"/>
                  </a:cxn>
                  <a:cxn ang="0">
                    <a:pos x="455" y="56"/>
                  </a:cxn>
                  <a:cxn ang="0">
                    <a:pos x="484" y="150"/>
                  </a:cxn>
                  <a:cxn ang="0">
                    <a:pos x="465" y="190"/>
                  </a:cxn>
                  <a:cxn ang="0">
                    <a:pos x="442" y="200"/>
                  </a:cxn>
                  <a:cxn ang="0">
                    <a:pos x="419" y="164"/>
                  </a:cxn>
                  <a:cxn ang="0">
                    <a:pos x="381" y="108"/>
                  </a:cxn>
                  <a:cxn ang="0">
                    <a:pos x="406" y="108"/>
                  </a:cxn>
                  <a:cxn ang="0">
                    <a:pos x="424" y="72"/>
                  </a:cxn>
                  <a:cxn ang="0">
                    <a:pos x="325" y="0"/>
                  </a:cxn>
                  <a:cxn ang="0">
                    <a:pos x="281" y="27"/>
                  </a:cxn>
                  <a:cxn ang="0">
                    <a:pos x="240" y="72"/>
                  </a:cxn>
                  <a:cxn ang="0">
                    <a:pos x="209" y="114"/>
                  </a:cxn>
                  <a:cxn ang="0">
                    <a:pos x="209" y="150"/>
                  </a:cxn>
                  <a:cxn ang="0">
                    <a:pos x="240" y="164"/>
                  </a:cxn>
                  <a:cxn ang="0">
                    <a:pos x="209" y="222"/>
                  </a:cxn>
                  <a:cxn ang="0">
                    <a:pos x="213" y="242"/>
                  </a:cxn>
                  <a:cxn ang="0">
                    <a:pos x="267" y="222"/>
                  </a:cxn>
                  <a:cxn ang="0">
                    <a:pos x="303" y="170"/>
                  </a:cxn>
                  <a:cxn ang="0">
                    <a:pos x="354" y="231"/>
                  </a:cxn>
                  <a:cxn ang="0">
                    <a:pos x="372" y="291"/>
                  </a:cxn>
                  <a:cxn ang="0">
                    <a:pos x="348" y="294"/>
                  </a:cxn>
                  <a:cxn ang="0">
                    <a:pos x="298" y="309"/>
                  </a:cxn>
                  <a:cxn ang="0">
                    <a:pos x="323" y="330"/>
                  </a:cxn>
                  <a:cxn ang="0">
                    <a:pos x="260" y="339"/>
                  </a:cxn>
                  <a:cxn ang="0">
                    <a:pos x="189" y="411"/>
                  </a:cxn>
                  <a:cxn ang="0">
                    <a:pos x="184" y="469"/>
                  </a:cxn>
                  <a:cxn ang="0">
                    <a:pos x="148" y="435"/>
                  </a:cxn>
                  <a:cxn ang="0">
                    <a:pos x="83" y="402"/>
                  </a:cxn>
                  <a:cxn ang="0">
                    <a:pos x="0" y="455"/>
                  </a:cxn>
                  <a:cxn ang="0">
                    <a:pos x="54" y="496"/>
                  </a:cxn>
                  <a:cxn ang="0">
                    <a:pos x="74" y="485"/>
                  </a:cxn>
                  <a:cxn ang="0">
                    <a:pos x="54" y="608"/>
                  </a:cxn>
                  <a:cxn ang="0">
                    <a:pos x="132" y="641"/>
                  </a:cxn>
                  <a:cxn ang="0">
                    <a:pos x="195" y="661"/>
                  </a:cxn>
                  <a:cxn ang="0">
                    <a:pos x="249" y="744"/>
                  </a:cxn>
                  <a:cxn ang="0">
                    <a:pos x="334" y="886"/>
                  </a:cxn>
                  <a:cxn ang="0">
                    <a:pos x="391" y="1007"/>
                  </a:cxn>
                  <a:cxn ang="0">
                    <a:pos x="292" y="1052"/>
                  </a:cxn>
                  <a:cxn ang="0">
                    <a:pos x="182" y="1105"/>
                  </a:cxn>
                  <a:cxn ang="0">
                    <a:pos x="68" y="1180"/>
                  </a:cxn>
                  <a:cxn ang="0">
                    <a:pos x="200" y="1202"/>
                  </a:cxn>
                  <a:cxn ang="0">
                    <a:pos x="417" y="1168"/>
                  </a:cxn>
                  <a:cxn ang="0">
                    <a:pos x="613" y="1052"/>
                  </a:cxn>
                  <a:cxn ang="0">
                    <a:pos x="610" y="929"/>
                  </a:cxn>
                  <a:cxn ang="0">
                    <a:pos x="543" y="888"/>
                  </a:cxn>
                  <a:cxn ang="0">
                    <a:pos x="567" y="791"/>
                  </a:cxn>
                  <a:cxn ang="0">
                    <a:pos x="655" y="738"/>
                  </a:cxn>
                  <a:cxn ang="0">
                    <a:pos x="725" y="713"/>
                  </a:cxn>
                  <a:cxn ang="0">
                    <a:pos x="792" y="729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/>
                <a:ahLst/>
                <a:cxnLst>
                  <a:cxn ang="0">
                    <a:pos x="42" y="65"/>
                  </a:cxn>
                  <a:cxn ang="0">
                    <a:pos x="58" y="72"/>
                  </a:cxn>
                  <a:cxn ang="0">
                    <a:pos x="62" y="72"/>
                  </a:cxn>
                  <a:cxn ang="0">
                    <a:pos x="62" y="67"/>
                  </a:cxn>
                  <a:cxn ang="0">
                    <a:pos x="58" y="65"/>
                  </a:cxn>
                  <a:cxn ang="0">
                    <a:pos x="58" y="62"/>
                  </a:cxn>
                  <a:cxn ang="0">
                    <a:pos x="44" y="56"/>
                  </a:cxn>
                  <a:cxn ang="0">
                    <a:pos x="37" y="45"/>
                  </a:cxn>
                  <a:cxn ang="0">
                    <a:pos x="31" y="34"/>
                  </a:cxn>
                  <a:cxn ang="0">
                    <a:pos x="26" y="20"/>
                  </a:cxn>
                  <a:cxn ang="0">
                    <a:pos x="9" y="0"/>
                  </a:cxn>
                  <a:cxn ang="0">
                    <a:pos x="6" y="4"/>
                  </a:cxn>
                  <a:cxn ang="0">
                    <a:pos x="2" y="9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9" y="31"/>
                  </a:cxn>
                  <a:cxn ang="0">
                    <a:pos x="20" y="45"/>
                  </a:cxn>
                  <a:cxn ang="0">
                    <a:pos x="31" y="56"/>
                  </a:cxn>
                  <a:cxn ang="0">
                    <a:pos x="42" y="6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124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34B954-6DC8-4FFA-BD54-5753F1373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7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6ABD6-A54A-4590-99F9-2B7B3EB21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9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3F78C-670D-404B-BF67-53D2582CB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BC1DC-865E-46F0-8292-A73CA5934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3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F8D72-4BFD-4164-8A8A-9BE776B27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8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688BB-A367-4778-9DD8-E1AD0EF69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7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8DF92-BA74-4403-8E65-3669BBF78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8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A64E6-56BD-4C6D-A617-6BDBA59FC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4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3F850-1A6F-471A-8CB6-E91D4D95B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7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82640-4630-44B5-BD53-5D6191943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4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6DA85-7D83-4F88-8015-24D6188F2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4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3077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0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1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3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4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085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8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 smtClean="0"/>
            </a:lvl1pPr>
          </a:lstStyle>
          <a:p>
            <a:pPr>
              <a:defRPr/>
            </a:pPr>
            <a:fld id="{FE5C8C77-DE26-4E9A-8896-B42C4C5AE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 Box 2"/>
          <p:cNvSpPr txBox="1">
            <a:spLocks noChangeArrowheads="1"/>
          </p:cNvSpPr>
          <p:nvPr/>
        </p:nvSpPr>
        <p:spPr bwMode="auto">
          <a:xfrm>
            <a:off x="685800" y="228600"/>
            <a:ext cx="8077200" cy="13700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NORTH CAROLINA 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ECONOMICS, LEGAL, AND POLITICAL SYSTEMS REVIEW</a:t>
            </a:r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Instructions for use: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1600200" y="1905000"/>
            <a:ext cx="693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click mouse and a question will appear with possible answers.</a:t>
            </a: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1600200" y="28194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select your answer and click on it.</a:t>
            </a: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1600200" y="33528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you will be shown the correct answer.</a:t>
            </a:r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1600200" y="38862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click again and the next question will appear</a:t>
            </a:r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609600" y="4419600"/>
            <a:ext cx="8153400" cy="11874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There are approximately 200 prompts in the review, if you can not finish the review in one setting use the scroll bar to remember where you left off.</a:t>
            </a:r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0" y="6019800"/>
            <a:ext cx="91440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Created by:  J. Marshall Gasperson/ </a:t>
            </a:r>
            <a:r>
              <a:rPr lang="en-US" altLang="en-US" sz="2000"/>
              <a:t>gaspersonm@watauga.k12.nc.us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 animBg="1" autoUpdateAnimBg="0"/>
      <p:bldP spid="171011" grpId="0" autoUpdateAnimBg="0"/>
      <p:bldP spid="171012" grpId="0" autoUpdateAnimBg="0"/>
      <p:bldP spid="171013" grpId="0" autoUpdateAnimBg="0"/>
      <p:bldP spid="171014" grpId="0" autoUpdateAnimBg="0"/>
      <p:bldP spid="171015" grpId="0" autoUpdateAnimBg="0"/>
      <p:bldP spid="171016" grpId="0" animBg="1" autoUpdateAnimBg="0"/>
      <p:bldP spid="171017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38200" y="3048000"/>
            <a:ext cx="5257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762000"/>
            <a:ext cx="7696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What was the original purpose of the Constitutional Convention?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14400" y="20574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Revise the Constitution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Revise the Articles of Confederation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14400" y="3886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Revise the Mayflower Compact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14400" y="48768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Revise the Declaration of Independence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 autoUpdateAnimBg="0"/>
      <p:bldP spid="14338" grpId="0" autoUpdateAnimBg="0"/>
      <p:bldP spid="14339" grpId="0" autoUpdateAnimBg="0"/>
      <p:bldP spid="14340" grpId="0" autoUpdateAnimBg="0"/>
      <p:bldP spid="14341" grpId="0" autoUpdateAnimBg="0"/>
      <p:bldP spid="14342" grpId="0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533400" y="3733800"/>
            <a:ext cx="3657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has the power to declare laws unconstitutional? 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executive branch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legislative branch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judicial branch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  <p:bldP spid="101379" grpId="0" autoUpdateAnimBg="0"/>
      <p:bldP spid="101380" grpId="0" autoUpdateAnimBg="0"/>
      <p:bldP spid="101381" grpId="0" autoUpdateAnimBg="0"/>
      <p:bldP spid="101382" grpId="0" autoUpdateAnimBg="0"/>
      <p:bldP spid="101383" grpId="0" autoUpdateAnimBg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4419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would reduce the surplus of a product?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lower price and makes less  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lower price and make more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raise price and make less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raise price and make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nimBg="1" autoUpdateAnimBg="0"/>
      <p:bldP spid="102403" grpId="0" autoUpdateAnimBg="0"/>
      <p:bldP spid="102404" grpId="0" autoUpdateAnimBg="0"/>
      <p:bldP spid="102405" grpId="0" autoUpdateAnimBg="0"/>
      <p:bldP spid="102406" grpId="0" autoUpdateAnimBg="0"/>
      <p:bldP spid="102407" grpId="0" autoUpdateAnimBg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609600" y="3733800"/>
            <a:ext cx="4191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Who follows the Vice president to line of Presidential succession?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Secretary of State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President of the Senate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Speaker of the House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Secretary of Defense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nimBg="1" autoUpdateAnimBg="0"/>
      <p:bldP spid="103427" grpId="0" autoUpdateAnimBg="0"/>
      <p:bldP spid="103428" grpId="0" autoUpdateAnimBg="0"/>
      <p:bldP spid="103429" grpId="0" autoUpdateAnimBg="0"/>
      <p:bldP spid="103430" grpId="0" autoUpdateAnimBg="0"/>
      <p:bldP spid="103431" grpId="0" autoUpdateAnimBg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609600" y="4724400"/>
            <a:ext cx="5334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What is the role of government in a </a:t>
            </a:r>
            <a:r>
              <a:rPr lang="en-US" altLang="en-US" i="1"/>
              <a:t>mixed economy?</a:t>
            </a:r>
            <a:endParaRPr lang="en-US" altLang="en-US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control prices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protect business owners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control supply and demand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protect consumers and workers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nimBg="1" autoUpdateAnimBg="0"/>
      <p:bldP spid="104451" grpId="0" autoUpdateAnimBg="0"/>
      <p:bldP spid="104452" grpId="0" autoUpdateAnimBg="0"/>
      <p:bldP spid="104453" grpId="0" autoUpdateAnimBg="0"/>
      <p:bldP spid="104454" grpId="0" autoUpdateAnimBg="0"/>
      <p:bldP spid="104455" grpId="0" autoUpdateAnimBg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685800" y="2819400"/>
            <a:ext cx="6934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A </a:t>
            </a:r>
            <a:r>
              <a:rPr lang="en-US" altLang="en-US" i="1"/>
              <a:t>corporation</a:t>
            </a:r>
            <a:r>
              <a:rPr lang="en-US" altLang="en-US"/>
              <a:t> is best described by which of the following?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unlimited liability and unlimited life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limited liability and unlimited life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C)limited liability and limited life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unlimited liability and limited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nimBg="1" autoUpdateAnimBg="0"/>
      <p:bldP spid="105475" grpId="0" autoUpdateAnimBg="0"/>
      <p:bldP spid="105476" grpId="0" autoUpdateAnimBg="0"/>
      <p:bldP spid="105477" grpId="0" autoUpdateAnimBg="0"/>
      <p:bldP spid="105478" grpId="0" autoUpdateAnimBg="0"/>
      <p:bldP spid="105479" grpId="0" autoUpdateAnimBg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609600" y="4648200"/>
            <a:ext cx="3733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 a market economy, price is controlled by which of the following?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the government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businesses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consumers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 autoUpdateAnimBg="0"/>
      <p:bldP spid="106499" grpId="0" autoUpdateAnimBg="0"/>
      <p:bldP spid="106500" grpId="0" autoUpdateAnimBg="0"/>
      <p:bldP spid="106501" grpId="0" autoUpdateAnimBg="0"/>
      <p:bldP spid="106502" grpId="0" autoUpdateAnimBg="0"/>
      <p:bldP spid="106503" grpId="0" autoUpdateAnimBg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685800" y="2819400"/>
            <a:ext cx="6934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/>
              <a:t> </a:t>
            </a:r>
            <a:r>
              <a:rPr lang="en-US" altLang="en-US"/>
              <a:t>The issue of low income housing would be the responsibility of which executive department?</a:t>
            </a:r>
            <a:endParaRPr lang="en-US" altLang="en-US" i="1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Veteran Affairs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Housing and Urban Development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 Commerce  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nimBg="1" autoUpdateAnimBg="0"/>
      <p:bldP spid="107523" grpId="0" autoUpdateAnimBg="0"/>
      <p:bldP spid="107524" grpId="0" autoUpdateAnimBg="0"/>
      <p:bldP spid="107525" grpId="0" autoUpdateAnimBg="0"/>
      <p:bldP spid="107526" grpId="0" autoUpdateAnimBg="0"/>
      <p:bldP spid="107527" grpId="0" autoUpdateAnimBg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457200" y="1828800"/>
            <a:ext cx="4267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If the government wanted consumers to spend more money, which of the following would they </a:t>
            </a:r>
            <a:r>
              <a:rPr lang="en-US" altLang="en-US" i="1"/>
              <a:t>NOT </a:t>
            </a:r>
            <a:r>
              <a:rPr lang="en-US" altLang="en-US"/>
              <a:t>do: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raise interest rates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lower interest rates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lower taxes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buy back government securities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nimBg="1" autoUpdateAnimBg="0"/>
      <p:bldP spid="108547" grpId="0" autoUpdateAnimBg="0"/>
      <p:bldP spid="108548" grpId="0" autoUpdateAnimBg="0"/>
      <p:bldP spid="108549" grpId="0" autoUpdateAnimBg="0"/>
      <p:bldP spid="108550" grpId="0" autoUpdateAnimBg="0"/>
      <p:bldP spid="108551" grpId="0" autoUpdateAnimBg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533400" y="3733800"/>
            <a:ext cx="4876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 sharp rise in inflation would result in which of the following: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increase in building permits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increase in consumer spending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increase in unemployment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 autoUpdateAnimBg="0"/>
      <p:bldP spid="109571" grpId="0" autoUpdateAnimBg="0"/>
      <p:bldP spid="109572" grpId="0" autoUpdateAnimBg="0"/>
      <p:bldP spid="109573" grpId="0" autoUpdateAnimBg="0"/>
      <p:bldP spid="109574" grpId="0" autoUpdateAnimBg="0"/>
      <p:bldP spid="109575" grpId="0" autoUpdateAnimBg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533400" y="2819400"/>
            <a:ext cx="3276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refers to dividing a state into odd-shaped districts?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constituents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gerrymandering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redistricting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census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nimBg="1" autoUpdateAnimBg="0"/>
      <p:bldP spid="110595" grpId="0" autoUpdateAnimBg="0"/>
      <p:bldP spid="110596" grpId="0" autoUpdateAnimBg="0"/>
      <p:bldP spid="110597" grpId="0" autoUpdateAnimBg="0"/>
      <p:bldP spid="110598" grpId="0" autoUpdateAnimBg="0"/>
      <p:bldP spid="1105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3124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13 original state governments had all of the following, </a:t>
            </a:r>
            <a:r>
              <a:rPr lang="en-US" altLang="en-US" i="1"/>
              <a:t>except:</a:t>
            </a:r>
            <a:endParaRPr lang="en-US" alt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Monarchs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2743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Bill of Rights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62000" y="3657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Legislative Branches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62000" y="4648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Executive Branches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  <p:bldP spid="15362" grpId="0" autoUpdateAnimBg="0"/>
      <p:bldP spid="15363" grpId="0" autoUpdateAnimBg="0"/>
      <p:bldP spid="15364" grpId="0" autoUpdateAnimBg="0"/>
      <p:bldP spid="15365" grpId="0" autoUpdateAnimBg="0"/>
      <p:bldP spid="15366" grpId="0" autoUpdateAnimBg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457200" y="1828800"/>
            <a:ext cx="4343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committees is temporary and formed to deal with a specific issue?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select committee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joint committee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conference committee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standing committee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nimBg="1" autoUpdateAnimBg="0"/>
      <p:bldP spid="111619" grpId="0" autoUpdateAnimBg="0"/>
      <p:bldP spid="111620" grpId="0" autoUpdateAnimBg="0"/>
      <p:bldP spid="111621" grpId="0" autoUpdateAnimBg="0"/>
      <p:bldP spid="111622" grpId="0" autoUpdateAnimBg="0"/>
      <p:bldP spid="111623" grpId="0" autoUpdateAnimBg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685800" y="2819400"/>
            <a:ext cx="4495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What is the responsibility of a congressional committee?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propose bills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research and revise bills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pass bills into laws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work on interest of the members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nimBg="1" autoUpdateAnimBg="0"/>
      <p:bldP spid="112643" grpId="0" autoUpdateAnimBg="0"/>
      <p:bldP spid="112644" grpId="0" autoUpdateAnimBg="0"/>
      <p:bldP spid="112645" grpId="0" autoUpdateAnimBg="0"/>
      <p:bldP spid="112646" grpId="0" autoUpdateAnimBg="0"/>
      <p:bldP spid="112647" grpId="0" autoUpdateAnimBg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2743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entire House of Representatives is elected every: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two years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four years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five years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six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nimBg="1" autoUpdateAnimBg="0"/>
      <p:bldP spid="113667" grpId="0" autoUpdateAnimBg="0"/>
      <p:bldP spid="113668" grpId="0" autoUpdateAnimBg="0"/>
      <p:bldP spid="113669" grpId="0" autoUpdateAnimBg="0"/>
      <p:bldP spid="113670" grpId="0" autoUpdateAnimBg="0"/>
      <p:bldP spid="113671" grpId="0" autoUpdateAnimBg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685800" y="2819400"/>
            <a:ext cx="6934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Who has the power to elect the president if no candidate wins a majority in the presidential election?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the Senate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the House of Representatives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Both the House and the Senate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the Supreme Court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nimBg="1" autoUpdateAnimBg="0"/>
      <p:bldP spid="114691" grpId="0" autoUpdateAnimBg="0"/>
      <p:bldP spid="114692" grpId="0" autoUpdateAnimBg="0"/>
      <p:bldP spid="114693" grpId="0" autoUpdateAnimBg="0"/>
      <p:bldP spid="114694" grpId="0" autoUpdateAnimBg="0"/>
      <p:bldP spid="114695" grpId="0" autoUpdateAnimBg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533400" y="4648200"/>
            <a:ext cx="3276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838200" y="701675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If the President wants to reject a bill while Congress is in session, he or she: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does nothing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uses a pocket veto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overrides the bill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uses a veto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nimBg="1" autoUpdateAnimBg="0"/>
      <p:bldP spid="115715" grpId="0" autoUpdateAnimBg="0"/>
      <p:bldP spid="115716" grpId="0" autoUpdateAnimBg="0"/>
      <p:bldP spid="115717" grpId="0" autoUpdateAnimBg="0"/>
      <p:bldP spid="115718" grpId="0" autoUpdateAnimBg="0"/>
      <p:bldP spid="115719" grpId="0" autoUpdateAnimBg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685800" y="1828800"/>
            <a:ext cx="4038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Congress can do all of the following, except: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tax interstate commerce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raise taxes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borrow money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regulate immigration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nimBg="1" autoUpdateAnimBg="0"/>
      <p:bldP spid="116739" grpId="0" autoUpdateAnimBg="0"/>
      <p:bldP spid="116740" grpId="0" autoUpdateAnimBg="0"/>
      <p:bldP spid="116741" grpId="0" autoUpdateAnimBg="0"/>
      <p:bldP spid="116742" grpId="0" autoUpdateAnimBg="0"/>
      <p:bldP spid="116743" grpId="0" autoUpdateAnimBg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33400" y="2895600"/>
            <a:ext cx="3886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large network of government agencies and employees, is often referred to as a: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cloture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bureaucracy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quagmire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democracy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nimBg="1" autoUpdateAnimBg="0"/>
      <p:bldP spid="117763" grpId="0" autoUpdateAnimBg="0"/>
      <p:bldP spid="117764" grpId="0" autoUpdateAnimBg="0"/>
      <p:bldP spid="117765" grpId="0" autoUpdateAnimBg="0"/>
      <p:bldP spid="117766" grpId="0" autoUpdateAnimBg="0"/>
      <p:bldP spid="117767" grpId="0" autoUpdateAnimBg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685800" y="3733800"/>
            <a:ext cx="5334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What is the most important job of the President?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deal with foreign countries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control the military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carry out laws passed by Congress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appoint federal judges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 autoUpdateAnimBg="0"/>
      <p:bldP spid="118787" grpId="0" autoUpdateAnimBg="0"/>
      <p:bldP spid="118788" grpId="0" autoUpdateAnimBg="0"/>
      <p:bldP spid="118789" grpId="0" autoUpdateAnimBg="0"/>
      <p:bldP spid="118790" grpId="0" autoUpdateAnimBg="0"/>
      <p:bldP spid="118791" grpId="0" autoUpdateAnimBg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2667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State of the Union address is a speech made to Congress: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annually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when the President takes office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when introducing the budget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during a national crisis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nimBg="1" autoUpdateAnimBg="0"/>
      <p:bldP spid="119811" grpId="0" autoUpdateAnimBg="0"/>
      <p:bldP spid="119812" grpId="0" autoUpdateAnimBg="0"/>
      <p:bldP spid="119813" grpId="0" autoUpdateAnimBg="0"/>
      <p:bldP spid="119814" grpId="0" autoUpdateAnimBg="0"/>
      <p:bldP spid="119815" grpId="0" autoUpdateAnimBg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762000" y="4648200"/>
            <a:ext cx="5410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prepares the budget for the President?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National Security Council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White house office staff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Council of Economic Advisers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Office of Management and Budget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animBg="1" autoUpdateAnimBg="0"/>
      <p:bldP spid="120835" grpId="0" autoUpdateAnimBg="0"/>
      <p:bldP spid="120836" grpId="0" autoUpdateAnimBg="0"/>
      <p:bldP spid="120837" grpId="0" autoUpdateAnimBg="0"/>
      <p:bldP spid="120838" grpId="0" autoUpdateAnimBg="0"/>
      <p:bldP spid="12083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838200" y="2819400"/>
            <a:ext cx="3429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of the following men first stated, “All men are created equal”: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George Washington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Jean Jacque Rousseau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Thomas Jefferson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14400" y="47244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John Locke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 autoUpdateAnimBg="0"/>
      <p:bldP spid="16387" grpId="0" autoUpdateAnimBg="0"/>
      <p:bldP spid="16388" grpId="0" autoUpdateAnimBg="0"/>
      <p:bldP spid="16389" grpId="0" autoUpdateAnimBg="0"/>
      <p:bldP spid="16390" grpId="0" autoUpdateAnimBg="0"/>
      <p:bldP spid="16391" grpId="0" autoUpdateAnimBg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685800" y="28194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grants a corporation the power to operate?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 dividend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 charter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a stock certificate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 stock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nimBg="1" autoUpdateAnimBg="0"/>
      <p:bldP spid="121859" grpId="0" autoUpdateAnimBg="0"/>
      <p:bldP spid="121860" grpId="0" autoUpdateAnimBg="0"/>
      <p:bldP spid="121861" grpId="0" autoUpdateAnimBg="0"/>
      <p:bldP spid="121862" grpId="0" autoUpdateAnimBg="0"/>
      <p:bldP spid="121863" grpId="0" autoUpdateAnimBg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762000" y="4648200"/>
            <a:ext cx="2514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838200" y="701675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If market price is below market demand, the result would be: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 equilibrium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surplus</a:t>
            </a: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price elastic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shortage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animBg="1" autoUpdateAnimBg="0"/>
      <p:bldP spid="122883" grpId="0" autoUpdateAnimBg="0"/>
      <p:bldP spid="122884" grpId="0" autoUpdateAnimBg="0"/>
      <p:bldP spid="122885" grpId="0" autoUpdateAnimBg="0"/>
      <p:bldP spid="122886" grpId="0" autoUpdateAnimBg="0"/>
      <p:bldP spid="122887" grpId="0" autoUpdateAnimBg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762000" y="3733800"/>
            <a:ext cx="2362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executive departments are known as the President’s: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council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advisory panel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cabinet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animBg="1" autoUpdateAnimBg="0"/>
      <p:bldP spid="123907" grpId="0" autoUpdateAnimBg="0"/>
      <p:bldP spid="123908" grpId="0" autoUpdateAnimBg="0"/>
      <p:bldP spid="123909" grpId="0" autoUpdateAnimBg="0"/>
      <p:bldP spid="123910" grpId="0" autoUpdateAnimBg="0"/>
      <p:bldP spid="123911" grpId="0" autoUpdateAnimBg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685800" y="4648200"/>
            <a:ext cx="3429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of the following is a durable good?</a:t>
            </a:r>
            <a:endParaRPr lang="en-US" altLang="en-US" i="1"/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milk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candy bar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bread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washing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nimBg="1" autoUpdateAnimBg="0"/>
      <p:bldP spid="124931" grpId="0" autoUpdateAnimBg="0"/>
      <p:bldP spid="124932" grpId="0" autoUpdateAnimBg="0"/>
      <p:bldP spid="124933" grpId="0" autoUpdateAnimBg="0"/>
      <p:bldP spid="124934" grpId="0" autoUpdateAnimBg="0"/>
      <p:bldP spid="124935" grpId="0" autoUpdateAnimBg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762000" y="4648200"/>
            <a:ext cx="4953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During a recession the demand of non-durable goods will most likely: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decrease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increase slightly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increase greatly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show no significant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 autoUpdateAnimBg="0"/>
      <p:bldP spid="125955" grpId="0" autoUpdateAnimBg="0"/>
      <p:bldP spid="125956" grpId="0" autoUpdateAnimBg="0"/>
      <p:bldP spid="125957" grpId="0" autoUpdateAnimBg="0"/>
      <p:bldP spid="125958" grpId="0" autoUpdateAnimBg="0"/>
      <p:bldP spid="125959" grpId="0" autoUpdateAnimBg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762000" y="3733800"/>
            <a:ext cx="3810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If a product is considered </a:t>
            </a:r>
            <a:r>
              <a:rPr lang="en-US" altLang="en-US" i="1"/>
              <a:t>price elastic</a:t>
            </a:r>
            <a:r>
              <a:rPr lang="en-US" altLang="en-US"/>
              <a:t>, which of the following is true of an increase in price: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demand will stay the same 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demand will increase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demand will decrease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animBg="1" autoUpdateAnimBg="0"/>
      <p:bldP spid="126979" grpId="0" autoUpdateAnimBg="0"/>
      <p:bldP spid="126980" grpId="0" autoUpdateAnimBg="0"/>
      <p:bldP spid="126981" grpId="0" autoUpdateAnimBg="0"/>
      <p:bldP spid="126982" grpId="0" autoUpdateAnimBg="0"/>
      <p:bldP spid="126983" grpId="0" autoUpdateAnimBg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685800" y="2819400"/>
            <a:ext cx="3048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value of your second choice is called a:</a:t>
            </a:r>
            <a:endParaRPr lang="en-US" altLang="en-US" i="1"/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tradeoff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opportunity cost</a:t>
            </a: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dividend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consumer decision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animBg="1" autoUpdateAnimBg="0"/>
      <p:bldP spid="128003" grpId="0" autoUpdateAnimBg="0"/>
      <p:bldP spid="128004" grpId="0" autoUpdateAnimBg="0"/>
      <p:bldP spid="128005" grpId="0" autoUpdateAnimBg="0"/>
      <p:bldP spid="128006" grpId="0" autoUpdateAnimBg="0"/>
      <p:bldP spid="128007" grpId="0" autoUpdateAnimBg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2819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County governments get the most revenues from: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property tax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income tax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sales tax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fees and fines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animBg="1" autoUpdateAnimBg="0"/>
      <p:bldP spid="129027" grpId="0" autoUpdateAnimBg="0"/>
      <p:bldP spid="129028" grpId="0" autoUpdateAnimBg="0"/>
      <p:bldP spid="129029" grpId="0" autoUpdateAnimBg="0"/>
      <p:bldP spid="129030" grpId="0" autoUpdateAnimBg="0"/>
      <p:bldP spid="129031" grpId="0" autoUpdateAnimBg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762000" y="4648200"/>
            <a:ext cx="4876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If the government raises taxes which of the following would most likely happen: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unemployment would decrease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number of building permits would increase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milk production would go down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automobile sales would decline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nimBg="1" autoUpdateAnimBg="0"/>
      <p:bldP spid="130051" grpId="0" autoUpdateAnimBg="0"/>
      <p:bldP spid="130052" grpId="0" autoUpdateAnimBg="0"/>
      <p:bldP spid="130053" grpId="0" autoUpdateAnimBg="0"/>
      <p:bldP spid="130054" grpId="0" autoUpdateAnimBg="0"/>
      <p:bldP spid="130055" grpId="0" autoUpdateAnimBg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533400" y="4648200"/>
            <a:ext cx="3429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Technological advances cause which of the following:</a:t>
            </a:r>
            <a:endParaRPr lang="en-US" altLang="en-US" i="1"/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lower prices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better quality</a:t>
            </a: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higher profits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animBg="1" autoUpdateAnimBg="0"/>
      <p:bldP spid="131075" grpId="0" autoUpdateAnimBg="0"/>
      <p:bldP spid="131076" grpId="0" autoUpdateAnimBg="0"/>
      <p:bldP spid="131077" grpId="0" autoUpdateAnimBg="0"/>
      <p:bldP spid="131078" grpId="0" autoUpdateAnimBg="0"/>
      <p:bldP spid="13107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09600" y="4953000"/>
            <a:ext cx="3429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What state did not send a delegate to the Constitutional Convention?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North Carolina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38200" y="27432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Delaware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38200" y="38100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New York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838200" y="4953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Rhode Island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 autoUpdateAnimBg="0"/>
      <p:bldP spid="17410" grpId="0" autoUpdateAnimBg="0"/>
      <p:bldP spid="17411" grpId="0" autoUpdateAnimBg="0"/>
      <p:bldP spid="17412" grpId="0" autoUpdateAnimBg="0"/>
      <p:bldP spid="17413" grpId="0" autoUpdateAnimBg="0"/>
      <p:bldP spid="17415" grpId="0" autoUpdateAnimBg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685800" y="4648200"/>
            <a:ext cx="2057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part of the business cycle would show a high level of unemployment and a sharp decrease in building permits</a:t>
            </a:r>
            <a:r>
              <a:rPr lang="en-US" altLang="en-US" i="1"/>
              <a:t>?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expansion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contraction 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peak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trough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nimBg="1" autoUpdateAnimBg="0"/>
      <p:bldP spid="132099" grpId="0" autoUpdateAnimBg="0"/>
      <p:bldP spid="132100" grpId="0" autoUpdateAnimBg="0"/>
      <p:bldP spid="132101" grpId="0" autoUpdateAnimBg="0"/>
      <p:bldP spid="132102" grpId="0" autoUpdateAnimBg="0"/>
      <p:bldP spid="132103" grpId="0" autoUpdateAnimBg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4648200"/>
            <a:ext cx="5181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 large increase in gasoline prices would cause all of the following, </a:t>
            </a:r>
            <a:r>
              <a:rPr lang="en-US" altLang="en-US" i="1"/>
              <a:t>except</a:t>
            </a:r>
            <a:r>
              <a:rPr lang="en-US" altLang="en-US"/>
              <a:t>: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decrease in automobile sales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increase in public transit use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decline in family vacations</a:t>
            </a: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 decrease in government spending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nimBg="1" autoUpdateAnimBg="0"/>
      <p:bldP spid="133123" grpId="0" autoUpdateAnimBg="0"/>
      <p:bldP spid="133124" grpId="0" autoUpdateAnimBg="0"/>
      <p:bldP spid="133125" grpId="0" autoUpdateAnimBg="0"/>
      <p:bldP spid="133126" grpId="0" autoUpdateAnimBg="0"/>
      <p:bldP spid="133127" grpId="0" autoUpdateAnimBg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533400" y="1905000"/>
            <a:ext cx="2667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Attorney general is the head of which department:</a:t>
            </a:r>
            <a:endParaRPr lang="en-US" altLang="en-US" i="1"/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Justice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Interior</a:t>
            </a: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Commerce</a:t>
            </a: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Agriculture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animBg="1" autoUpdateAnimBg="0"/>
      <p:bldP spid="134147" grpId="0" autoUpdateAnimBg="0"/>
      <p:bldP spid="134148" grpId="0" autoUpdateAnimBg="0"/>
      <p:bldP spid="134149" grpId="0" autoUpdateAnimBg="0"/>
      <p:bldP spid="134150" grpId="0" autoUpdateAnimBg="0"/>
      <p:bldP spid="134151" grpId="0" autoUpdateAnimBg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762000" y="3733800"/>
            <a:ext cx="4495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United States Postal Service is an example of a:</a:t>
            </a: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executive agency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regulatory commission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government corporation</a:t>
            </a: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executive department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animBg="1" autoUpdateAnimBg="0"/>
      <p:bldP spid="135171" grpId="0" autoUpdateAnimBg="0"/>
      <p:bldP spid="135172" grpId="0" autoUpdateAnimBg="0"/>
      <p:bldP spid="135173" grpId="0" autoUpdateAnimBg="0"/>
      <p:bldP spid="135174" grpId="0" autoUpdateAnimBg="0"/>
      <p:bldP spid="135175" grpId="0" autoUpdateAnimBg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685800" y="2819400"/>
            <a:ext cx="2590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practice of giving jobs as a reward for party loyalty is called a: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merit system</a:t>
            </a: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spoils system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federal system</a:t>
            </a: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economic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animBg="1" autoUpdateAnimBg="0"/>
      <p:bldP spid="136195" grpId="0" autoUpdateAnimBg="0"/>
      <p:bldP spid="136196" grpId="0" autoUpdateAnimBg="0"/>
      <p:bldP spid="136197" grpId="0" autoUpdateAnimBg="0"/>
      <p:bldP spid="136198" grpId="0" autoUpdateAnimBg="0"/>
      <p:bldP spid="136199" grpId="0" autoUpdateAnimBg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685800" y="3733800"/>
            <a:ext cx="3581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Decisions made by regulatory commissions:</a:t>
            </a:r>
            <a:endParaRPr lang="en-US" altLang="en-US" i="1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must be approved by Congress</a:t>
            </a: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must be approved by the President</a:t>
            </a: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have the force of law</a:t>
            </a: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are obeyed voluntarily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animBg="1" autoUpdateAnimBg="0"/>
      <p:bldP spid="137219" grpId="0" autoUpdateAnimBg="0"/>
      <p:bldP spid="137220" grpId="0" autoUpdateAnimBg="0"/>
      <p:bldP spid="137221" grpId="0" autoUpdateAnimBg="0"/>
      <p:bldP spid="137222" grpId="0" autoUpdateAnimBg="0"/>
      <p:bldP spid="137223" grpId="0" autoUpdateAnimBg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685800" y="2819400"/>
            <a:ext cx="6934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person accused of a crime is called a: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plaintiff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defendant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criminal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convict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animBg="1" autoUpdateAnimBg="0"/>
      <p:bldP spid="138243" grpId="0" autoUpdateAnimBg="0"/>
      <p:bldP spid="138244" grpId="0" autoUpdateAnimBg="0"/>
      <p:bldP spid="138245" grpId="0" autoUpdateAnimBg="0"/>
      <p:bldP spid="138246" grpId="0" autoUpdateAnimBg="0"/>
      <p:bldP spid="138247" grpId="0" autoUpdateAnimBg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609600" y="4648200"/>
            <a:ext cx="3962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At the county level of government who is responsible for carrying out the laws passed by the Commission?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Mayor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Town Council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Governor</a:t>
            </a: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County Commission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nimBg="1" autoUpdateAnimBg="0"/>
      <p:bldP spid="139267" grpId="0" autoUpdateAnimBg="0"/>
      <p:bldP spid="139268" grpId="0" autoUpdateAnimBg="0"/>
      <p:bldP spid="139269" grpId="0" autoUpdateAnimBg="0"/>
      <p:bldP spid="139270" grpId="0" autoUpdateAnimBg="0"/>
      <p:bldP spid="139271" grpId="0" autoUpdateAnimBg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762000" y="4648200"/>
            <a:ext cx="5334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If the Supreme Court finds a law in conflict with the Constitution, it: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remands the case to a lower court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changes the law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asks Congress to change the law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declares the law unconstitutional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nimBg="1" autoUpdateAnimBg="0"/>
      <p:bldP spid="140291" grpId="0" autoUpdateAnimBg="0"/>
      <p:bldP spid="140292" grpId="0" autoUpdateAnimBg="0"/>
      <p:bldP spid="140293" grpId="0" autoUpdateAnimBg="0"/>
      <p:bldP spid="140294" grpId="0" autoUpdateAnimBg="0"/>
      <p:bldP spid="140295" grpId="0" autoUpdateAnimBg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3581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Lawsuits in which there is no existing law to decide the matter are called: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suits of equity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negligence suits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small-claims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injunctions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animBg="1" autoUpdateAnimBg="0"/>
      <p:bldP spid="141315" grpId="0" autoUpdateAnimBg="0"/>
      <p:bldP spid="141316" grpId="0" autoUpdateAnimBg="0"/>
      <p:bldP spid="141317" grpId="0" autoUpdateAnimBg="0"/>
      <p:bldP spid="141318" grpId="0" autoUpdateAnimBg="0"/>
      <p:bldP spid="14131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33400" y="3048000"/>
            <a:ext cx="3886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of the following creates the budget for the National Government: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Legislative Branch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62000" y="3048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Executive Branch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62000" y="4038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Judicial Branch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38200" y="50292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State Legislatures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  <p:bldP spid="18434" grpId="0" autoUpdateAnimBg="0"/>
      <p:bldP spid="18435" grpId="0" autoUpdateAnimBg="0"/>
      <p:bldP spid="18436" grpId="0" autoUpdateAnimBg="0"/>
      <p:bldP spid="18437" grpId="0" autoUpdateAnimBg="0"/>
      <p:bldP spid="18438" grpId="0" autoUpdateAnimBg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685800" y="2590800"/>
            <a:ext cx="8153400" cy="9144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International trade problems are peculiarly deceptive because they require us to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develop an appreciation of foreign products</a:t>
            </a:r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762000" y="25908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understand how two currencies can function as a medium of exchange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understand how other free market systems differ from our own</a:t>
            </a: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762000" y="45720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carry out or trade negotiations in two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animBg="1"/>
      <p:bldP spid="142339" grpId="0" autoUpdateAnimBg="0"/>
      <p:bldP spid="142340" grpId="0" autoUpdateAnimBg="0"/>
      <p:bldP spid="142341" grpId="0" autoUpdateAnimBg="0"/>
      <p:bldP spid="142342" grpId="0" autoUpdateAnimBg="0"/>
      <p:bldP spid="142343" grpId="0" autoUpdateAnimBg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762000" y="3657600"/>
            <a:ext cx="6019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762000" y="701675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More education and training of the work force generally leads to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less productivity of the work force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less unemployment for skilled workers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greater productivity of the work force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more unemployment for skilled workers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nimBg="1" autoUpdateAnimBg="0"/>
      <p:bldP spid="143363" grpId="0" autoUpdateAnimBg="0"/>
      <p:bldP spid="143364" grpId="0" autoUpdateAnimBg="0"/>
      <p:bldP spid="143365" grpId="0" autoUpdateAnimBg="0"/>
      <p:bldP spid="143366" grpId="0" autoUpdateAnimBg="0"/>
      <p:bldP spid="143367" grpId="0" autoUpdateAnimBg="0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685800" y="3657600"/>
            <a:ext cx="6019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“ Human wants are greater than the resources that are available to satisfy them.” This implies the need for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leaving decisions to fate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working harder</a:t>
            </a: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making choices to allocate resources</a:t>
            </a:r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asking for 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nimBg="1" autoUpdateAnimBg="0"/>
      <p:bldP spid="144387" grpId="0" autoUpdateAnimBg="0"/>
      <p:bldP spid="144388" grpId="0" autoUpdateAnimBg="0"/>
      <p:bldP spid="144389" grpId="0" autoUpdateAnimBg="0"/>
      <p:bldP spid="144390" grpId="0" autoUpdateAnimBg="0"/>
      <p:bldP spid="144391" grpId="0" autoUpdateAnimBg="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533400" y="3657600"/>
            <a:ext cx="77724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economic problem must </a:t>
            </a:r>
            <a:r>
              <a:rPr lang="en-US" altLang="en-US" i="1"/>
              <a:t>ALL</a:t>
            </a:r>
            <a:r>
              <a:rPr lang="en-US" altLang="en-US"/>
              <a:t> societies solve?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guaranteeing everyone an annual wage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securing right-to-work laws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satisfying unlimited wants with limited resources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speeding up the rate of industrialization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nimBg="1" autoUpdateAnimBg="0"/>
      <p:bldP spid="145411" grpId="0" autoUpdateAnimBg="0"/>
      <p:bldP spid="145412" grpId="0" autoUpdateAnimBg="0"/>
      <p:bldP spid="145413" grpId="0" autoUpdateAnimBg="0"/>
      <p:bldP spid="145414" grpId="0" autoUpdateAnimBg="0"/>
      <p:bldP spid="145415" grpId="0" autoUpdateAnimBg="0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533400" y="2819400"/>
            <a:ext cx="6019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What effect does scarce resources have?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Everybody has all he wants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People have to make choices</a:t>
            </a: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Stores have to sell more things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People have to make more natural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animBg="1" autoUpdateAnimBg="0"/>
      <p:bldP spid="146435" grpId="0" autoUpdateAnimBg="0"/>
      <p:bldP spid="146436" grpId="0" autoUpdateAnimBg="0"/>
      <p:bldP spid="146437" grpId="0" autoUpdateAnimBg="0"/>
      <p:bldP spid="146438" grpId="0" autoUpdateAnimBg="0"/>
      <p:bldP spid="146439" grpId="0" autoUpdateAnimBg="0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6019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is TRUE about individual consumption of world resources?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It adds up over time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It can be controlled by corporations with influences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It is determined by government policy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It does not matter significantly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nimBg="1" autoUpdateAnimBg="0"/>
      <p:bldP spid="147459" grpId="0" autoUpdateAnimBg="0"/>
      <p:bldP spid="147460" grpId="0" autoUpdateAnimBg="0"/>
      <p:bldP spid="147461" grpId="0" autoUpdateAnimBg="0"/>
      <p:bldP spid="147462" grpId="0" autoUpdateAnimBg="0"/>
      <p:bldP spid="147463" grpId="0" autoUpdateAnimBg="0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762000" y="1905000"/>
            <a:ext cx="7315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principle of specialization means that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employees are assigned to a specific task to increase efficiency</a:t>
            </a: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777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production per worker is low but costs of production are no greater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762000" y="4114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incomes are related to the marginal product of the worker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762000" y="5105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machines are substituted for human capital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animBg="1"/>
      <p:bldP spid="148483" grpId="0" autoUpdateAnimBg="0"/>
      <p:bldP spid="148484" grpId="0" autoUpdateAnimBg="0"/>
      <p:bldP spid="148485" grpId="0" autoUpdateAnimBg="0"/>
      <p:bldP spid="148486" grpId="0" autoUpdateAnimBg="0"/>
      <p:bldP spid="148487" grpId="0" autoUpdateAnimBg="0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69342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762000" y="701675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was the most direct result of the use of interchangeable parts in industry?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an increase in the amount of goods produced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massive unemployment among unskilled workers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a decrease in the number of profitable large businesses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an increase in the number of hours needed to make a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nimBg="1" autoUpdateAnimBg="0"/>
      <p:bldP spid="149507" grpId="0" autoUpdateAnimBg="0"/>
      <p:bldP spid="149508" grpId="0" autoUpdateAnimBg="0"/>
      <p:bldP spid="149509" grpId="0" autoUpdateAnimBg="0"/>
      <p:bldP spid="149510" grpId="0" autoUpdateAnimBg="0"/>
      <p:bldP spid="149511" grpId="0" autoUpdateAnimBg="0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685800" y="3657600"/>
            <a:ext cx="8001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762000" y="701675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If wages rise rapidly, the most logical reaction by a business would be to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lay off 1/2 of the workers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try to buy lower quality raw materials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investigate increased efficiency through the use of more capital equipment</a:t>
            </a: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762000" y="46482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hire additional workers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animBg="1"/>
      <p:bldP spid="150531" grpId="0" autoUpdateAnimBg="0"/>
      <p:bldP spid="150532" grpId="0" autoUpdateAnimBg="0"/>
      <p:bldP spid="150533" grpId="0" autoUpdateAnimBg="0"/>
      <p:bldP spid="150534" grpId="0" autoUpdateAnimBg="0"/>
      <p:bldP spid="150535" grpId="0" autoUpdateAnimBg="0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685800" y="4419600"/>
            <a:ext cx="4495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685800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                                        Laissez-faire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limits the role of government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762000" y="2362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is a dominant European economic theory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762000" y="30480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is a policy of non-interference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762000" y="3733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is all of the above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762000" y="4419600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E) is only A and C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animBg="1" autoUpdateAnimBg="0"/>
      <p:bldP spid="151555" grpId="0" autoUpdateAnimBg="0"/>
      <p:bldP spid="151556" grpId="0" autoUpdateAnimBg="0"/>
      <p:bldP spid="151557" grpId="0" autoUpdateAnimBg="0"/>
      <p:bldP spid="151558" grpId="0" autoUpdateAnimBg="0"/>
      <p:bldP spid="151559" grpId="0" autoUpdateAnimBg="0"/>
      <p:bldP spid="15156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609600" y="4038600"/>
            <a:ext cx="3886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court case </a:t>
            </a:r>
            <a:r>
              <a:rPr lang="en-US" altLang="en-US" i="1"/>
              <a:t>Tinker vs. Des Moines School District </a:t>
            </a:r>
            <a:r>
              <a:rPr lang="en-US" altLang="en-US"/>
              <a:t>dealt with which of the following</a:t>
            </a:r>
            <a:endParaRPr lang="en-US" altLang="en-US" i="1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separation of church and state</a:t>
            </a:r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 freedom of the press</a:t>
            </a:r>
          </a:p>
        </p:txBody>
      </p:sp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762000" y="4038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 freedom of speech</a:t>
            </a:r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838200" y="50292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right to bear arms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 animBg="1" autoUpdateAnimBg="0"/>
      <p:bldP spid="214019" grpId="0" autoUpdateAnimBg="0"/>
      <p:bldP spid="214020" grpId="0" autoUpdateAnimBg="0"/>
      <p:bldP spid="214021" grpId="0" autoUpdateAnimBg="0"/>
      <p:bldP spid="214022" grpId="0" autoUpdateAnimBg="0"/>
      <p:bldP spid="214023" grpId="0" autoUpdateAnimBg="0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457200" y="4343400"/>
            <a:ext cx="40386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Suffrage is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 condition of slavery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 search order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fair action by the government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the right to vote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nimBg="1"/>
      <p:bldP spid="152579" grpId="0" autoUpdateAnimBg="0"/>
      <p:bldP spid="152580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533400" y="3352800"/>
            <a:ext cx="3962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 person guilty of slander has gone beyond the legal limits of his/her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right of assembly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right of free press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right of free speech</a:t>
            </a:r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right of worship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/>
      <p:bldP spid="153603" grpId="0" autoUpdateAnimBg="0"/>
      <p:bldP spid="153604" grpId="0" autoUpdateAnimBg="0"/>
      <p:bldP spid="153605" grpId="0" autoUpdateAnimBg="0"/>
      <p:bldP spid="153606" grpId="0" autoUpdateAnimBg="0"/>
      <p:bldP spid="153607" grpId="0" autoUpdateAnimBg="0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ext Box 2"/>
          <p:cNvSpPr txBox="1">
            <a:spLocks noChangeArrowheads="1"/>
          </p:cNvSpPr>
          <p:nvPr/>
        </p:nvSpPr>
        <p:spPr bwMode="auto">
          <a:xfrm>
            <a:off x="533400" y="4038600"/>
            <a:ext cx="6019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19139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 the court case </a:t>
            </a:r>
            <a:r>
              <a:rPr lang="en-US" altLang="en-US" i="1"/>
              <a:t>United States v Nixon, </a:t>
            </a:r>
            <a:r>
              <a:rPr lang="en-US" altLang="en-US"/>
              <a:t>the Supreme Court ruled on which of the following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the use of War Powers Act</a:t>
            </a:r>
          </a:p>
        </p:txBody>
      </p:sp>
      <p:sp>
        <p:nvSpPr>
          <p:cNvPr id="219141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the use of Presidential Impeachment</a:t>
            </a:r>
          </a:p>
        </p:txBody>
      </p:sp>
      <p:sp>
        <p:nvSpPr>
          <p:cNvPr id="219142" name="Text Box 6"/>
          <p:cNvSpPr txBox="1">
            <a:spLocks noChangeArrowheads="1"/>
          </p:cNvSpPr>
          <p:nvPr/>
        </p:nvSpPr>
        <p:spPr bwMode="auto">
          <a:xfrm>
            <a:off x="762000" y="40386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the use of Executive Privilege</a:t>
            </a:r>
          </a:p>
        </p:txBody>
      </p:sp>
      <p:sp>
        <p:nvSpPr>
          <p:cNvPr id="219143" name="Text Box 7"/>
          <p:cNvSpPr txBox="1">
            <a:spLocks noChangeArrowheads="1"/>
          </p:cNvSpPr>
          <p:nvPr/>
        </p:nvSpPr>
        <p:spPr bwMode="auto">
          <a:xfrm>
            <a:off x="838200" y="50292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the use of a Presidential pardon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9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9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 animBg="1" autoUpdateAnimBg="0"/>
      <p:bldP spid="219139" grpId="0" autoUpdateAnimBg="0"/>
      <p:bldP spid="219140" grpId="0" autoUpdateAnimBg="0"/>
      <p:bldP spid="219141" grpId="0" autoUpdateAnimBg="0"/>
      <p:bldP spid="219142" grpId="0" autoUpdateAnimBg="0"/>
      <p:bldP spid="219143" grpId="0" autoUpdateAnimBg="0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381000" y="3429000"/>
            <a:ext cx="4191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This early American political party opposed a strong national government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Jeffersonian Republicans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Federalists</a:t>
            </a:r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Anti-Federalist</a:t>
            </a:r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American Independent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 animBg="1"/>
      <p:bldP spid="154627" grpId="0" autoUpdateAnimBg="0"/>
      <p:bldP spid="154628" grpId="0" autoUpdateAnimBg="0"/>
      <p:bldP spid="154629" grpId="0" autoUpdateAnimBg="0"/>
      <p:bldP spid="154630" grpId="0" autoUpdateAnimBg="0"/>
      <p:bldP spid="154631" grpId="0" autoUpdateAnimBg="0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457200" y="4343400"/>
            <a:ext cx="3962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533400" y="336550"/>
            <a:ext cx="8153400" cy="11874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 series of taxes on newspapers, books, and documents that Americans were forced to pay to the British before the Revolutionary War was called</a:t>
            </a:r>
            <a:endParaRPr lang="en-US" altLang="en-US" sz="2000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excise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tyranny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empire taxes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 stamp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nimBg="1"/>
      <p:bldP spid="155651" grpId="0" animBg="1" autoUpdateAnimBg="0"/>
      <p:bldP spid="155652" grpId="0" autoUpdateAnimBg="0"/>
      <p:bldP spid="155653" grpId="0" autoUpdateAnimBg="0"/>
      <p:bldP spid="155654" grpId="0" autoUpdateAnimBg="0"/>
      <p:bldP spid="155655" grpId="0" autoUpdateAnimBg="0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457200" y="4343400"/>
            <a:ext cx="40386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 1776 what did Americans accuse the British Government of doing?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taxing them without their consent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quartering troops in their houses</a:t>
            </a:r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failing to give prisoners a fair trial</a:t>
            </a: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nimBg="1"/>
      <p:bldP spid="156675" grpId="0" autoUpdateAnimBg="0"/>
      <p:bldP spid="156676" grpId="0" autoUpdateAnimBg="0"/>
      <p:bldP spid="156677" grpId="0" autoUpdateAnimBg="0"/>
      <p:bldP spid="156678" grpId="0" autoUpdateAnimBg="0"/>
      <p:bldP spid="156679" grpId="0" autoUpdateAnimBg="0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381000" y="2590800"/>
            <a:ext cx="8001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 Under the Articles of Confederation, Congress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had all powers necessary to conduct the government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did not have power to enforce the laws it made</a:t>
            </a: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restricted the powers of the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animBg="1"/>
      <p:bldP spid="157699" grpId="0" autoUpdateAnimBg="0"/>
      <p:bldP spid="157700" grpId="0" autoUpdateAnimBg="0"/>
      <p:bldP spid="157701" grpId="0" autoUpdateAnimBg="0"/>
      <p:bldP spid="157702" grpId="0" autoUpdateAnimBg="0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381000" y="2590800"/>
            <a:ext cx="64008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Flexibility is provided in the U.S. Constitution mainly by the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Preamble and the Bill of Rights</a:t>
            </a:r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amending and the elastic clause</a:t>
            </a:r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provisions for separation</a:t>
            </a:r>
          </a:p>
        </p:txBody>
      </p:sp>
      <p:sp>
        <p:nvSpPr>
          <p:cNvPr id="158727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system of checks and balances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nimBg="1"/>
      <p:bldP spid="158723" grpId="0" autoUpdateAnimBg="0"/>
      <p:bldP spid="158724" grpId="0" autoUpdateAnimBg="0"/>
      <p:bldP spid="158725" grpId="0" autoUpdateAnimBg="0"/>
      <p:bldP spid="158726" grpId="0" autoUpdateAnimBg="0"/>
      <p:bldP spid="158727" grpId="0" autoUpdateAnimBg="0"/>
    </p:bld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304800" y="3429000"/>
            <a:ext cx="40386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A change in the U.S. Constitution is called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 tariff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 veto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an amendment</a:t>
            </a: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 filibuster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animBg="1"/>
      <p:bldP spid="159747" grpId="0" autoUpdateAnimBg="0"/>
      <p:bldP spid="159748" grpId="0" autoUpdateAnimBg="0"/>
      <p:bldP spid="159749" grpId="0" autoUpdateAnimBg="0"/>
      <p:bldP spid="159750" grpId="0" autoUpdateAnimBg="0"/>
      <p:bldP spid="159751" grpId="0" autoUpdateAnimBg="0"/>
    </p:bld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457200" y="4343400"/>
            <a:ext cx="40386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practice of providing jobs as a reward to members of the political party in power is called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subsidy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public assistance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seniority</a:t>
            </a:r>
          </a:p>
        </p:txBody>
      </p:sp>
      <p:sp>
        <p:nvSpPr>
          <p:cNvPr id="160775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patronage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nimBg="1"/>
      <p:bldP spid="160771" grpId="0" autoUpdateAnimBg="0"/>
      <p:bldP spid="160772" grpId="0" autoUpdateAnimBg="0"/>
      <p:bldP spid="160773" grpId="0" autoUpdateAnimBg="0"/>
      <p:bldP spid="160774" grpId="0" autoUpdateAnimBg="0"/>
      <p:bldP spid="16077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33400" y="3657600"/>
            <a:ext cx="3124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Interest Groups often hire ________, to help them influence legislation.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A. Citizens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27432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Commissioners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5800" y="3657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Lobbyists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85800" y="46482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Politicians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nimBg="1" autoUpdateAnimBg="0"/>
      <p:bldP spid="19458" grpId="0" autoUpdateAnimBg="0"/>
      <p:bldP spid="19459" grpId="0" autoUpdateAnimBg="0"/>
      <p:bldP spid="19460" grpId="0" autoUpdateAnimBg="0"/>
      <p:bldP spid="19461" grpId="0" autoUpdateAnimBg="0"/>
      <p:bldP spid="19462" grpId="0" autoUpdateAnimBg="0"/>
    </p:bld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ext Box 2"/>
          <p:cNvSpPr txBox="1">
            <a:spLocks noChangeArrowheads="1"/>
          </p:cNvSpPr>
          <p:nvPr/>
        </p:nvSpPr>
        <p:spPr bwMode="auto">
          <a:xfrm>
            <a:off x="533400" y="5029200"/>
            <a:ext cx="3886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court cases banned government sponsored prayer in schools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 Brown v. Board of Education of Topeka, Kansas</a:t>
            </a: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Rust v. Sullivan</a:t>
            </a:r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762000" y="4038600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Gideon v. Wainwright</a:t>
            </a:r>
          </a:p>
        </p:txBody>
      </p:sp>
      <p:sp>
        <p:nvSpPr>
          <p:cNvPr id="220167" name="Text Box 7"/>
          <p:cNvSpPr txBox="1">
            <a:spLocks noChangeArrowheads="1"/>
          </p:cNvSpPr>
          <p:nvPr/>
        </p:nvSpPr>
        <p:spPr bwMode="auto">
          <a:xfrm>
            <a:off x="838200" y="50292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Engel v. Vitale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 animBg="1" autoUpdateAnimBg="0"/>
      <p:bldP spid="220163" grpId="0" autoUpdateAnimBg="0"/>
      <p:bldP spid="220164" grpId="0" autoUpdateAnimBg="0"/>
      <p:bldP spid="220165" grpId="0" autoUpdateAnimBg="0"/>
      <p:bldP spid="220166" grpId="0" autoUpdateAnimBg="0"/>
      <p:bldP spid="220167" grpId="0" autoUpdateAnimBg="0"/>
    </p:bld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533400" y="1752600"/>
            <a:ext cx="2057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Presidential Cabinet choices must be approved by the</a:t>
            </a: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Senate</a:t>
            </a: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House</a:t>
            </a: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full Congress</a:t>
            </a:r>
          </a:p>
        </p:txBody>
      </p:sp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State Governors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animBg="1"/>
      <p:bldP spid="161795" grpId="0" autoUpdateAnimBg="0"/>
      <p:bldP spid="161796" grpId="0" autoUpdateAnimBg="0"/>
      <p:bldP spid="161797" grpId="0" autoUpdateAnimBg="0"/>
      <p:bldP spid="161798" grpId="0" autoUpdateAnimBg="0"/>
      <p:bldP spid="161799" grpId="0" autoUpdateAnimBg="0"/>
    </p:bld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457200" y="3429000"/>
            <a:ext cx="5867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federal government may do all of these EXCEPT</a:t>
            </a: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print and coin money</a:t>
            </a: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regulate interstate trade</a:t>
            </a:r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combine state education districts</a:t>
            </a:r>
          </a:p>
        </p:txBody>
      </p:sp>
      <p:sp>
        <p:nvSpPr>
          <p:cNvPr id="162823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conduct foreign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animBg="1"/>
      <p:bldP spid="162819" grpId="0" autoUpdateAnimBg="0"/>
      <p:bldP spid="162820" grpId="0" autoUpdateAnimBg="0"/>
      <p:bldP spid="162821" grpId="0" autoUpdateAnimBg="0"/>
      <p:bldP spid="162822" grpId="0" autoUpdateAnimBg="0"/>
      <p:bldP spid="162823" grpId="0" autoUpdateAnimBg="0"/>
    </p:bld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381000" y="1752600"/>
            <a:ext cx="3124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More than half of a group is a 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majority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minority</a:t>
            </a: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maximum</a:t>
            </a: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minimum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animBg="1"/>
      <p:bldP spid="163843" grpId="0" autoUpdateAnimBg="0"/>
      <p:bldP spid="163844" grpId="0" autoUpdateAnimBg="0"/>
      <p:bldP spid="163845" grpId="0" autoUpdateAnimBg="0"/>
      <p:bldP spid="163846" grpId="0" autoUpdateAnimBg="0"/>
      <p:bldP spid="163847" grpId="0" autoUpdateAnimBg="0"/>
    </p:bld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457200" y="3429000"/>
            <a:ext cx="4572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most common reason for non-voting in American elections is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illness on election day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complicated voting procedures</a:t>
            </a: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indifference/apathy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physical and mental disabilities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nimBg="1"/>
      <p:bldP spid="164867" grpId="0" autoUpdateAnimBg="0"/>
      <p:bldP spid="164868" grpId="0" autoUpdateAnimBg="0"/>
      <p:bldP spid="164869" grpId="0" autoUpdateAnimBg="0"/>
      <p:bldP spid="164870" grpId="0" autoUpdateAnimBg="0"/>
      <p:bldP spid="164871" grpId="0" autoUpdateAnimBg="0"/>
    </p:bld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381000" y="1752600"/>
            <a:ext cx="40386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Membership in either of the major political parties is</a:t>
            </a: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 voluntary matter</a:t>
            </a: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required of all adults by law</a:t>
            </a: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regulated by state law</a:t>
            </a:r>
          </a:p>
        </p:txBody>
      </p:sp>
      <p:sp>
        <p:nvSpPr>
          <p:cNvPr id="165895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quite expensive because of the annual payment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 animBg="1"/>
      <p:bldP spid="165891" grpId="0" autoUpdateAnimBg="0"/>
      <p:bldP spid="165892" grpId="0" autoUpdateAnimBg="0"/>
      <p:bldP spid="165893" grpId="0" autoUpdateAnimBg="0"/>
      <p:bldP spid="165894" grpId="0" autoUpdateAnimBg="0"/>
      <p:bldP spid="165895" grpId="0" autoUpdateAnimBg="0"/>
    </p:bld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762000" y="1905000"/>
            <a:ext cx="8001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Practically all members of our major parties</a:t>
            </a: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agree on such basic principles as popular sovereignty, limited government, and federalism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762000" y="28956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agree on most major issues such as taxation and the farm problem</a:t>
            </a: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762000" y="3886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hold political office</a:t>
            </a: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762000" y="457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support the policies of the administration in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nimBg="1"/>
      <p:bldP spid="166915" grpId="0" autoUpdateAnimBg="0"/>
      <p:bldP spid="166916" grpId="0" autoUpdateAnimBg="0"/>
      <p:bldP spid="166917" grpId="0" autoUpdateAnimBg="0"/>
      <p:bldP spid="166918" grpId="0" autoUpdateAnimBg="0"/>
      <p:bldP spid="166919" grpId="0" autoUpdateAnimBg="0"/>
    </p:bld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609600" y="1752600"/>
            <a:ext cx="6172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Initiative is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the right of voters to propose laws</a:t>
            </a:r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 governor’s power to reject an entire bill</a:t>
            </a:r>
          </a:p>
        </p:txBody>
      </p:sp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a state’s right to approve part of a bill and reject the rest</a:t>
            </a:r>
          </a:p>
        </p:txBody>
      </p:sp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762000" y="4343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the right of a voter to approve or reject bills passed by legislation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 animBg="1"/>
      <p:bldP spid="167939" grpId="0" autoUpdateAnimBg="0"/>
      <p:bldP spid="167940" grpId="0" autoUpdateAnimBg="0"/>
      <p:bldP spid="167941" grpId="0" autoUpdateAnimBg="0"/>
      <p:bldP spid="167942" grpId="0" autoUpdateAnimBg="0"/>
      <p:bldP spid="167943" grpId="0" autoUpdateAnimBg="0"/>
    </p:bld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457200" y="4343400"/>
            <a:ext cx="8001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Referendum is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the right of voters to propose laws</a:t>
            </a: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 governor’s power to reject and entire bill</a:t>
            </a:r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a state’s right to approve art of a bill and reject the rest</a:t>
            </a:r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762000" y="4343400"/>
            <a:ext cx="762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the right of a voter to approve or reject bills passed by legislation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animBg="1"/>
      <p:bldP spid="168963" grpId="0" autoUpdateAnimBg="0"/>
      <p:bldP spid="168964" grpId="0" autoUpdateAnimBg="0"/>
      <p:bldP spid="168965" grpId="0" autoUpdateAnimBg="0"/>
      <p:bldP spid="168966" grpId="0" autoUpdateAnimBg="0"/>
      <p:bldP spid="168967" grpId="0" autoUpdateAnimBg="0"/>
    </p:bld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304800" y="2743200"/>
            <a:ext cx="8458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Federal Trade Commission was established to: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Protect the citizens of the U.S. from foreign competition in business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Protect the citizens of the U.S. from unfair advertising by businesses</a:t>
            </a: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Protect American business from unfair competition from foreign countries</a:t>
            </a:r>
          </a:p>
        </p:txBody>
      </p:sp>
      <p:sp>
        <p:nvSpPr>
          <p:cNvPr id="172039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Protect foreign companies doing business in the U.S.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 animBg="1"/>
      <p:bldP spid="172035" grpId="0" autoUpdateAnimBg="0"/>
      <p:bldP spid="172036" grpId="0" autoUpdateAnimBg="0"/>
      <p:bldP spid="172037" grpId="0" autoUpdateAnimBg="0"/>
      <p:bldP spid="172038" grpId="0" autoUpdateAnimBg="0"/>
      <p:bldP spid="17203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09600" y="2971800"/>
            <a:ext cx="3581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14400" y="8382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of the following elects the President: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Citizens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62000" y="2971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Electoral College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85800" y="39624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State Legislators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85800" y="48768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State Governors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 autoUpdateAnimBg="0"/>
      <p:bldP spid="20482" grpId="0" autoUpdateAnimBg="0"/>
      <p:bldP spid="20483" grpId="0" autoUpdateAnimBg="0"/>
      <p:bldP spid="20484" grpId="0" autoUpdateAnimBg="0"/>
      <p:bldP spid="20485" grpId="0" autoUpdateAnimBg="0"/>
      <p:bldP spid="20486" grpId="0" autoUpdateAnimBg="0"/>
    </p:bld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381000" y="1752600"/>
            <a:ext cx="8534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Primaries are elections in which</a:t>
            </a: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Voters who are registered in a given party are given a chance to express their choice for the party nomination</a:t>
            </a: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beginning voters get a chance to practice operating the voting machine</a:t>
            </a: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only party workers are permitted to express their preference among party hopefuls</a:t>
            </a: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the party “bosses” meet in a caucus room to determine who will get the nomination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 animBg="1"/>
      <p:bldP spid="173059" grpId="0" autoUpdateAnimBg="0"/>
      <p:bldP spid="173060" grpId="0" autoUpdateAnimBg="0"/>
      <p:bldP spid="173061" grpId="0" autoUpdateAnimBg="0"/>
      <p:bldP spid="173062" grpId="0" autoUpdateAnimBg="0"/>
      <p:bldP spid="173063" grpId="0" autoUpdateAnimBg="0"/>
    </p:bld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152400" y="4495800"/>
            <a:ext cx="4191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In order to vote wisely a citizen must 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understand the problems of government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know the policies of candidates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study the issues</a:t>
            </a: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animBg="1"/>
      <p:bldP spid="174083" grpId="0" autoUpdateAnimBg="0"/>
      <p:bldP spid="174084" grpId="0" autoUpdateAnimBg="0"/>
      <p:bldP spid="174085" grpId="0" autoUpdateAnimBg="0"/>
      <p:bldP spid="174086" grpId="0" autoUpdateAnimBg="0"/>
      <p:bldP spid="174087" grpId="0" autoUpdateAnimBg="0"/>
    </p:bld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304800" y="3581400"/>
            <a:ext cx="2362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Gun control legislation is strongly and actively opposed by the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IRS	</a:t>
            </a: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AMA</a:t>
            </a: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NRA</a:t>
            </a:r>
          </a:p>
        </p:txBody>
      </p:sp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FBI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 animBg="1"/>
      <p:bldP spid="175107" grpId="0" autoUpdateAnimBg="0"/>
      <p:bldP spid="175108" grpId="0" autoUpdateAnimBg="0"/>
      <p:bldP spid="175109" grpId="0" autoUpdateAnimBg="0"/>
      <p:bldP spid="175110" grpId="0" autoUpdateAnimBg="0"/>
      <p:bldP spid="175111" grpId="0" autoUpdateAnimBg="0"/>
    </p:bld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304800" y="3581400"/>
            <a:ext cx="3048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An individual that is paid to try to influence legislators to vote for or against certain legislation is a</a:t>
            </a: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member of a pressure group</a:t>
            </a: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legislative secretary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lobbyist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politician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nimBg="1"/>
      <p:bldP spid="176131" grpId="0" autoUpdateAnimBg="0"/>
      <p:bldP spid="176132" grpId="0" autoUpdateAnimBg="0"/>
      <p:bldP spid="176133" grpId="0" autoUpdateAnimBg="0"/>
      <p:bldP spid="176134" grpId="0" autoUpdateAnimBg="0"/>
      <p:bldP spid="176135" grpId="0" autoUpdateAnimBg="0"/>
    </p:bld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304800" y="4724400"/>
            <a:ext cx="8458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 A “pocket veto” refers to</a:t>
            </a: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Congress’s power to override a Presidential veto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the ability of the Supreme Court to decide whether an act of legislation is unconstitutional</a:t>
            </a:r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the ability of the bureaucracy to daily implementing orders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the President’s refusal to sign a bill when Congress adjourns within ten days after its passage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 animBg="1"/>
      <p:bldP spid="177155" grpId="0" autoUpdateAnimBg="0"/>
      <p:bldP spid="177156" grpId="0" autoUpdateAnimBg="0"/>
      <p:bldP spid="177157" grpId="0" autoUpdateAnimBg="0"/>
      <p:bldP spid="177158" grpId="0" autoUpdateAnimBg="0"/>
      <p:bldP spid="177159" grpId="0" autoUpdateAnimBg="0"/>
    </p:bld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304800" y="3581400"/>
            <a:ext cx="32766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 the U.S., which institution act as a court in presidential impeachment proceedings</a:t>
            </a: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the Supreme Court</a:t>
            </a: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the House of Representatives</a:t>
            </a: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the Senate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both the House of Representatives and the Senate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nimBg="1"/>
      <p:bldP spid="178179" grpId="0" autoUpdateAnimBg="0"/>
      <p:bldP spid="178180" grpId="0" autoUpdateAnimBg="0"/>
      <p:bldP spid="178181" grpId="0" autoUpdateAnimBg="0"/>
      <p:bldP spid="178182" grpId="0" autoUpdateAnimBg="0"/>
      <p:bldP spid="178183" grpId="0" autoUpdateAnimBg="0"/>
    </p:bld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304800" y="3581400"/>
            <a:ext cx="8458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In which action is the President acting as Party Leader?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He meets a delegation of union workers</a:t>
            </a: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He sends a message to Congress asking support for a bill</a:t>
            </a: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He endorses congressional candidates running for election </a:t>
            </a:r>
          </a:p>
        </p:txBody>
      </p: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He appoints a Supreme Court Justice who shares his philosophy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animBg="1"/>
      <p:bldP spid="179203" grpId="0" autoUpdateAnimBg="0"/>
      <p:bldP spid="179204" grpId="0" autoUpdateAnimBg="0"/>
      <p:bldP spid="179205" grpId="0" autoUpdateAnimBg="0"/>
      <p:bldP spid="179206" grpId="0" autoUpdateAnimBg="0"/>
      <p:bldP spid="179207" grpId="0" autoUpdateAnimBg="0"/>
    </p:bld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228600" y="4191000"/>
            <a:ext cx="32766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762000" y="76200"/>
            <a:ext cx="8001000" cy="19177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James Jones was born in Germany while his father was in the U.S. Army.  He is 18 and has lived in Watauga County for 2 months.  On election day Mr. Jones goes to the polls to vote but is not allowed to do so. Which of the following has he not met?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381000" y="2301875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citizenship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381000" y="3292475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age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381000" y="4359275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registration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381000" y="5486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residency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 animBg="1"/>
      <p:bldP spid="180227" grpId="0" animBg="1" autoUpdateAnimBg="0"/>
      <p:bldP spid="180228" grpId="0" autoUpdateAnimBg="0"/>
      <p:bldP spid="180229" grpId="0" autoUpdateAnimBg="0"/>
      <p:bldP spid="180230" grpId="0" autoUpdateAnimBg="0"/>
      <p:bldP spid="180231" grpId="0" autoUpdateAnimBg="0"/>
    </p:bld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304800" y="3581400"/>
            <a:ext cx="1524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President of the United States must be at least______ years of age, according to the Constitution.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25</a:t>
            </a: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30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35</a:t>
            </a:r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 animBg="1"/>
      <p:bldP spid="181251" grpId="0" autoUpdateAnimBg="0"/>
      <p:bldP spid="181252" grpId="0" autoUpdateAnimBg="0"/>
      <p:bldP spid="181253" grpId="0" autoUpdateAnimBg="0"/>
      <p:bldP spid="181254" grpId="0" autoUpdateAnimBg="0"/>
      <p:bldP spid="181255" grpId="0" autoUpdateAnimBg="0"/>
    </p:bld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304800" y="1600200"/>
            <a:ext cx="6096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KBTU radio and KRTH television stations must get licenses to operate from this group</a:t>
            </a:r>
          </a:p>
        </p:txBody>
      </p:sp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Federal Communications Commission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Federal Reserve Bank</a:t>
            </a:r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Federal Trade Commission</a:t>
            </a:r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Interstate Commerce Commission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 animBg="1"/>
      <p:bldP spid="182275" grpId="0" autoUpdateAnimBg="0"/>
      <p:bldP spid="182276" grpId="0" autoUpdateAnimBg="0"/>
      <p:bldP spid="182277" grpId="0" autoUpdateAnimBg="0"/>
      <p:bldP spid="182278" grpId="0" autoUpdateAnimBg="0"/>
      <p:bldP spid="18227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62000" y="21336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of the following statements is best defined as, “people equals power”: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Popular Sovereignty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8200" y="29718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Natural Rights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38200" y="38862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Citizenship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38200" y="4800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Expressed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  <p:bldP spid="21506" grpId="0" autoUpdateAnimBg="0"/>
      <p:bldP spid="21507" grpId="0" autoUpdateAnimBg="0"/>
      <p:bldP spid="21508" grpId="0" autoUpdateAnimBg="0"/>
      <p:bldP spid="21509" grpId="0" autoUpdateAnimBg="0"/>
      <p:bldP spid="21510" grpId="0" autoUpdateAnimBg="0"/>
    </p:bld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228600" y="2590800"/>
            <a:ext cx="3505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762000" y="381000"/>
            <a:ext cx="8001000" cy="11874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If our country were placed in a position of having to declare war on another nation, which of the following would be responsible for declaring war?</a:t>
            </a: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President</a:t>
            </a: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Congress</a:t>
            </a:r>
          </a:p>
        </p:txBody>
      </p:sp>
      <p:sp>
        <p:nvSpPr>
          <p:cNvPr id="18330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Supreme Court</a:t>
            </a:r>
          </a:p>
        </p:txBody>
      </p:sp>
      <p:sp>
        <p:nvSpPr>
          <p:cNvPr id="183303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President but with approval from the Senate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 animBg="1"/>
      <p:bldP spid="183299" grpId="0" animBg="1" autoUpdateAnimBg="0"/>
      <p:bldP spid="183300" grpId="0" autoUpdateAnimBg="0"/>
      <p:bldP spid="183301" grpId="0" autoUpdateAnimBg="0"/>
      <p:bldP spid="183302" grpId="0" autoUpdateAnimBg="0"/>
      <p:bldP spid="183303" grpId="0" autoUpdateAnimBg="0"/>
    </p:bld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52400" y="3505200"/>
            <a:ext cx="2743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In the U.S., treaties must be ratified by the </a:t>
            </a: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President</a:t>
            </a: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House of Representatives</a:t>
            </a: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Senate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Supreme Court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 animBg="1"/>
      <p:bldP spid="184323" grpId="0" autoUpdateAnimBg="0"/>
      <p:bldP spid="184324" grpId="0" autoUpdateAnimBg="0"/>
      <p:bldP spid="184325" grpId="0" autoUpdateAnimBg="0"/>
      <p:bldP spid="184326" grpId="0" autoUpdateAnimBg="0"/>
      <p:bldP spid="184327" grpId="0" autoUpdateAnimBg="0"/>
    </p:bld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228600" y="3581400"/>
            <a:ext cx="41148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When the Vice-President of the U.S. is absent, the ________ presides over the Senate</a:t>
            </a: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Majority Leader</a:t>
            </a:r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Speaker of the House</a:t>
            </a:r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President pro tempore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nimBg="1"/>
      <p:bldP spid="185347" grpId="0" autoUpdateAnimBg="0"/>
      <p:bldP spid="185348" grpId="0" autoUpdateAnimBg="0"/>
      <p:bldP spid="185349" grpId="0" autoUpdateAnimBg="0"/>
      <p:bldP spid="185350" grpId="0" autoUpdateAnimBg="0"/>
    </p:bld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304800" y="2590800"/>
            <a:ext cx="6172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A qualification of becoming a U.S. representative is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being a U.S. citizen for twelve years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being twenty-five years of age or older</a:t>
            </a: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being a natural-born citizen</a:t>
            </a:r>
          </a:p>
        </p:txBody>
      </p:sp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animBg="1"/>
      <p:bldP spid="186371" grpId="0" autoUpdateAnimBg="0"/>
      <p:bldP spid="186372" grpId="0" autoUpdateAnimBg="0"/>
      <p:bldP spid="186373" grpId="0" autoUpdateAnimBg="0"/>
      <p:bldP spid="186374" grpId="0" autoUpdateAnimBg="0"/>
      <p:bldP spid="186375" grpId="0" autoUpdateAnimBg="0"/>
    </p:bld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304800" y="4572000"/>
            <a:ext cx="6096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A filibuster is a speech in the Senate for the purpose of</a:t>
            </a: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officially reviewing the bill just prior to a vote</a:t>
            </a: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explaining a bill’s details to all members</a:t>
            </a:r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criticizing a committee’s report on a bill</a:t>
            </a:r>
          </a:p>
        </p:txBody>
      </p:sp>
      <p:sp>
        <p:nvSpPr>
          <p:cNvPr id="187399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delaying or preventing the vote on a bill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animBg="1"/>
      <p:bldP spid="187395" grpId="0" autoUpdateAnimBg="0"/>
      <p:bldP spid="187396" grpId="0" autoUpdateAnimBg="0"/>
      <p:bldP spid="187397" grpId="0" autoUpdateAnimBg="0"/>
      <p:bldP spid="187398" grpId="0" autoUpdateAnimBg="0"/>
      <p:bldP spid="187399" grpId="0" autoUpdateAnimBg="0"/>
    </p:bld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304800" y="3581400"/>
            <a:ext cx="67056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Speaker of the House of Representatives is chosen by</a:t>
            </a: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both houses of Congress and the President</a:t>
            </a: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the previous Speaker</a:t>
            </a:r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the members of the House of Representatives </a:t>
            </a:r>
          </a:p>
        </p:txBody>
      </p:sp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national 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animBg="1"/>
      <p:bldP spid="188419" grpId="0" autoUpdateAnimBg="0"/>
      <p:bldP spid="188420" grpId="0" autoUpdateAnimBg="0"/>
      <p:bldP spid="188421" grpId="0" autoUpdateAnimBg="0"/>
      <p:bldP spid="188422" grpId="0" autoUpdateAnimBg="0"/>
      <p:bldP spid="188423" grpId="0" autoUpdateAnimBg="0"/>
    </p:bld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304800" y="1600200"/>
            <a:ext cx="22098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would be considered a criminal case?</a:t>
            </a: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arson</a:t>
            </a: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personal injury</a:t>
            </a: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slander</a:t>
            </a: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contract dispute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animBg="1"/>
      <p:bldP spid="189443" grpId="0" autoUpdateAnimBg="0"/>
      <p:bldP spid="189444" grpId="0" autoUpdateAnimBg="0"/>
      <p:bldP spid="189445" grpId="0" autoUpdateAnimBg="0"/>
      <p:bldP spid="189446" grpId="0" autoUpdateAnimBg="0"/>
      <p:bldP spid="189447" grpId="0" autoUpdateAnimBg="0"/>
    </p:bld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228600" y="4572000"/>
            <a:ext cx="3581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situations would be MOST LIKELY be tried under civil law in the U.S.</a:t>
            </a: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murder</a:t>
            </a: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armed robbery</a:t>
            </a:r>
          </a:p>
        </p:txBody>
      </p:sp>
      <p:sp>
        <p:nvSpPr>
          <p:cNvPr id="190470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kidnapping</a:t>
            </a:r>
          </a:p>
        </p:txBody>
      </p:sp>
      <p:sp>
        <p:nvSpPr>
          <p:cNvPr id="190471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fighting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 animBg="1"/>
      <p:bldP spid="190467" grpId="0" autoUpdateAnimBg="0"/>
      <p:bldP spid="190468" grpId="0" autoUpdateAnimBg="0"/>
      <p:bldP spid="190469" grpId="0" autoUpdateAnimBg="0"/>
      <p:bldP spid="190470" grpId="0" autoUpdateAnimBg="0"/>
      <p:bldP spid="190471" grpId="0" autoUpdateAnimBg="0"/>
    </p:bld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228600" y="2743200"/>
            <a:ext cx="86106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A congressional conference committee is needed when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the President does not agree with the House or Senate on a Bill</a:t>
            </a:r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the House and Senate pass bills that are similar but not identical</a:t>
            </a:r>
          </a:p>
        </p:txBody>
      </p:sp>
      <p:sp>
        <p:nvSpPr>
          <p:cNvPr id="191494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too much time has been spent  considering a bill</a:t>
            </a:r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outside help is needed to understand a bill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animBg="1"/>
      <p:bldP spid="191491" grpId="0" autoUpdateAnimBg="0"/>
      <p:bldP spid="191492" grpId="0" autoUpdateAnimBg="0"/>
      <p:bldP spid="191493" grpId="0" autoUpdateAnimBg="0"/>
      <p:bldP spid="191494" grpId="0" autoUpdateAnimBg="0"/>
      <p:bldP spid="191495" grpId="0" autoUpdateAnimBg="0"/>
    </p:bld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228600" y="1600200"/>
            <a:ext cx="2667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762000" y="228600"/>
            <a:ext cx="8001000" cy="11874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If a person wished to buy a restaurant license or any other license to operate a business, it would be issued by this city official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City clerk</a:t>
            </a: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Mayor</a:t>
            </a: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District Attorney</a:t>
            </a:r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City Council Member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animBg="1"/>
      <p:bldP spid="192515" grpId="0" animBg="1" autoUpdateAnimBg="0"/>
      <p:bldP spid="192516" grpId="0" autoUpdateAnimBg="0"/>
      <p:bldP spid="192517" grpId="0" autoUpdateAnimBg="0"/>
      <p:bldP spid="192518" grpId="0" autoUpdateAnimBg="0"/>
      <p:bldP spid="19251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57200" y="5029200"/>
            <a:ext cx="4038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7696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Congressional power of 2/3 Override is an example of which of the following: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22860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Popular Sovereignty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5800" y="32004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Representative Democracy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85800" y="41148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Federalism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85800" y="50292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Checks and Balances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  <p:bldP spid="22530" grpId="0" autoUpdateAnimBg="0"/>
      <p:bldP spid="22531" grpId="0" autoUpdateAnimBg="0"/>
      <p:bldP spid="22532" grpId="0" autoUpdateAnimBg="0"/>
      <p:bldP spid="22533" grpId="0" autoUpdateAnimBg="0"/>
      <p:bldP spid="22534" grpId="0" autoUpdateAnimBg="0"/>
    </p:bld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228600" y="3581400"/>
            <a:ext cx="86106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If newspapers report that a person has been indicted in connection with missing company funds, this means</a:t>
            </a: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has stolen the company funds</a:t>
            </a:r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will be found guilty of stealing the company funds</a:t>
            </a: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will be tried on a charge of stealing the company funds</a:t>
            </a:r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outside help is needed to understand a bill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animBg="1"/>
      <p:bldP spid="193539" grpId="0" autoUpdateAnimBg="0"/>
      <p:bldP spid="193540" grpId="0" autoUpdateAnimBg="0"/>
      <p:bldP spid="193541" grpId="0" autoUpdateAnimBg="0"/>
      <p:bldP spid="193542" grpId="0" autoUpdateAnimBg="0"/>
      <p:bldP spid="193543" grpId="0" autoUpdateAnimBg="0"/>
    </p:bld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228600" y="2590800"/>
            <a:ext cx="5486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563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Under U.S. law , the rules of evidence are designed to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apply only in cases of serious crimes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ensure a decision based upon facts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allow hearsay only if it is relevant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requires courts to accept al evidence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 animBg="1"/>
      <p:bldP spid="194563" grpId="0" autoUpdateAnimBg="0"/>
      <p:bldP spid="194564" grpId="0" autoUpdateAnimBg="0"/>
      <p:bldP spid="194565" grpId="0" autoUpdateAnimBg="0"/>
      <p:bldP spid="194566" grpId="0" autoUpdateAnimBg="0"/>
      <p:bldP spid="194567" grpId="0" autoUpdateAnimBg="0"/>
    </p:bld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228600" y="3581400"/>
            <a:ext cx="32766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unwritten law which evolved from customs, traditions, and decisions of judges is called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warranty law</a:t>
            </a: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people’s law</a:t>
            </a: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common law</a:t>
            </a:r>
          </a:p>
        </p:txBody>
      </p:sp>
      <p:sp>
        <p:nvSpPr>
          <p:cNvPr id="195591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civil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 animBg="1"/>
      <p:bldP spid="195587" grpId="0" autoUpdateAnimBg="0"/>
      <p:bldP spid="195588" grpId="0" autoUpdateAnimBg="0"/>
      <p:bldP spid="195589" grpId="0" autoUpdateAnimBg="0"/>
      <p:bldP spid="195590" grpId="0" autoUpdateAnimBg="0"/>
      <p:bldP spid="195591" grpId="0" autoUpdateAnimBg="0"/>
    </p:bld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228600" y="4572000"/>
            <a:ext cx="22098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Money or security posted to guarantee the appearance of an accused person for trial is called</a:t>
            </a: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grand jury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warrant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common law</a:t>
            </a:r>
          </a:p>
        </p:txBody>
      </p:sp>
      <p:sp>
        <p:nvSpPr>
          <p:cNvPr id="196615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bail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196611" grpId="0" autoUpdateAnimBg="0"/>
      <p:bldP spid="196612" grpId="0" autoUpdateAnimBg="0"/>
      <p:bldP spid="196613" grpId="0" autoUpdateAnimBg="0"/>
      <p:bldP spid="196614" grpId="0" autoUpdateAnimBg="0"/>
      <p:bldP spid="196615" grpId="0" autoUpdateAnimBg="0"/>
    </p:bld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228600" y="3581400"/>
            <a:ext cx="3962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lawyer employed by government to present the government’s case is called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the government lawyer</a:t>
            </a: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the defense attorney</a:t>
            </a:r>
          </a:p>
        </p:txBody>
      </p:sp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the district attorney</a:t>
            </a:r>
          </a:p>
        </p:txBody>
      </p:sp>
      <p:sp>
        <p:nvSpPr>
          <p:cNvPr id="197639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the people’s representative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animBg="1"/>
      <p:bldP spid="197635" grpId="0" autoUpdateAnimBg="0"/>
      <p:bldP spid="197636" grpId="0" autoUpdateAnimBg="0"/>
      <p:bldP spid="197637" grpId="0" autoUpdateAnimBg="0"/>
      <p:bldP spid="197638" grpId="0" autoUpdateAnimBg="0"/>
      <p:bldP spid="197639" grpId="0" autoUpdateAnimBg="0"/>
    </p:bld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228600" y="3733800"/>
            <a:ext cx="86106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Due process of law in a criminal procedure includes</a:t>
            </a: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allowing a person who is testifying to say who he/she thinks committed the crime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giving an accused person a chance to prove himself/herself innocent </a:t>
            </a: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reading to the accused his/her rights and giving him/her a hearing and a speedy trial with right to counsel</a:t>
            </a:r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doing away with the right to trial because the accused confessed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nimBg="1"/>
      <p:bldP spid="198659" grpId="0" autoUpdateAnimBg="0"/>
      <p:bldP spid="198660" grpId="0" autoUpdateAnimBg="0"/>
      <p:bldP spid="198661" grpId="0" autoUpdateAnimBg="0"/>
      <p:bldP spid="198662" grpId="0" autoUpdateAnimBg="0"/>
      <p:bldP spid="198663" grpId="0" autoUpdateAnimBg="0"/>
    </p:bld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228600" y="4572000"/>
            <a:ext cx="3962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762000" y="304800"/>
            <a:ext cx="8001000" cy="11874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theories of punishment is designed to help the criminal become an independent, productive citizen</a:t>
            </a: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Individual Deterrence</a:t>
            </a: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Revenge</a:t>
            </a:r>
          </a:p>
        </p:txBody>
      </p:sp>
      <p:sp>
        <p:nvSpPr>
          <p:cNvPr id="199686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General Deterrence</a:t>
            </a:r>
          </a:p>
        </p:txBody>
      </p:sp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Rehabilitation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 animBg="1"/>
      <p:bldP spid="199683" grpId="0" animBg="1" autoUpdateAnimBg="0"/>
      <p:bldP spid="199684" grpId="0" autoUpdateAnimBg="0"/>
      <p:bldP spid="199685" grpId="0" autoUpdateAnimBg="0"/>
      <p:bldP spid="199686" grpId="0" autoUpdateAnimBg="0"/>
      <p:bldP spid="199687" grpId="0" autoUpdateAnimBg="0"/>
    </p:bld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228600" y="1600200"/>
            <a:ext cx="3886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lawyer for the defendant in a criminal case is called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the defense attorney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the defender</a:t>
            </a:r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the district attorney</a:t>
            </a:r>
          </a:p>
        </p:txBody>
      </p:sp>
      <p:sp>
        <p:nvSpPr>
          <p:cNvPr id="200711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the people’s representatives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 animBg="1"/>
      <p:bldP spid="200707" grpId="0" autoUpdateAnimBg="0"/>
      <p:bldP spid="200708" grpId="0" autoUpdateAnimBg="0"/>
      <p:bldP spid="200709" grpId="0" autoUpdateAnimBg="0"/>
      <p:bldP spid="200710" grpId="0" autoUpdateAnimBg="0"/>
      <p:bldP spid="200711" grpId="0" autoUpdateAnimBg="0"/>
    </p:bld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228600" y="2743200"/>
            <a:ext cx="8534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of the following situations describes extradition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 governor can bring to an end a session of the state legislature</a:t>
            </a: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 governor can ask that a prisoner held in another state be returned to the state a for prosecution and trial</a:t>
            </a:r>
          </a:p>
        </p:txBody>
      </p: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 a governor can give a convicted felon his/her freedom and free him/her from guilt of a crime</a:t>
            </a:r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 a governor can refuse to sign a bill into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 animBg="1"/>
      <p:bldP spid="201731" grpId="0" autoUpdateAnimBg="0"/>
      <p:bldP spid="201732" grpId="0" autoUpdateAnimBg="0"/>
      <p:bldP spid="201733" grpId="0" autoUpdateAnimBg="0"/>
      <p:bldP spid="201734" grpId="0" autoUpdateAnimBg="0"/>
      <p:bldP spid="201735" grpId="0" autoUpdateAnimBg="0"/>
    </p:bld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228600" y="3581400"/>
            <a:ext cx="6629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concept of “innocent until proven guilty” means that</a:t>
            </a:r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the accused must prove innocence</a:t>
            </a: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the trial must be held quickly</a:t>
            </a:r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the burden of proof is on the prosecutor</a:t>
            </a:r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 animBg="1"/>
      <p:bldP spid="202755" grpId="0" autoUpdateAnimBg="0"/>
      <p:bldP spid="202756" grpId="0" autoUpdateAnimBg="0"/>
      <p:bldP spid="202757" grpId="0" autoUpdateAnimBg="0"/>
      <p:bldP spid="202758" grpId="0" autoUpdateAnimBg="0"/>
      <p:bldP spid="20275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85800" y="38100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b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Who is known as the “Father of the Constitution”?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90600" y="18288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Thomas Jefferson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90600" y="28194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George Washington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990600" y="38100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James Madison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990600" y="4876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Ben Franklin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 autoUpdateAnimBg="0"/>
      <p:bldP spid="2051" grpId="0" autoUpdateAnimBg="0"/>
      <p:bldP spid="2053" grpId="0" autoUpdateAnimBg="0"/>
      <p:bldP spid="2055" grpId="0" autoUpdateAnimBg="0"/>
      <p:bldP spid="2057" grpId="0" autoUpdateAnimBg="0"/>
      <p:bldP spid="205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ext Box 2"/>
          <p:cNvSpPr txBox="1">
            <a:spLocks noChangeArrowheads="1"/>
          </p:cNvSpPr>
          <p:nvPr/>
        </p:nvSpPr>
        <p:spPr bwMode="auto">
          <a:xfrm>
            <a:off x="533400" y="3048000"/>
            <a:ext cx="3886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court cases dealt with freedom of expression through the burning of the US Flag.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Gregg   v Georgia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Texas  v.  Johnson</a:t>
            </a:r>
          </a:p>
        </p:txBody>
      </p:sp>
      <p:sp>
        <p:nvSpPr>
          <p:cNvPr id="215046" name="Text Box 6"/>
          <p:cNvSpPr txBox="1">
            <a:spLocks noChangeArrowheads="1"/>
          </p:cNvSpPr>
          <p:nvPr/>
        </p:nvSpPr>
        <p:spPr bwMode="auto">
          <a:xfrm>
            <a:off x="762000" y="4038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Gibbons  v. Ogden</a:t>
            </a:r>
          </a:p>
        </p:txBody>
      </p:sp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838200" y="50292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 Wallace  v. Jaffee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 animBg="1" autoUpdateAnimBg="0"/>
      <p:bldP spid="215043" grpId="0" autoUpdateAnimBg="0"/>
      <p:bldP spid="215044" grpId="0" autoUpdateAnimBg="0"/>
      <p:bldP spid="215045" grpId="0" autoUpdateAnimBg="0"/>
      <p:bldP spid="215046" grpId="0" autoUpdateAnimBg="0"/>
      <p:bldP spid="215047" grpId="0" autoUpdateAnimBg="0"/>
    </p:bld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228600" y="2743200"/>
            <a:ext cx="7620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A writ of habeas corpus is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safeguards the jailer from any penalty when he receives a prisoner</a:t>
            </a:r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381000" y="28956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orders a jailer to bring a person to proper trial</a:t>
            </a:r>
          </a:p>
        </p:txBody>
      </p:sp>
      <p:sp>
        <p:nvSpPr>
          <p:cNvPr id="203782" name="Text Box 6"/>
          <p:cNvSpPr txBox="1">
            <a:spLocks noChangeArrowheads="1"/>
          </p:cNvSpPr>
          <p:nvPr/>
        </p:nvSpPr>
        <p:spPr bwMode="auto">
          <a:xfrm>
            <a:off x="381000" y="36576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does not guarantee that a prisoner will be charged with a crime</a:t>
            </a:r>
          </a:p>
        </p:txBody>
      </p:sp>
      <p:sp>
        <p:nvSpPr>
          <p:cNvPr id="203783" name="Text Box 7"/>
          <p:cNvSpPr txBox="1">
            <a:spLocks noChangeArrowheads="1"/>
          </p:cNvSpPr>
          <p:nvPr/>
        </p:nvSpPr>
        <p:spPr bwMode="auto">
          <a:xfrm>
            <a:off x="381000" y="4648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 is a procedure in which a prisoner does not need a trial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 animBg="1"/>
      <p:bldP spid="203779" grpId="0" autoUpdateAnimBg="0"/>
      <p:bldP spid="203780" grpId="0" autoUpdateAnimBg="0"/>
      <p:bldP spid="203781" grpId="0" autoUpdateAnimBg="0"/>
      <p:bldP spid="203782" grpId="0" autoUpdateAnimBg="0"/>
      <p:bldP spid="203783" grpId="0" autoUpdateAnimBg="0"/>
    </p:bld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228600" y="3581400"/>
            <a:ext cx="5715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Capital goods refer to</a:t>
            </a:r>
          </a:p>
        </p:txBody>
      </p:sp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 corporate securities</a:t>
            </a:r>
          </a:p>
        </p:txBody>
      </p:sp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money in savings accounts</a:t>
            </a:r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goods used to produce other goods</a:t>
            </a: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all money in the 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 animBg="1"/>
      <p:bldP spid="204803" grpId="0" autoUpdateAnimBg="0"/>
      <p:bldP spid="204804" grpId="0" autoUpdateAnimBg="0"/>
      <p:bldP spid="204805" grpId="0" autoUpdateAnimBg="0"/>
      <p:bldP spid="204806" grpId="0" autoUpdateAnimBg="0"/>
      <p:bldP spid="204807" grpId="0" autoUpdateAnimBg="0"/>
    </p:bld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152400" y="3581400"/>
            <a:ext cx="3200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762000" y="47625"/>
            <a:ext cx="8001000" cy="15525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Wasteland is a country in which there is very little government ownership of farms and businesses. People may start their own businesses and the government doesn’t interfere with wages or prices.  Wasteland is</a:t>
            </a: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cooperative</a:t>
            </a: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socialistic</a:t>
            </a:r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 capitalistic</a:t>
            </a:r>
          </a:p>
        </p:txBody>
      </p:sp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communistic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 animBg="1"/>
      <p:bldP spid="205827" grpId="0" animBg="1" autoUpdateAnimBg="0"/>
      <p:bldP spid="205828" grpId="0" autoUpdateAnimBg="0"/>
      <p:bldP spid="205829" grpId="0" autoUpdateAnimBg="0"/>
      <p:bldP spid="205830" grpId="0" autoUpdateAnimBg="0"/>
      <p:bldP spid="205831" grpId="0" autoUpdateAnimBg="0"/>
    </p:bld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228600" y="4572000"/>
            <a:ext cx="56388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of the following is a function of the marketplace?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to make sure that buyers pay the lowest possible prices</a:t>
            </a: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to make things look attractive</a:t>
            </a:r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to have honest advertising</a:t>
            </a:r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to bring buyers and sellers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 animBg="1"/>
      <p:bldP spid="206851" grpId="0" autoUpdateAnimBg="0"/>
      <p:bldP spid="206852" grpId="0" autoUpdateAnimBg="0"/>
      <p:bldP spid="206853" grpId="0" autoUpdateAnimBg="0"/>
      <p:bldP spid="206854" grpId="0" autoUpdateAnimBg="0"/>
      <p:bldP spid="206855" grpId="0" autoUpdateAnimBg="0"/>
    </p:bld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228600" y="1600200"/>
            <a:ext cx="44958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762000" y="701675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If two goods are substituted for each other, then consumers usually decide to purchase one or the other on the basis of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the prices of the two goods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where the two goods have been produced</a:t>
            </a:r>
          </a:p>
        </p:txBody>
      </p:sp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 their desire to have variety in what they consume</a:t>
            </a:r>
          </a:p>
        </p:txBody>
      </p:sp>
      <p:sp>
        <p:nvSpPr>
          <p:cNvPr id="207879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their desire to keep the producers of both good in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 animBg="1"/>
      <p:bldP spid="207875" grpId="0" autoUpdateAnimBg="0"/>
      <p:bldP spid="207876" grpId="0" autoUpdateAnimBg="0"/>
      <p:bldP spid="207877" grpId="0" autoUpdateAnimBg="0"/>
      <p:bldP spid="207878" grpId="0" autoUpdateAnimBg="0"/>
      <p:bldP spid="207879" grpId="0" autoUpdateAnimBg="0"/>
    </p:bld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228600" y="4572000"/>
            <a:ext cx="4648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Competition among businesses should result in which of the following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higher cost of materials</a:t>
            </a:r>
          </a:p>
        </p:txBody>
      </p:sp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higher prices for products</a:t>
            </a:r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 reduction in consumer demand</a:t>
            </a:r>
          </a:p>
        </p:txBody>
      </p:sp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more efficient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animBg="1"/>
      <p:bldP spid="208899" grpId="0" autoUpdateAnimBg="0"/>
      <p:bldP spid="208900" grpId="0" autoUpdateAnimBg="0"/>
      <p:bldP spid="208901" grpId="0" autoUpdateAnimBg="0"/>
      <p:bldP spid="208902" grpId="0" autoUpdateAnimBg="0"/>
      <p:bldP spid="208903" grpId="0" autoUpdateAnimBg="0"/>
    </p:bld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228600" y="4495800"/>
            <a:ext cx="8534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If there is an decrease in the supply of coffee, consumers will most likely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buy less tea because of a decrease in the price of coffee</a:t>
            </a:r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buy more tea because of a decrease in the price of coffee </a:t>
            </a:r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buy less tea because of an increase in the price of coffee</a:t>
            </a:r>
          </a:p>
        </p:txBody>
      </p:sp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buy more tea because of an increase in the price of butter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nimBg="1"/>
      <p:bldP spid="209923" grpId="0" autoUpdateAnimBg="0"/>
      <p:bldP spid="209924" grpId="0" autoUpdateAnimBg="0"/>
      <p:bldP spid="209925" grpId="0" autoUpdateAnimBg="0"/>
      <p:bldP spid="209926" grpId="0" autoUpdateAnimBg="0"/>
      <p:bldP spid="209927" grpId="0" autoUpdateAnimBg="0"/>
    </p:bld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304800" y="2667000"/>
            <a:ext cx="8305800" cy="11430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“Double Taxation” refers to the fact that 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the tax rate on corporate income is about twice as high as that on personal income</a:t>
            </a: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381000" y="2622550"/>
            <a:ext cx="838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 corporate earnings are taxed under the corporate income tax and, in addition, that part of corporate income paid out as dividends are taxed as personal income</a:t>
            </a: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381000" y="3902075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 both distributed and undistributed corporate profits are taxed as personal income</a:t>
            </a:r>
          </a:p>
        </p:txBody>
      </p:sp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381000" y="4816475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 both employers and employees pay taxes to finance unemployment compensation payments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 animBg="1"/>
      <p:bldP spid="210947" grpId="0" autoUpdateAnimBg="0"/>
      <p:bldP spid="210948" grpId="0" autoUpdateAnimBg="0"/>
      <p:bldP spid="210949" grpId="0" autoUpdateAnimBg="0"/>
      <p:bldP spid="210950" grpId="0" autoUpdateAnimBg="0"/>
      <p:bldP spid="210951" grpId="0" autoUpdateAnimBg="0"/>
    </p:bld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152400" y="1600200"/>
            <a:ext cx="4724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762000" y="304800"/>
            <a:ext cx="8001000" cy="11874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 single firm operates three plants which consist of a cattle ranch, a slaughter house, and beef distributor. This an example of a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horizontal combination</a:t>
            </a: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vertical combination</a:t>
            </a:r>
          </a:p>
        </p:txBody>
      </p:sp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partnership</a:t>
            </a:r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1" grpId="0" animBg="1" autoUpdateAnimBg="0"/>
      <p:bldP spid="211972" grpId="0" autoUpdateAnimBg="0"/>
      <p:bldP spid="211973" grpId="0" autoUpdateAnimBg="0"/>
      <p:bldP spid="211974" grpId="0" autoUpdateAnimBg="0"/>
      <p:bldP spid="211975" grpId="0" autoUpdateAnimBg="0"/>
    </p:bld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228600" y="4572000"/>
            <a:ext cx="6248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762000" y="304800"/>
            <a:ext cx="8001000" cy="11874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term “monopoly” describes a situation in which the market price of goods and services is established by which of the following</a:t>
            </a: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many sellers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 single buyer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many buyers and sellers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 single seller or  a small group of sellers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 animBg="1"/>
      <p:bldP spid="212995" grpId="0" animBg="1" autoUpdateAnimBg="0"/>
      <p:bldP spid="212996" grpId="0" autoUpdateAnimBg="0"/>
      <p:bldP spid="212997" grpId="0" autoUpdateAnimBg="0"/>
      <p:bldP spid="212998" grpId="0" autoUpdateAnimBg="0"/>
      <p:bldP spid="21299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57200" y="2057400"/>
            <a:ext cx="2819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Article of the Constitution establishes the legislative branch?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Article I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5800" y="3048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Article II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40386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Article III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85800" y="51054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Article VII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  <p:bldP spid="23554" grpId="0" autoUpdateAnimBg="0"/>
      <p:bldP spid="23555" grpId="0" autoUpdateAnimBg="0"/>
      <p:bldP spid="23556" grpId="0" autoUpdateAnimBg="0"/>
      <p:bldP spid="23557" grpId="0" autoUpdateAnimBg="0"/>
      <p:bldP spid="2355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09600" y="4876800"/>
            <a:ext cx="3276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of the following has the power to tax?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Congress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62000" y="29718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NC General Assembly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62000" y="38862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Boone Town Council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62000" y="48768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 autoUpdateAnimBg="0"/>
      <p:bldP spid="24578" grpId="0" autoUpdateAnimBg="0"/>
      <p:bldP spid="24579" grpId="0" autoUpdateAnimBg="0"/>
      <p:bldP spid="24581" grpId="0" autoUpdateAnimBg="0"/>
      <p:bldP spid="24582" grpId="0" autoUpdateAnimBg="0"/>
      <p:bldP spid="2458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09600" y="3581400"/>
            <a:ext cx="2819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914400" y="8382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states opposed the Virginia Plan?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Large States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62000" y="27432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All States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62000" y="35814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Small States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No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 autoUpdateAnimBg="0"/>
      <p:bldP spid="25602" grpId="0" autoUpdateAnimBg="0"/>
      <p:bldP spid="25603" grpId="0" autoUpdateAnimBg="0"/>
      <p:bldP spid="25604" grpId="0" autoUpdateAnimBg="0"/>
      <p:bldP spid="25605" grpId="0" autoUpdateAnimBg="0"/>
      <p:bldP spid="2560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09600" y="2895600"/>
            <a:ext cx="3581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United States has which of the following political systems: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38200" y="19812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One-party system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838200" y="28956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Two-party system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838200" y="38100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Three-party system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838200" y="48006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Multi-party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nimBg="1" autoUpdateAnimBg="0"/>
      <p:bldP spid="26626" grpId="0" autoUpdateAnimBg="0"/>
      <p:bldP spid="26628" grpId="0" autoUpdateAnimBg="0"/>
      <p:bldP spid="26629" grpId="0" autoUpdateAnimBg="0"/>
      <p:bldP spid="26630" grpId="0" autoUpdateAnimBg="0"/>
      <p:bldP spid="2663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33400" y="4953000"/>
            <a:ext cx="3657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would be most concerned with the issue of global warming: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National Government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85800" y="29718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State Government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5800" y="39624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Local Government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762000" y="4953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  <p:bldP spid="27650" grpId="0" autoUpdateAnimBg="0"/>
      <p:bldP spid="27651" grpId="0" autoUpdateAnimBg="0"/>
      <p:bldP spid="27652" grpId="0" autoUpdateAnimBg="0"/>
      <p:bldP spid="27653" grpId="0" autoUpdateAnimBg="0"/>
      <p:bldP spid="2765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762000" y="2971800"/>
            <a:ext cx="2667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Federalism is best described as________ of government.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38200" y="2057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Representation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838200" y="29718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Levels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838200" y="38862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Sections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38200" y="4876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Divisions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nimBg="1" autoUpdateAnimBg="0"/>
      <p:bldP spid="28674" grpId="0" autoUpdateAnimBg="0"/>
      <p:bldP spid="28676" grpId="0" autoUpdateAnimBg="0"/>
      <p:bldP spid="28677" grpId="0" autoUpdateAnimBg="0"/>
      <p:bldP spid="28678" grpId="0" autoUpdateAnimBg="0"/>
      <p:bldP spid="2867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762000" y="4724400"/>
            <a:ext cx="2971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762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gives Congress it’s Implied powers?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Presidential Clause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62000" y="28956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Federalism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62000" y="38100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Supreme Court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762000" y="4724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animBg="1" autoUpdateAnimBg="0"/>
      <p:bldP spid="29698" grpId="0" autoUpdateAnimBg="0"/>
      <p:bldP spid="29699" grpId="0" autoUpdateAnimBg="0"/>
      <p:bldP spid="29700" grpId="0" autoUpdateAnimBg="0"/>
      <p:bldP spid="29701" grpId="0" autoUpdateAnimBg="0"/>
      <p:bldP spid="2970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ext Box 2"/>
          <p:cNvSpPr txBox="1">
            <a:spLocks noChangeArrowheads="1"/>
          </p:cNvSpPr>
          <p:nvPr/>
        </p:nvSpPr>
        <p:spPr bwMode="auto">
          <a:xfrm>
            <a:off x="533400" y="5029200"/>
            <a:ext cx="7391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landmark court decision of </a:t>
            </a:r>
            <a:r>
              <a:rPr lang="en-US" altLang="en-US" i="1"/>
              <a:t>McCulloch v Maryland</a:t>
            </a:r>
            <a:r>
              <a:rPr lang="en-US" altLang="en-US"/>
              <a:t> establish which of the following</a:t>
            </a: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separate but equal was constitutional </a:t>
            </a:r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 congresses power to regulate interstate commerce</a:t>
            </a:r>
          </a:p>
        </p:txBody>
      </p:sp>
      <p:sp>
        <p:nvSpPr>
          <p:cNvPr id="216070" name="Text Box 6"/>
          <p:cNvSpPr txBox="1">
            <a:spLocks noChangeArrowheads="1"/>
          </p:cNvSpPr>
          <p:nvPr/>
        </p:nvSpPr>
        <p:spPr bwMode="auto">
          <a:xfrm>
            <a:off x="762000" y="40386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struck down school prayer</a:t>
            </a:r>
          </a:p>
        </p:txBody>
      </p:sp>
      <p:sp>
        <p:nvSpPr>
          <p:cNvPr id="216071" name="Text Box 7"/>
          <p:cNvSpPr txBox="1">
            <a:spLocks noChangeArrowheads="1"/>
          </p:cNvSpPr>
          <p:nvPr/>
        </p:nvSpPr>
        <p:spPr bwMode="auto">
          <a:xfrm>
            <a:off x="838200" y="50292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supremacy of the federal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 animBg="1" autoUpdateAnimBg="0"/>
      <p:bldP spid="216067" grpId="0" autoUpdateAnimBg="0"/>
      <p:bldP spid="216068" grpId="0" autoUpdateAnimBg="0"/>
      <p:bldP spid="216069" grpId="0" autoUpdateAnimBg="0"/>
      <p:bldP spid="216070" grpId="0" autoUpdateAnimBg="0"/>
      <p:bldP spid="21607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09600" y="3581400"/>
            <a:ext cx="3276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power to coin money is an example of an: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Reserved power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85800" y="27432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Concurrent Power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85800" y="35814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Enumerated power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762000" y="44196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nimBg="1" autoUpdateAnimBg="0"/>
      <p:bldP spid="30722" grpId="0" autoUpdateAnimBg="0"/>
      <p:bldP spid="30723" grpId="0" autoUpdateAnimBg="0"/>
      <p:bldP spid="30724" grpId="0" autoUpdateAnimBg="0"/>
      <p:bldP spid="30725" grpId="0" autoUpdateAnimBg="0"/>
      <p:bldP spid="3072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62000" y="37338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b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43000" y="762000"/>
            <a:ext cx="685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of the following court cases established Judicial Review?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Gideon v. Wainwright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62000" y="27432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Miranda v. Arizona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62000" y="37338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Marbury v. Madison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838200" y="48006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Korematsu v. United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nimBg="1" autoUpdateAnimBg="0"/>
      <p:bldP spid="5123" grpId="0" autoUpdateAnimBg="0"/>
      <p:bldP spid="5125" grpId="0" autoUpdateAnimBg="0"/>
      <p:bldP spid="5126" grpId="0" autoUpdateAnimBg="0"/>
      <p:bldP spid="5127" grpId="0" autoUpdateAnimBg="0"/>
      <p:bldP spid="5130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57200" y="3810000"/>
            <a:ext cx="2514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90600" y="6858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countries has a multi-party political system: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Russia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85800" y="2895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United Kingdom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85800" y="3810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Japan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762000" y="47244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Mexico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animBg="1" autoUpdateAnimBg="0"/>
      <p:bldP spid="31746" grpId="0" autoUpdateAnimBg="0"/>
      <p:bldP spid="31747" grpId="0" autoUpdateAnimBg="0"/>
      <p:bldP spid="31748" grpId="0" autoUpdateAnimBg="0"/>
      <p:bldP spid="31749" grpId="0" autoUpdateAnimBg="0"/>
      <p:bldP spid="3175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09600" y="1981200"/>
            <a:ext cx="3657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level of the Federal Judicial system has “original jurisdiction”?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Federal District Court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09600" y="28956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US Appellate Court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09600" y="3733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US Supreme Court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09600" y="45720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 autoUpdateAnimBg="0"/>
      <p:bldP spid="32770" grpId="0" autoUpdateAnimBg="0"/>
      <p:bldP spid="32772" grpId="0" autoUpdateAnimBg="0"/>
      <p:bldP spid="32773" grpId="0" autoUpdateAnimBg="0"/>
      <p:bldP spid="32774" grpId="0" autoUpdateAnimBg="0"/>
      <p:bldP spid="3277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838200" y="3505200"/>
            <a:ext cx="3276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</a:t>
            </a:r>
            <a:r>
              <a:rPr lang="en-US" altLang="en-US" u="sng"/>
              <a:t>is not</a:t>
            </a:r>
            <a:r>
              <a:rPr lang="en-US" altLang="en-US"/>
              <a:t> a requirement to be a member of Congress: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30 years old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762000" y="27432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State Resident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762000" y="35052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Native-born citizen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762000" y="42672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District Resident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 autoUpdateAnimBg="0"/>
      <p:bldP spid="33794" grpId="0" autoUpdateAnimBg="0"/>
      <p:bldP spid="33795" grpId="0" autoUpdateAnimBg="0"/>
      <p:bldP spid="33796" grpId="0" autoUpdateAnimBg="0"/>
      <p:bldP spid="33797" grpId="0" autoUpdateAnimBg="0"/>
      <p:bldP spid="3379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 Box 2"/>
          <p:cNvSpPr txBox="1">
            <a:spLocks noChangeArrowheads="1"/>
          </p:cNvSpPr>
          <p:nvPr/>
        </p:nvSpPr>
        <p:spPr bwMode="auto">
          <a:xfrm>
            <a:off x="533400" y="4038600"/>
            <a:ext cx="3886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762000" y="304800"/>
            <a:ext cx="8153400" cy="11874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 which of the following court cases did the Supreme Court rule that the death penalty was not a violation of the 8th Amendment</a:t>
            </a:r>
          </a:p>
        </p:txBody>
      </p:sp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Miranda v Arizona</a:t>
            </a: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 Texas v Johnson</a:t>
            </a:r>
          </a:p>
        </p:txBody>
      </p:sp>
      <p:sp>
        <p:nvSpPr>
          <p:cNvPr id="217094" name="Text Box 6"/>
          <p:cNvSpPr txBox="1">
            <a:spLocks noChangeArrowheads="1"/>
          </p:cNvSpPr>
          <p:nvPr/>
        </p:nvSpPr>
        <p:spPr bwMode="auto">
          <a:xfrm>
            <a:off x="762000" y="40386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 Gregg v Georgia</a:t>
            </a:r>
          </a:p>
        </p:txBody>
      </p:sp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838200" y="50292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Cruzan v Missouri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 animBg="1" autoUpdateAnimBg="0"/>
      <p:bldP spid="217091" grpId="0" animBg="1" autoUpdateAnimBg="0"/>
      <p:bldP spid="217092" grpId="0" autoUpdateAnimBg="0"/>
      <p:bldP spid="217093" grpId="0" autoUpdateAnimBg="0"/>
      <p:bldP spid="217094" grpId="0" autoUpdateAnimBg="0"/>
      <p:bldP spid="217095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5800" y="2819400"/>
            <a:ext cx="2590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</a:t>
            </a:r>
            <a:r>
              <a:rPr lang="en-US" altLang="en-US" u="sng"/>
              <a:t>National Organization of Women</a:t>
            </a:r>
            <a:r>
              <a:rPr lang="en-US" altLang="en-US"/>
              <a:t> is an example of an: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Political party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Interest Group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85800" y="35814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Convention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685800" y="43434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Plank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 autoUpdateAnimBg="0"/>
      <p:bldP spid="34818" grpId="0" autoUpdateAnimBg="0"/>
      <p:bldP spid="34819" grpId="0" autoUpdateAnimBg="0"/>
      <p:bldP spid="34820" grpId="0" autoUpdateAnimBg="0"/>
      <p:bldP spid="34821" grpId="0" autoUpdateAnimBg="0"/>
      <p:bldP spid="34822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85800" y="3429000"/>
            <a:ext cx="2819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best describes  the purpose of the Judicial Branch: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Makes Laws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762000" y="26670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Carry out Laws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762000" y="34290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Interpret Laws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762000" y="4343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 animBg="1" autoUpdateAnimBg="0"/>
      <p:bldP spid="35842" grpId="0" autoUpdateAnimBg="0"/>
      <p:bldP spid="35843" grpId="0" autoUpdateAnimBg="0"/>
      <p:bldP spid="35844" grpId="0" autoUpdateAnimBg="0"/>
      <p:bldP spid="35845" grpId="0" autoUpdateAnimBg="0"/>
      <p:bldP spid="3584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762000" y="3733800"/>
            <a:ext cx="3276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38200" y="914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What best describes  the governments power to tax?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Reserved power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Enumerated power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838200" y="37338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Concurrent power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838200" y="46482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Implied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 autoUpdateAnimBg="0"/>
      <p:bldP spid="36866" grpId="0" autoUpdateAnimBg="0"/>
      <p:bldP spid="36867" grpId="0" autoUpdateAnimBg="0"/>
      <p:bldP spid="36868" grpId="0" autoUpdateAnimBg="0"/>
      <p:bldP spid="36869" grpId="0" autoUpdateAnimBg="0"/>
      <p:bldP spid="3687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838200" y="3962400"/>
            <a:ext cx="5638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of the following </a:t>
            </a:r>
            <a:r>
              <a:rPr lang="en-US" altLang="en-US" u="sng"/>
              <a:t>is not</a:t>
            </a:r>
            <a:r>
              <a:rPr lang="en-US" altLang="en-US"/>
              <a:t> a Reserved Power?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power to establish schools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38200" y="29718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power to issue license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838200" y="39624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power to regulate interstate commerce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838200" y="49530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nimBg="1" autoUpdateAnimBg="0"/>
      <p:bldP spid="37890" grpId="0" autoUpdateAnimBg="0"/>
      <p:bldP spid="37891" grpId="0" autoUpdateAnimBg="0"/>
      <p:bldP spid="37892" grpId="0" autoUpdateAnimBg="0"/>
      <p:bldP spid="37893" grpId="0" autoUpdateAnimBg="0"/>
      <p:bldP spid="37894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09600" y="4800600"/>
            <a:ext cx="4114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</a:t>
            </a:r>
            <a:r>
              <a:rPr lang="en-US" altLang="en-US" u="sng"/>
              <a:t>Electoral College Compromise</a:t>
            </a:r>
            <a:r>
              <a:rPr lang="en-US" altLang="en-US"/>
              <a:t> dealt with which of the following: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representation in Congress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62000" y="29718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Slave trade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762000" y="38862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Counting population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762000" y="48006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Choosing the President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nimBg="1" autoUpdateAnimBg="0"/>
      <p:bldP spid="38914" grpId="0" autoUpdateAnimBg="0"/>
      <p:bldP spid="38915" grpId="0" autoUpdateAnimBg="0"/>
      <p:bldP spid="38916" grpId="0" autoUpdateAnimBg="0"/>
      <p:bldP spid="38917" grpId="0" autoUpdateAnimBg="0"/>
      <p:bldP spid="38918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762000" y="1905000"/>
            <a:ext cx="3048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What was the cause of “Shay’s Rebellion”? 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066800" y="19050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High taxes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066800" y="28194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Unequal representation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066800" y="36576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Freedom of Speech 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066800" y="44958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Right to bear arms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animBg="1" autoUpdateAnimBg="0"/>
      <p:bldP spid="39938" grpId="0" autoUpdateAnimBg="0"/>
      <p:bldP spid="39939" grpId="0" autoUpdateAnimBg="0"/>
      <p:bldP spid="39940" grpId="0" autoUpdateAnimBg="0"/>
      <p:bldP spid="39941" grpId="0" autoUpdateAnimBg="0"/>
      <p:bldP spid="3994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85800" y="3048000"/>
            <a:ext cx="3352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b="0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7467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Local governments get most of their revenues from which of the following: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Fees and Fines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" y="30480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Property Tax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5800" y="41148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Sales Tax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85800" y="52578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Income 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 autoUpdateAnimBg="0"/>
      <p:bldP spid="7170" grpId="0" autoUpdateAnimBg="0"/>
      <p:bldP spid="7171" grpId="0" autoUpdateAnimBg="0"/>
      <p:bldP spid="7173" grpId="0" autoUpdateAnimBg="0"/>
      <p:bldP spid="7174" grpId="0" autoUpdateAnimBg="0"/>
      <p:bldP spid="7175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85800" y="3886200"/>
            <a:ext cx="3886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is the earliest known written legal code?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914400" y="19812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Magna Carta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Mayflower Compact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914400" y="3886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Hammurabi’s Code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914400" y="48768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US Constitution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nimBg="1" autoUpdateAnimBg="0"/>
      <p:bldP spid="40962" grpId="0" autoUpdateAnimBg="0"/>
      <p:bldP spid="40963" grpId="0" autoUpdateAnimBg="0"/>
      <p:bldP spid="40964" grpId="0" autoUpdateAnimBg="0"/>
      <p:bldP spid="40965" grpId="0" autoUpdateAnimBg="0"/>
      <p:bldP spid="40966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85800" y="4648200"/>
            <a:ext cx="3581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 is a law that punishes a person without a fair trial?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Affirmative action law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Due Process law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838200" y="37338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Ex post Facto law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38200" y="4648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Bill of Attainder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nimBg="1" autoUpdateAnimBg="0"/>
      <p:bldP spid="41986" grpId="0" autoUpdateAnimBg="0"/>
      <p:bldP spid="41987" grpId="0" autoUpdateAnimBg="0"/>
      <p:bldP spid="41988" grpId="0" autoUpdateAnimBg="0"/>
      <p:bldP spid="41989" grpId="0" autoUpdateAnimBg="0"/>
      <p:bldP spid="41990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533400" y="2895600"/>
            <a:ext cx="2971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People who are eligible to vote are called: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Caucus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762000" y="28956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Electorate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762000" y="3810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Plurality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762000" y="46482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Coalition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 animBg="1" autoUpdateAnimBg="0"/>
      <p:bldP spid="43010" grpId="0" autoUpdateAnimBg="0"/>
      <p:bldP spid="43011" grpId="0" autoUpdateAnimBg="0"/>
      <p:bldP spid="43013" grpId="0" autoUpdateAnimBg="0"/>
      <p:bldP spid="43014" grpId="0" autoUpdateAnimBg="0"/>
      <p:bldP spid="43015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914400" y="3810000"/>
            <a:ext cx="3429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777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If you cast all of your votes for candidates from the same party, you are: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voting a split-ticket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38200" y="28956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voting a consensus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838200" y="38100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voting a straight-ticket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animBg="1" autoUpdateAnimBg="0"/>
      <p:bldP spid="44034" grpId="0" autoUpdateAnimBg="0"/>
      <p:bldP spid="44035" grpId="0" autoUpdateAnimBg="0"/>
      <p:bldP spid="44036" grpId="0" autoUpdateAnimBg="0"/>
      <p:bldP spid="44038" grpId="0" autoUpdateAnimBg="0"/>
      <p:bldP spid="44039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85800" y="2971800"/>
            <a:ext cx="3200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did the Constitutional Convention  </a:t>
            </a:r>
            <a:r>
              <a:rPr lang="en-US" altLang="en-US" i="1"/>
              <a:t>NOT</a:t>
            </a:r>
            <a:r>
              <a:rPr lang="en-US" altLang="en-US"/>
              <a:t> come up with?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Bicameral legislature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" y="29718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Bill of rights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838200" y="3810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Judicial Branch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838200" y="45720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Executive Branch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 autoUpdateAnimBg="0"/>
      <p:bldP spid="45058" grpId="0" autoUpdateAnimBg="0"/>
      <p:bldP spid="45059" grpId="0" autoUpdateAnimBg="0"/>
      <p:bldP spid="45060" grpId="0" autoUpdateAnimBg="0"/>
      <p:bldP spid="45061" grpId="0" autoUpdateAnimBg="0"/>
      <p:bldP spid="45062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62000" y="2819400"/>
            <a:ext cx="3124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If you are tried for murder, which of the following courts would have “original jurisdiction” over the trial? 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NC District Court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NC Superior Court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762000" y="35814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NC Court of Appeals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762000" y="43434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animBg="1" autoUpdateAnimBg="0"/>
      <p:bldP spid="46082" grpId="0" autoUpdateAnimBg="0"/>
      <p:bldP spid="46083" grpId="0" autoUpdateAnimBg="0"/>
      <p:bldP spid="46084" grpId="0" autoUpdateAnimBg="0"/>
      <p:bldP spid="46085" grpId="0" autoUpdateAnimBg="0"/>
      <p:bldP spid="46086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762000" y="2743200"/>
            <a:ext cx="2667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of the following compromises dealt with representation in the national Congress?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Electoral College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Connecticut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914400" y="3733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Slave trade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990600" y="46482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3/5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 animBg="1" autoUpdateAnimBg="0"/>
      <p:bldP spid="47106" grpId="0" autoUpdateAnimBg="0"/>
      <p:bldP spid="47107" grpId="0" autoUpdateAnimBg="0"/>
      <p:bldP spid="47108" grpId="0" autoUpdateAnimBg="0"/>
      <p:bldP spid="47110" grpId="0" autoUpdateAnimBg="0"/>
      <p:bldP spid="47111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533400" y="1981200"/>
            <a:ext cx="3886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court cases established governments practice of </a:t>
            </a:r>
            <a:r>
              <a:rPr lang="en-US" altLang="en-US" i="1"/>
              <a:t>separate but equal</a:t>
            </a:r>
            <a:endParaRPr lang="en-US" altLang="en-US"/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Plessy v Ferguson</a:t>
            </a:r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Rust v Sullivan</a:t>
            </a:r>
          </a:p>
        </p:txBody>
      </p:sp>
      <p:sp>
        <p:nvSpPr>
          <p:cNvPr id="218118" name="Text Box 6"/>
          <p:cNvSpPr txBox="1">
            <a:spLocks noChangeArrowheads="1"/>
          </p:cNvSpPr>
          <p:nvPr/>
        </p:nvSpPr>
        <p:spPr bwMode="auto">
          <a:xfrm>
            <a:off x="762000" y="4038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Korematsu v. U.S.</a:t>
            </a:r>
          </a:p>
        </p:txBody>
      </p:sp>
      <p:sp>
        <p:nvSpPr>
          <p:cNvPr id="218119" name="Text Box 7"/>
          <p:cNvSpPr txBox="1">
            <a:spLocks noChangeArrowheads="1"/>
          </p:cNvSpPr>
          <p:nvPr/>
        </p:nvSpPr>
        <p:spPr bwMode="auto">
          <a:xfrm>
            <a:off x="838200" y="502920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Marbury v. Madison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 animBg="1" autoUpdateAnimBg="0"/>
      <p:bldP spid="218115" grpId="0" autoUpdateAnimBg="0"/>
      <p:bldP spid="218116" grpId="0" autoUpdateAnimBg="0"/>
      <p:bldP spid="218117" grpId="0" autoUpdateAnimBg="0"/>
      <p:bldP spid="218118" grpId="0" autoUpdateAnimBg="0"/>
      <p:bldP spid="218119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762000" y="3733800"/>
            <a:ext cx="2895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“Necessary and Proper Clause” gives Congress which of the following powers?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Expressed powers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38200" y="2895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Concurrent powers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838200" y="37338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Implied powers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838200" y="45720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Reserved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animBg="1" autoUpdateAnimBg="0"/>
      <p:bldP spid="48130" grpId="0" autoUpdateAnimBg="0"/>
      <p:bldP spid="48131" grpId="0" autoUpdateAnimBg="0"/>
      <p:bldP spid="48132" grpId="0" autoUpdateAnimBg="0"/>
      <p:bldP spid="48133" grpId="0" autoUpdateAnimBg="0"/>
      <p:bldP spid="48134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685800" y="43434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refers to putting a person on trial for the same crime twice?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Due process of law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Eminent Domain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Suffrage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Double 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 animBg="1" autoUpdateAnimBg="0"/>
      <p:bldP spid="49154" grpId="0" autoUpdateAnimBg="0"/>
      <p:bldP spid="49155" grpId="0" autoUpdateAnimBg="0"/>
      <p:bldP spid="49156" grpId="0" autoUpdateAnimBg="0"/>
      <p:bldP spid="49157" grpId="0" autoUpdateAnimBg="0"/>
      <p:bldP spid="491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33400" y="4038600"/>
            <a:ext cx="3276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b="0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8382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What is largest expenditure for the National government?</a:t>
            </a:r>
            <a:endParaRPr lang="en-US" altLang="en-US" b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Military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3048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National Parks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9600" y="40386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Welfare programs</a:t>
            </a:r>
            <a:endParaRPr lang="en-US" altLang="en-US" b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09600" y="4953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Foreign Policy</a:t>
            </a:r>
            <a:endParaRPr lang="en-US" alt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 autoUpdateAnimBg="0"/>
      <p:bldP spid="8194" grpId="0" autoUpdateAnimBg="0"/>
      <p:bldP spid="8195" grpId="0" autoUpdateAnimBg="0"/>
      <p:bldP spid="8197" grpId="0" autoUpdateAnimBg="0"/>
      <p:bldP spid="8198" grpId="0" autoUpdateAnimBg="0"/>
      <p:bldP spid="8199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685800" y="35814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All of the following are duties </a:t>
            </a:r>
            <a:r>
              <a:rPr lang="en-US" altLang="en-US" i="1"/>
              <a:t>EXCEPT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attending school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paying taxes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voting in elections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serving on a jury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 autoUpdateAnimBg="0"/>
      <p:bldP spid="50179" grpId="0" autoUpdateAnimBg="0"/>
      <p:bldP spid="50180" grpId="0" autoUpdateAnimBg="0"/>
      <p:bldP spid="50181" grpId="0" autoUpdateAnimBg="0"/>
      <p:bldP spid="50182" grpId="0" autoUpdateAnimBg="0"/>
      <p:bldP spid="50183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When a local party organization becomes very powerful, it is sometimes referred to as a_________________ 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Political machine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Convention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Caucus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 autoUpdateAnimBg="0"/>
      <p:bldP spid="51203" grpId="0" autoUpdateAnimBg="0"/>
      <p:bldP spid="51204" grpId="0" autoUpdateAnimBg="0"/>
      <p:bldP spid="51205" grpId="0" autoUpdateAnimBg="0"/>
      <p:bldP spid="51206" grpId="0" autoUpdateAnimBg="0"/>
      <p:bldP spid="51207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838200" y="2743200"/>
            <a:ext cx="4267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first political parties in the United States formed during the: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early colonial period 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debate over the Constitution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Revolutionary War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Civil War 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 autoUpdateAnimBg="0"/>
      <p:bldP spid="52227" grpId="0" autoUpdateAnimBg="0"/>
      <p:bldP spid="52228" grpId="0" autoUpdateAnimBg="0"/>
      <p:bldP spid="52229" grpId="0" autoUpdateAnimBg="0"/>
      <p:bldP spid="52230" grpId="0" autoUpdateAnimBg="0"/>
      <p:bldP spid="52231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is used to predict election outcomes: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poll watchers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delegates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recall votes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exit polls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 autoUpdateAnimBg="0"/>
      <p:bldP spid="53251" grpId="0" autoUpdateAnimBg="0"/>
      <p:bldP spid="53252" grpId="0" autoUpdateAnimBg="0"/>
      <p:bldP spid="53253" grpId="0" autoUpdateAnimBg="0"/>
      <p:bldP spid="53254" grpId="0" autoUpdateAnimBg="0"/>
      <p:bldP spid="53255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In a “closed primary”, which of the following may vote: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only party members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all registered voters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all citizens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only delegates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nimBg="1" autoUpdateAnimBg="0"/>
      <p:bldP spid="54275" grpId="0" autoUpdateAnimBg="0"/>
      <p:bldP spid="54276" grpId="0" autoUpdateAnimBg="0"/>
      <p:bldP spid="54277" grpId="0" autoUpdateAnimBg="0"/>
      <p:bldP spid="54278" grpId="0" autoUpdateAnimBg="0"/>
      <p:bldP spid="54279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762000" y="28194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Votes cast directly by the people are referred to as the: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electoral vote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popular vote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referendum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nimBg="1" autoUpdateAnimBg="0"/>
      <p:bldP spid="55299" grpId="0" autoUpdateAnimBg="0"/>
      <p:bldP spid="55300" grpId="0" autoUpdateAnimBg="0"/>
      <p:bldP spid="55301" grpId="0" autoUpdateAnimBg="0"/>
      <p:bldP spid="55302" grpId="0" autoUpdateAnimBg="0"/>
      <p:bldP spid="55303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685800" y="3581400"/>
            <a:ext cx="5029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A political party’s Presidential candidate is selected by 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primary election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Electoral College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National Convention delegates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Caucuses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 autoUpdateAnimBg="0"/>
      <p:bldP spid="56323" grpId="0" autoUpdateAnimBg="0"/>
      <p:bldP spid="56324" grpId="0" autoUpdateAnimBg="0"/>
      <p:bldP spid="56325" grpId="0" autoUpdateAnimBg="0"/>
      <p:bldP spid="56326" grpId="0" autoUpdateAnimBg="0"/>
      <p:bldP spid="56327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is a propaganda technique used in political campaigns and by lobbyists?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Endorsements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Bandwagon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Glittering generality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 autoUpdateAnimBg="0"/>
      <p:bldP spid="57347" grpId="0" autoUpdateAnimBg="0"/>
      <p:bldP spid="57348" grpId="0" autoUpdateAnimBg="0"/>
      <p:bldP spid="57349" grpId="0" autoUpdateAnimBg="0"/>
      <p:bldP spid="57350" grpId="0" autoUpdateAnimBg="0"/>
      <p:bldP spid="57351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762000" y="3581400"/>
            <a:ext cx="4572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Interest Groups is working to benefit all or most of society?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National Rifleman Association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American Association of Retired People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Consumer Rights Counsel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National Organization of Women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 autoUpdateAnimBg="0"/>
      <p:bldP spid="58371" grpId="0" autoUpdateAnimBg="0"/>
      <p:bldP spid="58372" grpId="0" autoUpdateAnimBg="0"/>
      <p:bldP spid="58373" grpId="0" autoUpdateAnimBg="0"/>
      <p:bldP spid="58374" grpId="0" autoUpdateAnimBg="0"/>
      <p:bldP spid="58375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Congressional “franking privileges” are related to which of the following :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Postal services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Gerrymandering 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Filibusters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Seniority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 autoUpdateAnimBg="0"/>
      <p:bldP spid="59395" grpId="0" autoUpdateAnimBg="0"/>
      <p:bldP spid="59396" grpId="0" autoUpdateAnimBg="0"/>
      <p:bldP spid="59397" grpId="0" autoUpdateAnimBg="0"/>
      <p:bldP spid="59398" grpId="0" autoUpdateAnimBg="0"/>
      <p:bldP spid="5939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62000" y="4724400"/>
            <a:ext cx="2667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b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A political party’s beliefs are stated in the party___________</a:t>
            </a:r>
            <a:r>
              <a:rPr lang="en-US" altLang="en-US" b="0"/>
              <a:t> 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200" y="19812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Nomination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38200" y="28956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Registration</a:t>
            </a:r>
            <a:endParaRPr lang="en-US" altLang="en-US" b="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38200" y="38100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Convention</a:t>
            </a:r>
            <a:endParaRPr lang="en-US" altLang="en-US" b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914400" y="47244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Platform</a:t>
            </a:r>
            <a:endParaRPr lang="en-US" alt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 autoUpdateAnimBg="0"/>
      <p:bldP spid="9219" grpId="0" autoUpdateAnimBg="0"/>
      <p:bldP spid="9220" grpId="0" autoUpdateAnimBg="0"/>
      <p:bldP spid="9221" grpId="0" autoUpdateAnimBg="0"/>
      <p:bldP spid="9222" grpId="0" autoUpdateAnimBg="0"/>
      <p:bldP spid="9224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914400" y="3581400"/>
            <a:ext cx="914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What is the minimum age to be a member of Congress?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18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21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25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 autoUpdateAnimBg="0"/>
      <p:bldP spid="60419" grpId="0" autoUpdateAnimBg="0"/>
      <p:bldP spid="60420" grpId="0" autoUpdateAnimBg="0"/>
      <p:bldP spid="60421" grpId="0" autoUpdateAnimBg="0"/>
      <p:bldP spid="60422" grpId="0" autoUpdateAnimBg="0"/>
      <p:bldP spid="60423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What is needed to end a Senate “filibuster” ?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 vote of impeachment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 vote of censure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a vote confidence 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 vote of cloture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 autoUpdateAnimBg="0"/>
      <p:bldP spid="61443" grpId="0" autoUpdateAnimBg="0"/>
      <p:bldP spid="61444" grpId="0" autoUpdateAnimBg="0"/>
      <p:bldP spid="61445" grpId="0" autoUpdateAnimBg="0"/>
      <p:bldP spid="61446" grpId="0" autoUpdateAnimBg="0"/>
      <p:bldP spid="61447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of the following </a:t>
            </a:r>
            <a:r>
              <a:rPr lang="en-US" altLang="en-US" u="sng"/>
              <a:t>is not</a:t>
            </a:r>
            <a:r>
              <a:rPr lang="en-US" altLang="en-US"/>
              <a:t> a requirement to be a member of the House of Representatives: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college graduate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25 years old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naturalized citizen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resident of district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 autoUpdateAnimBg="0"/>
      <p:bldP spid="62467" grpId="0" autoUpdateAnimBg="0"/>
      <p:bldP spid="62468" grpId="0" autoUpdateAnimBg="0"/>
      <p:bldP spid="62469" grpId="0" autoUpdateAnimBg="0"/>
      <p:bldP spid="62470" grpId="0" autoUpdateAnimBg="0"/>
      <p:bldP spid="62471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533400" y="43434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can come up with an idea for a legislative bill?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 member of Congress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The President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a citizen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nimBg="1" autoUpdateAnimBg="0"/>
      <p:bldP spid="63491" grpId="0" autoUpdateAnimBg="0"/>
      <p:bldP spid="63492" grpId="0" autoUpdateAnimBg="0"/>
      <p:bldP spid="63493" grpId="0" autoUpdateAnimBg="0"/>
      <p:bldP spid="63494" grpId="0" autoUpdateAnimBg="0"/>
      <p:bldP spid="63495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762000" y="35814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leader of the House of Representatives is called the: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president </a:t>
            </a:r>
            <a:r>
              <a:rPr lang="en-US" altLang="en-US" i="1"/>
              <a:t>pro tempore</a:t>
            </a:r>
            <a:endParaRPr lang="en-US" altLang="en-US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majority leader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speaker of the house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chairman of the chamber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nimBg="1" autoUpdateAnimBg="0"/>
      <p:bldP spid="64515" grpId="0" autoUpdateAnimBg="0"/>
      <p:bldP spid="64516" grpId="0" autoUpdateAnimBg="0"/>
      <p:bldP spid="64517" grpId="0" autoUpdateAnimBg="0"/>
      <p:bldP spid="64518" grpId="0" autoUpdateAnimBg="0"/>
      <p:bldP spid="64519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609600" y="35814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When a congressional committee pigeonholes a bill, it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sends it to the floor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 amends it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sets it aside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creates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nimBg="1" autoUpdateAnimBg="0"/>
      <p:bldP spid="65539" grpId="0" autoUpdateAnimBg="0"/>
      <p:bldP spid="65540" grpId="0" autoUpdateAnimBg="0"/>
      <p:bldP spid="65541" grpId="0" autoUpdateAnimBg="0"/>
      <p:bldP spid="65542" grpId="0" autoUpdateAnimBg="0"/>
      <p:bldP spid="65543" grpId="0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685800" y="2743200"/>
            <a:ext cx="5943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House of Representative has all of the following powers, except the power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introduce legislative bills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approval of presidential appointments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introduce appropriations bills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vote to declare war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nimBg="1" autoUpdateAnimBg="0"/>
      <p:bldP spid="66563" grpId="0" autoUpdateAnimBg="0"/>
      <p:bldP spid="66564" grpId="0" autoUpdateAnimBg="0"/>
      <p:bldP spid="66565" grpId="0" autoUpdateAnimBg="0"/>
      <p:bldP spid="66566" grpId="0" autoUpdateAnimBg="0"/>
      <p:bldP spid="66567" grpId="0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685800" y="2819400"/>
            <a:ext cx="6934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best describes the economic concept of </a:t>
            </a:r>
            <a:r>
              <a:rPr lang="en-US" altLang="en-US" i="1"/>
              <a:t>Scarcity: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unlimited resources v. limited wants and needs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limited resources v. unlimited wants and needs 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higher price v. lower quantity 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lower price v. higher quantity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 autoUpdateAnimBg="0"/>
      <p:bldP spid="67587" grpId="0" autoUpdateAnimBg="0"/>
      <p:bldP spid="67588" grpId="0" autoUpdateAnimBg="0"/>
      <p:bldP spid="67589" grpId="0" autoUpdateAnimBg="0"/>
      <p:bldP spid="67590" grpId="0" autoUpdateAnimBg="0"/>
      <p:bldP spid="67591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609600" y="2057400"/>
            <a:ext cx="6172200" cy="4699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762000" y="7620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Basic source of all political power in the United States is the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838200" y="20574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Constitution of the United States  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838200" y="29718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local government: town, city or county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838200" y="38862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Congress of the United States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838200" y="47244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people of the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 autoUpdateAnimBg="0"/>
      <p:bldP spid="68611" grpId="0" autoUpdateAnimBg="0"/>
      <p:bldP spid="68612" grpId="0" autoUpdateAnimBg="0"/>
      <p:bldP spid="68613" grpId="0" autoUpdateAnimBg="0"/>
      <p:bldP spid="68614" grpId="0" autoUpdateAnimBg="0"/>
      <p:bldP spid="68615" grpId="0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685800" y="4495800"/>
            <a:ext cx="35814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U.S. government has the power to draft people into the armed forces. This is an example of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delegated power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expresses powers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inherent powers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implied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 autoUpdateAnimBg="0"/>
      <p:bldP spid="69635" grpId="0" autoUpdateAnimBg="0"/>
      <p:bldP spid="69636" grpId="0" autoUpdateAnimBg="0"/>
      <p:bldP spid="69637" grpId="0" autoUpdateAnimBg="0"/>
      <p:bldP spid="69638" grpId="0" autoUpdateAnimBg="0"/>
      <p:bldP spid="6963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57200" y="3048000"/>
            <a:ext cx="2819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b="0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38200" y="9144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of the following is an example of an Excise tax?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Sales tax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3048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Gas tax</a:t>
            </a:r>
            <a:endParaRPr lang="en-US" altLang="en-US" b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4114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Property tax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5800" y="51054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Income 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  <p:bldP spid="10242" grpId="0" autoUpdateAnimBg="0"/>
      <p:bldP spid="10243" grpId="0" autoUpdateAnimBg="0"/>
      <p:bldP spid="10244" grpId="0" autoUpdateAnimBg="0"/>
      <p:bldP spid="10245" grpId="0" autoUpdateAnimBg="0"/>
      <p:bldP spid="10246" grpId="0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609600" y="2819400"/>
            <a:ext cx="35814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When a state confiscates private property for public purposes, the state is exercising the right of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popular sovereignty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eminent domain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general welfare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police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 autoUpdateAnimBg="0"/>
      <p:bldP spid="70659" grpId="0" autoUpdateAnimBg="0"/>
      <p:bldP spid="70660" grpId="0" autoUpdateAnimBg="0"/>
      <p:bldP spid="70661" grpId="0" autoUpdateAnimBg="0"/>
      <p:bldP spid="70662" grpId="0" autoUpdateAnimBg="0"/>
      <p:bldP spid="70663" grpId="0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838200" y="1905000"/>
            <a:ext cx="35814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principle that the power to govern belongs to the people and is delegated by them to their elected officials is 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popular sovereignty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separation of powers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federalism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national supremacy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nimBg="1" autoUpdateAnimBg="0"/>
      <p:bldP spid="71683" grpId="0" autoUpdateAnimBg="0"/>
      <p:bldP spid="71684" grpId="0" autoUpdateAnimBg="0"/>
      <p:bldP spid="71685" grpId="0" autoUpdateAnimBg="0"/>
      <p:bldP spid="71686" grpId="0" autoUpdateAnimBg="0"/>
      <p:bldP spid="71687" grpId="0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685800" y="3657600"/>
            <a:ext cx="6019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first ten amendments to the United States Constitution are important because they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provide for the abolishment of slavery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list the powers of Congress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guarantee basic individual rights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give blacks the right to vote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nimBg="1" autoUpdateAnimBg="0"/>
      <p:bldP spid="72707" grpId="0" autoUpdateAnimBg="0"/>
      <p:bldP spid="72708" grpId="0" autoUpdateAnimBg="0"/>
      <p:bldP spid="72709" grpId="0" autoUpdateAnimBg="0"/>
      <p:bldP spid="72710" grpId="0" autoUpdateAnimBg="0"/>
      <p:bldP spid="72711" grpId="0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533400" y="2819400"/>
            <a:ext cx="6019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 the United States, a person being arrested must be informed of all but one of the following rights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right to remain silent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right to a trial by jury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right to an attorney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right to have an attorney provided if on can’t be afforded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nimBg="1" autoUpdateAnimBg="0"/>
      <p:bldP spid="73731" grpId="0" autoUpdateAnimBg="0"/>
      <p:bldP spid="73732" grpId="0" autoUpdateAnimBg="0"/>
      <p:bldP spid="73733" grpId="0" autoUpdateAnimBg="0"/>
      <p:bldP spid="73734" grpId="0" autoUpdateAnimBg="0"/>
      <p:bldP spid="73735" grpId="0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457200" y="2819400"/>
            <a:ext cx="6019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“Excessive bail shall not be required, nor excessive fines imposed, nor cruel and unusual punishment” is the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First Amendment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Eight Amendment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Fourteenth Amendment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Nineteenth Amendment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 autoUpdateAnimBg="0"/>
      <p:bldP spid="74755" grpId="0" autoUpdateAnimBg="0"/>
      <p:bldP spid="74756" grpId="0" autoUpdateAnimBg="0"/>
      <p:bldP spid="74757" grpId="0" autoUpdateAnimBg="0"/>
      <p:bldP spid="74758" grpId="0" autoUpdateAnimBg="0"/>
      <p:bldP spid="74759" grpId="0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685800" y="3505200"/>
            <a:ext cx="8001000" cy="11430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Gideon vs. Wainwright case established the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supremacy of the United States Constitution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762000" y="25908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right of a suspect to have a lawyer present before being       questioned by police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right to have a lawyer provided by the court if the accused cannot afford one.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762000" y="48006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supremacy of judicial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nimBg="1"/>
      <p:bldP spid="75779" grpId="0" autoUpdateAnimBg="0"/>
      <p:bldP spid="75780" grpId="0" autoUpdateAnimBg="0"/>
      <p:bldP spid="75781" grpId="0" autoUpdateAnimBg="0"/>
      <p:bldP spid="75782" grpId="0" autoUpdateAnimBg="0"/>
      <p:bldP spid="75783" grpId="0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685800" y="3657600"/>
            <a:ext cx="6019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First Amendment to the U.S. Constitution includes all but on of the following rights.  Select the one not found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A)right to worship as one pleases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right of peaceful assembly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right to bear arms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right to free speech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nimBg="1" autoUpdateAnimBg="0"/>
      <p:bldP spid="76803" grpId="0" autoUpdateAnimBg="0"/>
      <p:bldP spid="76804" grpId="0" autoUpdateAnimBg="0"/>
      <p:bldP spid="76805" grpId="0" autoUpdateAnimBg="0"/>
      <p:bldP spid="76806" grpId="0" autoUpdateAnimBg="0"/>
      <p:bldP spid="76807" grpId="0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685800" y="3657600"/>
            <a:ext cx="6019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As a result of the 19th Amendment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more working women have high-paying jobs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about half of our senators are women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women have the right to vote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women were granted freedom of speech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nimBg="1" autoUpdateAnimBg="0"/>
      <p:bldP spid="77827" grpId="0" autoUpdateAnimBg="0"/>
      <p:bldP spid="77828" grpId="0" autoUpdateAnimBg="0"/>
      <p:bldP spid="77829" grpId="0" autoUpdateAnimBg="0"/>
      <p:bldP spid="77830" grpId="0" autoUpdateAnimBg="0"/>
      <p:bldP spid="77831" grpId="0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685800" y="3657600"/>
            <a:ext cx="6019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685800" y="228600"/>
            <a:ext cx="8153400" cy="15525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“…No state shall deprive any person of life, liberty, or property, without due process of law, nor deny to any person within its jurisdiction the equal protection of the laws” is a brief description of the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First Amendment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Eight Amendment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Fourteenth Amendment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Nineteenth Amendment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nimBg="1" autoUpdateAnimBg="0"/>
      <p:bldP spid="78851" grpId="0" animBg="1" autoUpdateAnimBg="0"/>
      <p:bldP spid="78852" grpId="0" autoUpdateAnimBg="0"/>
      <p:bldP spid="78853" grpId="0" autoUpdateAnimBg="0"/>
      <p:bldP spid="78854" grpId="0" autoUpdateAnimBg="0"/>
      <p:bldP spid="78855" grpId="0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81000" y="2819400"/>
            <a:ext cx="6019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11874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“The right of people to be secure in their persons, houses, papers, and effects, against unreasonable searches and seizures….” is a brief description of the</a:t>
            </a:r>
            <a:endParaRPr lang="en-US" altLang="en-US" sz="1800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First Amendment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Fourth Amendment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Sixth Amendment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Eight Amendment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nimBg="1" autoUpdateAnimBg="0"/>
      <p:bldP spid="79875" grpId="0" animBg="1" autoUpdateAnimBg="0"/>
      <p:bldP spid="79876" grpId="0" autoUpdateAnimBg="0"/>
      <p:bldP spid="79877" grpId="0" autoUpdateAnimBg="0"/>
      <p:bldP spid="79878" grpId="0" autoUpdateAnimBg="0"/>
      <p:bldP spid="7987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09600" y="4800600"/>
            <a:ext cx="3048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b="0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7315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of the following provides the most State revenue?</a:t>
            </a:r>
            <a:endParaRPr lang="en-US" altLang="en-US" b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Sales Tax</a:t>
            </a:r>
            <a:endParaRPr lang="en-US" altLang="en-US" b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" y="30480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Gas Tax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39624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Property Tax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62000" y="48006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Income 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 autoUpdateAnimBg="0"/>
      <p:bldP spid="11266" grpId="0" autoUpdateAnimBg="0"/>
      <p:bldP spid="11267" grpId="0" autoUpdateAnimBg="0"/>
      <p:bldP spid="11268" grpId="0" autoUpdateAnimBg="0"/>
      <p:bldP spid="11269" grpId="0" autoUpdateAnimBg="0"/>
      <p:bldP spid="11270" grpId="0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685800" y="3505200"/>
            <a:ext cx="8001000" cy="7620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system of checks and balances in the United States was designed to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reduce the power of state government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reduce the importance of political parties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762000" y="35052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prevent one branch of government from becoming too  strong 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762000" y="4648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equalize the powers of the state and national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nimBg="1"/>
      <p:bldP spid="80899" grpId="0" autoUpdateAnimBg="0"/>
      <p:bldP spid="80900" grpId="0" autoUpdateAnimBg="0"/>
      <p:bldP spid="80901" grpId="0" autoUpdateAnimBg="0"/>
      <p:bldP spid="80902" grpId="0" autoUpdateAnimBg="0"/>
      <p:bldP spid="80903" grpId="0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457200" y="1828800"/>
            <a:ext cx="6934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best describes a true Market economy: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means of production are privately owned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government controls the means of production 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individuals and government own the means of production 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means of production are controlled by customs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nimBg="1" autoUpdateAnimBg="0"/>
      <p:bldP spid="81923" grpId="0" autoUpdateAnimBg="0"/>
      <p:bldP spid="81924" grpId="0" autoUpdateAnimBg="0"/>
      <p:bldP spid="81925" grpId="0" autoUpdateAnimBg="0"/>
      <p:bldP spid="81926" grpId="0" autoUpdateAnimBg="0"/>
      <p:bldP spid="81927" grpId="0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685800" y="3733800"/>
            <a:ext cx="3581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courts would most likely hear a misdemeanor case for the first time?</a:t>
            </a:r>
            <a:endParaRPr lang="en-US" altLang="en-US" i="1"/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U.S. Supreme Court 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NC Superior Court 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NC District Court 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nimBg="1" autoUpdateAnimBg="0"/>
      <p:bldP spid="82947" grpId="0" autoUpdateAnimBg="0"/>
      <p:bldP spid="82948" grpId="0" autoUpdateAnimBg="0"/>
      <p:bldP spid="82949" grpId="0" autoUpdateAnimBg="0"/>
      <p:bldP spid="82950" grpId="0" autoUpdateAnimBg="0"/>
      <p:bldP spid="82951" grpId="0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685800" y="4648200"/>
            <a:ext cx="3352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business organizations is best described as limited life and unlimited liability?</a:t>
            </a:r>
            <a:endParaRPr lang="en-US" altLang="en-US" i="1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sole proprietorship 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partnership 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corporation 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both A and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nimBg="1" autoUpdateAnimBg="0"/>
      <p:bldP spid="83971" grpId="0" autoUpdateAnimBg="0"/>
      <p:bldP spid="83972" grpId="0" autoUpdateAnimBg="0"/>
      <p:bldP spid="83973" grpId="0" autoUpdateAnimBg="0"/>
      <p:bldP spid="83974" grpId="0" autoUpdateAnimBg="0"/>
      <p:bldP spid="83975" grpId="0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609600" y="4648200"/>
            <a:ext cx="2362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would have the lowest investment in </a:t>
            </a:r>
            <a:r>
              <a:rPr lang="en-US" altLang="en-US" i="1"/>
              <a:t>Human Capital</a:t>
            </a:r>
            <a:r>
              <a:rPr lang="en-US" altLang="en-US"/>
              <a:t>?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airline pilot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teacher 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nurse 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secretary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nimBg="1" autoUpdateAnimBg="0"/>
      <p:bldP spid="84995" grpId="0" autoUpdateAnimBg="0"/>
      <p:bldP spid="84996" grpId="0" autoUpdateAnimBg="0"/>
      <p:bldP spid="84997" grpId="0" autoUpdateAnimBg="0"/>
      <p:bldP spid="84998" grpId="0" autoUpdateAnimBg="0"/>
      <p:bldP spid="84999" grpId="0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2819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is not a example of a capital good?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garden hose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moving van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backhoe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hammer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nimBg="1" autoUpdateAnimBg="0"/>
      <p:bldP spid="86019" grpId="0" autoUpdateAnimBg="0"/>
      <p:bldP spid="86020" grpId="0" autoUpdateAnimBg="0"/>
      <p:bldP spid="86021" grpId="0" autoUpdateAnimBg="0"/>
      <p:bldP spid="86022" grpId="0" autoUpdateAnimBg="0"/>
      <p:bldP spid="86023" grpId="0" autoUpdateAnimBg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609600" y="4648200"/>
            <a:ext cx="30480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 sole proprietor is best described as which of the following: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natural resources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capital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labor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entrepreneur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nimBg="1" autoUpdateAnimBg="0"/>
      <p:bldP spid="87043" grpId="0" autoUpdateAnimBg="0"/>
      <p:bldP spid="87044" grpId="0" autoUpdateAnimBg="0"/>
      <p:bldP spid="87045" grpId="0" autoUpdateAnimBg="0"/>
      <p:bldP spid="87046" grpId="0" autoUpdateAnimBg="0"/>
      <p:bldP spid="87047" grpId="0" autoUpdateAnimBg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685800" y="3733800"/>
            <a:ext cx="5867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term </a:t>
            </a:r>
            <a:r>
              <a:rPr lang="en-US" altLang="en-US" i="1"/>
              <a:t>point of equilibrium</a:t>
            </a:r>
            <a:r>
              <a:rPr lang="en-US" altLang="en-US"/>
              <a:t> is best described as: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where price is greater that quantity demanded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where price is less than quantity supplied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where price and quantity are equal 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nimBg="1" autoUpdateAnimBg="0"/>
      <p:bldP spid="88067" grpId="0" autoUpdateAnimBg="0"/>
      <p:bldP spid="88068" grpId="0" autoUpdateAnimBg="0"/>
      <p:bldP spid="88069" grpId="0" autoUpdateAnimBg="0"/>
      <p:bldP spid="88070" grpId="0" autoUpdateAnimBg="0"/>
      <p:bldP spid="88071" grpId="0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533400" y="1828800"/>
            <a:ext cx="3200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shows ownership in a corporation?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corporate stock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corporate bond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certificate of deposit 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nimBg="1" autoUpdateAnimBg="0"/>
      <p:bldP spid="89091" grpId="0" autoUpdateAnimBg="0"/>
      <p:bldP spid="89092" grpId="0" autoUpdateAnimBg="0"/>
      <p:bldP spid="89093" grpId="0" autoUpdateAnimBg="0"/>
      <p:bldP spid="89094" grpId="0" autoUpdateAnimBg="0"/>
      <p:bldP spid="89095" grpId="0" autoUpdateAnimBg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609600" y="4648200"/>
            <a:ext cx="35052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court case Brown v. Board of Education dealt with which of the following: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1st Amendment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2nd Amendment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5th Amendment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14th Amendment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nimBg="1" autoUpdateAnimBg="0"/>
      <p:bldP spid="90115" grpId="0" autoUpdateAnimBg="0"/>
      <p:bldP spid="90116" grpId="0" autoUpdateAnimBg="0"/>
      <p:bldP spid="90117" grpId="0" autoUpdateAnimBg="0"/>
      <p:bldP spid="90118" grpId="0" autoUpdateAnimBg="0"/>
      <p:bldP spid="901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57200" y="3962400"/>
            <a:ext cx="2971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b="0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of the following is a Progressive Tax?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Sales Tax</a:t>
            </a:r>
            <a:endParaRPr lang="en-US" altLang="en-US" b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38200" y="28956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Property Tax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38200" y="38862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Income Tax</a:t>
            </a:r>
            <a:endParaRPr lang="en-US" altLang="en-US" b="0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838200" y="49530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Luxury Tax</a:t>
            </a:r>
            <a:endParaRPr lang="en-US" alt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animBg="1" autoUpdateAnimBg="0"/>
      <p:bldP spid="6146" grpId="0" autoUpdateAnimBg="0"/>
      <p:bldP spid="6147" grpId="0" autoUpdateAnimBg="0"/>
      <p:bldP spid="6150" grpId="0" autoUpdateAnimBg="0"/>
      <p:bldP spid="6151" grpId="0" autoUpdateAnimBg="0"/>
      <p:bldP spid="6155" grpId="0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609600" y="2819400"/>
            <a:ext cx="2819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 a weak Mayor form of city government, which branch of government controls the city departments?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executive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legislative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judicial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nimBg="1" autoUpdateAnimBg="0"/>
      <p:bldP spid="91139" grpId="0" autoUpdateAnimBg="0"/>
      <p:bldP spid="91140" grpId="0" autoUpdateAnimBg="0"/>
      <p:bldP spid="91141" grpId="0" autoUpdateAnimBg="0"/>
      <p:bldP spid="91142" grpId="0" autoUpdateAnimBg="0"/>
      <p:bldP spid="91143" grpId="0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762000" y="3810000"/>
            <a:ext cx="4419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838200" y="701675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All of the following are true of the office of NC Governor , except: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30 years old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2 years of residency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must be native born citizen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has veto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nimBg="1" autoUpdateAnimBg="0"/>
      <p:bldP spid="92163" grpId="0" autoUpdateAnimBg="0"/>
      <p:bldP spid="92164" grpId="0" autoUpdateAnimBg="0"/>
      <p:bldP spid="92165" grpId="0" autoUpdateAnimBg="0"/>
      <p:bldP spid="92166" grpId="0" autoUpdateAnimBg="0"/>
      <p:bldP spid="92167" grpId="0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81000" y="4648200"/>
            <a:ext cx="3352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838200" y="701675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As Judicial leader, the President had all of the following powers, except: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grant amnesty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appoint judges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grant reprieves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veto verdicts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nimBg="1" autoUpdateAnimBg="0"/>
      <p:bldP spid="93187" grpId="0" autoUpdateAnimBg="0"/>
      <p:bldP spid="93188" grpId="0" autoUpdateAnimBg="0"/>
      <p:bldP spid="93189" grpId="0" autoUpdateAnimBg="0"/>
      <p:bldP spid="93190" grpId="0" autoUpdateAnimBg="0"/>
      <p:bldP spid="93191" grpId="0" autoUpdateAnimBg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609600" y="2819400"/>
            <a:ext cx="2819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Which of the following is an example of a consumer good: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a haircut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toilet paper 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legal advice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car wash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nimBg="1" autoUpdateAnimBg="0"/>
      <p:bldP spid="94211" grpId="0" autoUpdateAnimBg="0"/>
      <p:bldP spid="94212" grpId="0" autoUpdateAnimBg="0"/>
      <p:bldP spid="94213" grpId="0" autoUpdateAnimBg="0"/>
      <p:bldP spid="94214" grpId="0" autoUpdateAnimBg="0"/>
      <p:bldP spid="94215" grpId="0" autoUpdateAnimBg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685800" y="4648200"/>
            <a:ext cx="4114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shows the movement of goods and services through an economy?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supply and demand chart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Gross Domestic Product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Business Cycle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Circular Flow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nimBg="1" autoUpdateAnimBg="0"/>
      <p:bldP spid="95235" grpId="0" autoUpdateAnimBg="0"/>
      <p:bldP spid="95236" grpId="0" autoUpdateAnimBg="0"/>
      <p:bldP spid="95237" grpId="0" autoUpdateAnimBg="0"/>
      <p:bldP spid="95238" grpId="0" autoUpdateAnimBg="0"/>
      <p:bldP spid="95239" grpId="0" autoUpdateAnimBg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609600" y="4648200"/>
            <a:ext cx="3962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court case Miranda v. Arizona dealt with which of the following: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freedom of speech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right bear arms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cruel and unusual punishment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rights of the accused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nimBg="1" autoUpdateAnimBg="0"/>
      <p:bldP spid="96259" grpId="0" autoUpdateAnimBg="0"/>
      <p:bldP spid="96260" grpId="0" autoUpdateAnimBg="0"/>
      <p:bldP spid="96261" grpId="0" autoUpdateAnimBg="0"/>
      <p:bldP spid="96262" grpId="0" autoUpdateAnimBg="0"/>
      <p:bldP spid="96263" grpId="0" autoUpdateAnimBg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762000" y="2819400"/>
            <a:ext cx="28956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In economics a decision to buy a certain product is called a 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consumer choices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tradeoff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 opportunity cost 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nimBg="1" autoUpdateAnimBg="0"/>
      <p:bldP spid="97283" grpId="0" autoUpdateAnimBg="0"/>
      <p:bldP spid="97284" grpId="0" autoUpdateAnimBg="0"/>
      <p:bldP spid="97285" grpId="0" autoUpdateAnimBg="0"/>
      <p:bldP spid="97286" grpId="0" autoUpdateAnimBg="0"/>
      <p:bldP spid="97287" grpId="0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609600" y="3733800"/>
            <a:ext cx="16764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838200" y="701675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What percentage of Congress does it take to override a Presidential veto?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1/2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3/4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2/3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3/5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nimBg="1" autoUpdateAnimBg="0"/>
      <p:bldP spid="98307" grpId="0" autoUpdateAnimBg="0"/>
      <p:bldP spid="98308" grpId="0" autoUpdateAnimBg="0"/>
      <p:bldP spid="98309" grpId="0" autoUpdateAnimBg="0"/>
      <p:bldP spid="98310" grpId="0" autoUpdateAnimBg="0"/>
      <p:bldP spid="98311" grpId="0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609600" y="4648200"/>
            <a:ext cx="2209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The United States economy is best described as: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traditional 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command 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market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mixed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nimBg="1" autoUpdateAnimBg="0"/>
      <p:bldP spid="99331" grpId="0" autoUpdateAnimBg="0"/>
      <p:bldP spid="99332" grpId="0" autoUpdateAnimBg="0"/>
      <p:bldP spid="99333" grpId="0" autoUpdateAnimBg="0"/>
      <p:bldP spid="99334" grpId="0" autoUpdateAnimBg="0"/>
      <p:bldP spid="99335" grpId="0" autoUpdateAnimBg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685800" y="2819400"/>
            <a:ext cx="1828800" cy="457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of the following is the key incentive for starting your own business?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ownership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profits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C) lower tax rates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D) decision-making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nimBg="1" autoUpdateAnimBg="0"/>
      <p:bldP spid="100355" grpId="0" autoUpdateAnimBg="0"/>
      <p:bldP spid="100356" grpId="0" autoUpdateAnimBg="0"/>
      <p:bldP spid="100357" grpId="0" autoUpdateAnimBg="0"/>
      <p:bldP spid="100358" grpId="0" autoUpdateAnimBg="0"/>
      <p:bldP spid="100359" grpId="0" autoUpdateAnimBg="0"/>
    </p:bldLst>
  </p:timing>
</p:sld>
</file>

<file path=ppt/theme/theme1.xml><?xml version="1.0" encoding="utf-8"?>
<a:theme xmlns:a="http://schemas.openxmlformats.org/drawingml/2006/main" name="Contemp">
  <a:themeElements>
    <a:clrScheme name="Contemp.pot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.pot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.pot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.pot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\\Lewatwhs01\user\APPL\msoffice\Template\Designs\CONTEMP.POT</Template>
  <TotalTime>1223</TotalTime>
  <Words>7576</Words>
  <Application>Microsoft Office PowerPoint</Application>
  <PresentationFormat>On-screen Show (4:3)</PresentationFormat>
  <Paragraphs>1049</Paragraphs>
  <Slides>209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209</vt:i4>
      </vt:variant>
    </vt:vector>
  </HeadingPairs>
  <TitlesOfParts>
    <vt:vector size="212" baseType="lpstr">
      <vt:lpstr>Times New Roman</vt:lpstr>
      <vt:lpstr>Arial</vt:lpstr>
      <vt:lpstr>Contemp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Watauga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Watauga High School</dc:creator>
  <cp:lastModifiedBy>Dobbs</cp:lastModifiedBy>
  <cp:revision>16</cp:revision>
  <dcterms:created xsi:type="dcterms:W3CDTF">2000-05-18T13:15:55Z</dcterms:created>
  <dcterms:modified xsi:type="dcterms:W3CDTF">2014-05-22T11:53:54Z</dcterms:modified>
</cp:coreProperties>
</file>