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3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0799F-4B8B-4882-BE65-80805BA574EF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426E-F47E-4F76-AD83-77BB401A5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82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601D5-E21D-4C1A-AF3D-00A959FB87D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601D5-E21D-4C1A-AF3D-00A959FB87D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601D5-E21D-4C1A-AF3D-00A959FB87D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601D5-E21D-4C1A-AF3D-00A959FB87D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601D5-E21D-4C1A-AF3D-00A959FB87D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2C51BE3-AF4A-4203-8703-26DC96CC4F83}" type="datetimeFigureOut">
              <a:rPr lang="en-US" smtClean="0">
                <a:solidFill>
                  <a:srgbClr val="1F497D"/>
                </a:solidFill>
              </a:rPr>
              <a:pPr/>
              <a:t>5/4/2016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0390B22-5E30-42D4-928D-4DAE4474E8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28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1BE3-AF4A-4203-8703-26DC96CC4F83}" type="datetimeFigureOut">
              <a:rPr lang="en-US" smtClean="0">
                <a:solidFill>
                  <a:srgbClr val="1F497D"/>
                </a:solidFill>
              </a:rPr>
              <a:pPr/>
              <a:t>5/4/2016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90B22-5E30-42D4-928D-4DAE4474E8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16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1BE3-AF4A-4203-8703-26DC96CC4F83}" type="datetimeFigureOut">
              <a:rPr lang="en-US" smtClean="0">
                <a:solidFill>
                  <a:srgbClr val="1F497D"/>
                </a:solidFill>
              </a:rPr>
              <a:pPr/>
              <a:t>5/4/2016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90B22-5E30-42D4-928D-4DAE4474E8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88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AD05-5F18-4319-82BC-8E644D9587A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5/4/2016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32FA-FC1A-48BA-8B42-DCA4F5C5E46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43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AD05-5F18-4319-82BC-8E644D9587A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5/4/2016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32FA-FC1A-48BA-8B42-DCA4F5C5E46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54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AD05-5F18-4319-82BC-8E644D9587A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5/4/2016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32FA-FC1A-48BA-8B42-DCA4F5C5E46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77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AD05-5F18-4319-82BC-8E644D9587A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5/4/2016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32FA-FC1A-48BA-8B42-DCA4F5C5E46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09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AD05-5F18-4319-82BC-8E644D9587A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5/4/2016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32FA-FC1A-48BA-8B42-DCA4F5C5E46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929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AD05-5F18-4319-82BC-8E644D9587A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5/4/2016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32FA-FC1A-48BA-8B42-DCA4F5C5E46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486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AD05-5F18-4319-82BC-8E644D9587A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5/4/2016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32FA-FC1A-48BA-8B42-DCA4F5C5E46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52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AD05-5F18-4319-82BC-8E644D9587A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5/4/2016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32FA-FC1A-48BA-8B42-DCA4F5C5E46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8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2C51BE3-AF4A-4203-8703-26DC96CC4F83}" type="datetimeFigureOut">
              <a:rPr lang="en-US" smtClean="0">
                <a:solidFill>
                  <a:srgbClr val="1F497D"/>
                </a:solidFill>
              </a:rPr>
              <a:pPr/>
              <a:t>5/4/2016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0390B22-5E30-42D4-928D-4DAE4474E8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55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AD05-5F18-4319-82BC-8E644D9587A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5/4/2016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32FA-FC1A-48BA-8B42-DCA4F5C5E46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92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AD05-5F18-4319-82BC-8E644D9587A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5/4/2016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32FA-FC1A-48BA-8B42-DCA4F5C5E46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36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AD05-5F18-4319-82BC-8E644D9587A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5/4/2016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D32FA-FC1A-48BA-8B42-DCA4F5C5E46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120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65B3-0903-4B58-AECF-59654B63D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EA85-010D-4A06-B676-731276A726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75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65B3-0903-4B58-AECF-59654B63D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EA85-010D-4A06-B676-731276A726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04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65B3-0903-4B58-AECF-59654B63D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EA85-010D-4A06-B676-731276A726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625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65B3-0903-4B58-AECF-59654B63D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EA85-010D-4A06-B676-731276A726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822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65B3-0903-4B58-AECF-59654B63D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EA85-010D-4A06-B676-731276A726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347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65B3-0903-4B58-AECF-59654B63D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EA85-010D-4A06-B676-731276A726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511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65B3-0903-4B58-AECF-59654B63D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EA85-010D-4A06-B676-731276A726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1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2C51BE3-AF4A-4203-8703-26DC96CC4F83}" type="datetimeFigureOut">
              <a:rPr lang="en-US" smtClean="0">
                <a:solidFill>
                  <a:srgbClr val="EEECE1"/>
                </a:solidFill>
              </a:rPr>
              <a:pPr/>
              <a:t>5/4/2016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0390B22-5E30-42D4-928D-4DAE4474E8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65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65B3-0903-4B58-AECF-59654B63D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EA85-010D-4A06-B676-731276A726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3809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65B3-0903-4B58-AECF-59654B63D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EA85-010D-4A06-B676-731276A726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43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65B3-0903-4B58-AECF-59654B63D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EA85-010D-4A06-B676-731276A726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2777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65B3-0903-4B58-AECF-59654B63D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3EA85-010D-4A06-B676-731276A726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117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68EC-1A2D-4BD9-B4BD-74BCB945BE6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61B42183-2B64-4451-86ED-D941FDD0D2F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68EC-1A2D-4BD9-B4BD-74BCB945BE6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2183-2B64-4451-86ED-D941FDD0D2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68EC-1A2D-4BD9-B4BD-74BCB945BE6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61B42183-2B64-4451-86ED-D941FDD0D2F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68EC-1A2D-4BD9-B4BD-74BCB945BE6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2183-2B64-4451-86ED-D941FDD0D2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68EC-1A2D-4BD9-B4BD-74BCB945BE6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2183-2B64-4451-86ED-D941FDD0D2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68EC-1A2D-4BD9-B4BD-74BCB945BE6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2183-2B64-4451-86ED-D941FDD0D2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1BE3-AF4A-4203-8703-26DC96CC4F83}" type="datetimeFigureOut">
              <a:rPr lang="en-US" smtClean="0">
                <a:solidFill>
                  <a:srgbClr val="1F497D"/>
                </a:solidFill>
              </a:rPr>
              <a:pPr/>
              <a:t>5/4/2016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90B22-5E30-42D4-928D-4DAE4474E8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458821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68EC-1A2D-4BD9-B4BD-74BCB945BE6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2183-2B64-4451-86ED-D941FDD0D2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68EC-1A2D-4BD9-B4BD-74BCB945BE6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2183-2B64-4451-86ED-D941FDD0D2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68EC-1A2D-4BD9-B4BD-74BCB945BE6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2183-2B64-4451-86ED-D941FDD0D2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68EC-1A2D-4BD9-B4BD-74BCB945BE6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42183-2B64-4451-86ED-D941FDD0D2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68EC-1A2D-4BD9-B4BD-74BCB945BE6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61B42183-2B64-4451-86ED-D941FDD0D2F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1BE3-AF4A-4203-8703-26DC96CC4F83}" type="datetimeFigureOut">
              <a:rPr lang="en-US" smtClean="0">
                <a:solidFill>
                  <a:srgbClr val="1F497D"/>
                </a:solidFill>
              </a:rPr>
              <a:pPr/>
              <a:t>5/4/2016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90B22-5E30-42D4-928D-4DAE4474E8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944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C51BE3-AF4A-4203-8703-26DC96CC4F83}" type="datetimeFigureOut">
              <a:rPr lang="en-US" smtClean="0">
                <a:solidFill>
                  <a:srgbClr val="1F497D"/>
                </a:solidFill>
              </a:rPr>
              <a:pPr/>
              <a:t>5/4/2016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0390B22-5E30-42D4-928D-4DAE4474E8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3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1BE3-AF4A-4203-8703-26DC96CC4F83}" type="datetimeFigureOut">
              <a:rPr lang="en-US" smtClean="0">
                <a:solidFill>
                  <a:srgbClr val="1F497D"/>
                </a:solidFill>
              </a:rPr>
              <a:pPr/>
              <a:t>5/4/2016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90B22-5E30-42D4-928D-4DAE4474E8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76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2C51BE3-AF4A-4203-8703-26DC96CC4F83}" type="datetimeFigureOut">
              <a:rPr lang="en-US" smtClean="0">
                <a:solidFill>
                  <a:srgbClr val="1F497D"/>
                </a:solidFill>
              </a:rPr>
              <a:pPr/>
              <a:t>5/4/2016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0390B22-5E30-42D4-928D-4DAE4474E8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97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C51BE3-AF4A-4203-8703-26DC96CC4F83}" type="datetimeFigureOut">
              <a:rPr lang="en-US" smtClean="0">
                <a:solidFill>
                  <a:srgbClr val="1F497D"/>
                </a:solidFill>
              </a:rPr>
              <a:pPr/>
              <a:t>5/4/2016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0390B22-5E30-42D4-928D-4DAE4474E8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2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2C51BE3-AF4A-4203-8703-26DC96CC4F83}" type="datetimeFigureOut">
              <a:rPr lang="en-US" smtClean="0">
                <a:solidFill>
                  <a:srgbClr val="1F497D"/>
                </a:solidFill>
              </a:rPr>
              <a:pPr/>
              <a:t>5/4/2016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0390B22-5E30-42D4-928D-4DAE4474E8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5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FAD05-5F18-4319-82BC-8E644D9587A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5/4/2016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D32FA-FC1A-48BA-8B42-DCA4F5C5E46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281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00000">
              <a:srgbClr val="C0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B65B3-0903-4B58-AECF-59654B63DD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3EA85-010D-4A06-B676-731276A726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59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28A68EC-1A2D-4BD9-B4BD-74BCB945BE61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1B42183-2B64-4451-86ED-D941FDD0D2F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Unit 4: Enlightenment &amp; Revolution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Enlightenment &amp; American 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0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884238"/>
          </a:xfrm>
        </p:spPr>
        <p:txBody>
          <a:bodyPr/>
          <a:lstStyle/>
          <a:p>
            <a:r>
              <a:rPr lang="en-US" dirty="0" smtClean="0"/>
              <a:t>New Economic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5178552"/>
          </a:xfrm>
        </p:spPr>
        <p:txBody>
          <a:bodyPr/>
          <a:lstStyle/>
          <a:p>
            <a:r>
              <a:rPr lang="en-US" dirty="0" smtClean="0"/>
              <a:t>French economic thinkers = </a:t>
            </a:r>
            <a:r>
              <a:rPr lang="en-US" dirty="0" err="1" smtClean="0"/>
              <a:t>physiocrats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Rational sys based on natural laws of economics</a:t>
            </a:r>
          </a:p>
          <a:p>
            <a:pPr lvl="1"/>
            <a:r>
              <a:rPr lang="en-US" dirty="0" smtClean="0"/>
              <a:t>Rejected mercantilism (</a:t>
            </a:r>
            <a:r>
              <a:rPr lang="en-US" dirty="0" err="1" smtClean="0"/>
              <a:t>govt</a:t>
            </a:r>
            <a:r>
              <a:rPr lang="en-US" dirty="0" smtClean="0"/>
              <a:t> </a:t>
            </a:r>
            <a:r>
              <a:rPr lang="en-US" dirty="0" err="1" smtClean="0"/>
              <a:t>reg</a:t>
            </a:r>
            <a:r>
              <a:rPr lang="en-US" dirty="0" smtClean="0"/>
              <a:t> of economy)</a:t>
            </a:r>
          </a:p>
          <a:p>
            <a:r>
              <a:rPr lang="en-US" dirty="0" smtClean="0"/>
              <a:t>Supported free trade &amp; opposed tariffs (tax on imports)</a:t>
            </a:r>
          </a:p>
          <a:p>
            <a:r>
              <a:rPr lang="en-US" dirty="0" smtClean="0"/>
              <a:t>Adam Smith – Scottish economist</a:t>
            </a:r>
          </a:p>
          <a:p>
            <a:pPr lvl="1"/>
            <a:r>
              <a:rPr lang="en-US" dirty="0" smtClean="0"/>
              <a:t>Wrote </a:t>
            </a:r>
            <a:r>
              <a:rPr lang="en-US" i="1" dirty="0" smtClean="0"/>
              <a:t>The Wealth of Nations – </a:t>
            </a:r>
            <a:r>
              <a:rPr lang="en-US" dirty="0" smtClean="0"/>
              <a:t>wanted free market to </a:t>
            </a:r>
            <a:r>
              <a:rPr lang="en-US" dirty="0" err="1" smtClean="0"/>
              <a:t>reg</a:t>
            </a:r>
            <a:r>
              <a:rPr lang="en-US" dirty="0" smtClean="0"/>
              <a:t> bus activity</a:t>
            </a:r>
          </a:p>
          <a:p>
            <a:pPr lvl="1"/>
            <a:r>
              <a:rPr lang="en-US" dirty="0" smtClean="0"/>
              <a:t>Invisible Hand Theory &amp; </a:t>
            </a:r>
            <a:r>
              <a:rPr lang="en-US" dirty="0"/>
              <a:t>Laissez </a:t>
            </a:r>
            <a:r>
              <a:rPr lang="en-US" dirty="0" smtClean="0"/>
              <a:t>Faire– little </a:t>
            </a:r>
            <a:r>
              <a:rPr lang="en-US" dirty="0"/>
              <a:t>or no </a:t>
            </a:r>
            <a:r>
              <a:rPr lang="en-US" dirty="0" err="1"/>
              <a:t>govt</a:t>
            </a:r>
            <a:r>
              <a:rPr lang="en-US" dirty="0"/>
              <a:t> </a:t>
            </a:r>
            <a:r>
              <a:rPr lang="en-US" dirty="0" smtClean="0"/>
              <a:t>in bus</a:t>
            </a:r>
          </a:p>
          <a:p>
            <a:pPr lvl="2"/>
            <a:r>
              <a:rPr lang="en-US" dirty="0" smtClean="0"/>
              <a:t>laid </a:t>
            </a:r>
            <a:r>
              <a:rPr lang="en-US" dirty="0"/>
              <a:t>back </a:t>
            </a:r>
            <a:r>
              <a:rPr lang="en-US" dirty="0" smtClean="0"/>
              <a:t>/ hands off approach to economy</a:t>
            </a:r>
          </a:p>
          <a:p>
            <a:pPr lvl="2"/>
            <a:r>
              <a:rPr lang="en-US" dirty="0" smtClean="0"/>
              <a:t>Supply, demand, competition fix econ naturally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495925"/>
            <a:ext cx="21431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39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4: The Enlightenment &amp; A.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Spread of the Enlightenment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65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Challenge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Heart of </a:t>
            </a:r>
            <a:r>
              <a:rPr lang="en-US" dirty="0" err="1" smtClean="0"/>
              <a:t>Enlight</a:t>
            </a:r>
            <a:r>
              <a:rPr lang="en-US" dirty="0" smtClean="0"/>
              <a:t> = Paris</a:t>
            </a:r>
          </a:p>
          <a:p>
            <a:r>
              <a:rPr lang="en-US" dirty="0"/>
              <a:t>U</a:t>
            </a:r>
            <a:r>
              <a:rPr lang="en-US" dirty="0" smtClean="0"/>
              <a:t>pper class spread w/books</a:t>
            </a:r>
          </a:p>
          <a:p>
            <a:r>
              <a:rPr lang="en-US" dirty="0" smtClean="0"/>
              <a:t>Most wanted change &amp; just society </a:t>
            </a:r>
          </a:p>
          <a:p>
            <a:r>
              <a:rPr lang="en-US" dirty="0" smtClean="0"/>
              <a:t>Censorship used to keep old ways</a:t>
            </a:r>
            <a:endParaRPr lang="en-US" dirty="0"/>
          </a:p>
          <a:p>
            <a:pPr lvl="1"/>
            <a:r>
              <a:rPr lang="en-US" dirty="0"/>
              <a:t>F</a:t>
            </a:r>
            <a:r>
              <a:rPr lang="en-US" dirty="0" smtClean="0"/>
              <a:t>iction used as </a:t>
            </a:r>
            <a:r>
              <a:rPr lang="en-US" dirty="0"/>
              <a:t>loop hole </a:t>
            </a:r>
          </a:p>
          <a:p>
            <a:r>
              <a:rPr lang="en-US" dirty="0"/>
              <a:t>Ideas spread in salons</a:t>
            </a:r>
          </a:p>
          <a:p>
            <a:pPr lvl="1"/>
            <a:r>
              <a:rPr lang="en-US" dirty="0"/>
              <a:t>Social gatherings</a:t>
            </a:r>
          </a:p>
          <a:p>
            <a:pPr lvl="1"/>
            <a:r>
              <a:rPr lang="en-US" dirty="0"/>
              <a:t>Put on by women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035136"/>
            <a:ext cx="2825393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4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Arts/Lit Reflect New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rt style changed w/</a:t>
            </a:r>
            <a:r>
              <a:rPr lang="en-US" dirty="0" err="1" smtClean="0"/>
              <a:t>Enlight</a:t>
            </a:r>
            <a:r>
              <a:rPr lang="en-US" dirty="0" smtClean="0"/>
              <a:t> </a:t>
            </a:r>
          </a:p>
          <a:p>
            <a:r>
              <a:rPr lang="en-US" dirty="0" smtClean="0"/>
              <a:t>Before = baroque – large, ornate, colorful, battles… - during time of Louis XIV</a:t>
            </a:r>
          </a:p>
          <a:p>
            <a:r>
              <a:rPr lang="en-US" dirty="0" smtClean="0"/>
              <a:t>Rococo style dev – charming, lighter, elegant, flowers, pastels</a:t>
            </a:r>
          </a:p>
          <a:p>
            <a:pPr lvl="1"/>
            <a:r>
              <a:rPr lang="en-US" dirty="0" smtClean="0"/>
              <a:t>Big w/ upper class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538611"/>
            <a:ext cx="3276600" cy="222808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24686"/>
            <a:ext cx="2362200" cy="294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97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Arts/Lit Reflect New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music – classical </a:t>
            </a:r>
          </a:p>
          <a:p>
            <a:pPr lvl="1"/>
            <a:r>
              <a:rPr lang="en-US" dirty="0" smtClean="0"/>
              <a:t>Ballets &amp; operas</a:t>
            </a:r>
          </a:p>
          <a:p>
            <a:pPr lvl="1"/>
            <a:r>
              <a:rPr lang="en-US" dirty="0" smtClean="0"/>
              <a:t>Sebastian Bach</a:t>
            </a:r>
          </a:p>
          <a:p>
            <a:pPr lvl="1"/>
            <a:r>
              <a:rPr lang="en-US" dirty="0" smtClean="0"/>
              <a:t>Mozart </a:t>
            </a:r>
          </a:p>
          <a:p>
            <a:r>
              <a:rPr lang="en-US" dirty="0" smtClean="0"/>
              <a:t>New literature &amp; bigger audience</a:t>
            </a:r>
          </a:p>
          <a:p>
            <a:pPr lvl="1"/>
            <a:r>
              <a:rPr lang="en-US" dirty="0" smtClean="0"/>
              <a:t>Middle class</a:t>
            </a:r>
          </a:p>
          <a:p>
            <a:pPr lvl="1"/>
            <a:r>
              <a:rPr lang="en-US" dirty="0" smtClean="0"/>
              <a:t>More novels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267200"/>
            <a:ext cx="237172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8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Enlightened Despots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Monarchs split </a:t>
            </a:r>
            <a:r>
              <a:rPr lang="en-US" dirty="0" err="1" smtClean="0"/>
              <a:t>btwn</a:t>
            </a:r>
            <a:r>
              <a:rPr lang="en-US" dirty="0" smtClean="0"/>
              <a:t> absolutism </a:t>
            </a:r>
            <a:r>
              <a:rPr lang="en-US" dirty="0"/>
              <a:t>&amp;</a:t>
            </a:r>
            <a:r>
              <a:rPr lang="en-US" dirty="0" smtClean="0"/>
              <a:t> </a:t>
            </a:r>
            <a:r>
              <a:rPr lang="en-US" dirty="0" err="1" smtClean="0"/>
              <a:t>enlight</a:t>
            </a:r>
            <a:r>
              <a:rPr lang="en-US" dirty="0" smtClean="0"/>
              <a:t> ways</a:t>
            </a:r>
          </a:p>
          <a:p>
            <a:pPr lvl="1"/>
            <a:r>
              <a:rPr lang="en-US" dirty="0" smtClean="0"/>
              <a:t>Enlightened despots – abs rulers who brought change</a:t>
            </a:r>
          </a:p>
          <a:p>
            <a:r>
              <a:rPr lang="en-US" dirty="0" smtClean="0"/>
              <a:t>Frederick the Great (Prussia, 1740-1786)</a:t>
            </a:r>
          </a:p>
          <a:p>
            <a:pPr lvl="1"/>
            <a:r>
              <a:rPr lang="en-US" dirty="0" smtClean="0"/>
              <a:t>Tight control/worked for common good</a:t>
            </a:r>
          </a:p>
          <a:p>
            <a:pPr lvl="1"/>
            <a:r>
              <a:rPr lang="en-US" dirty="0" smtClean="0"/>
              <a:t>Reduce torture, free press, simplified                                              laws, religious tolerance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24866"/>
            <a:ext cx="1743075" cy="213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22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Enlightened Despots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Catherine the Great (Russia; 1760s)</a:t>
            </a:r>
          </a:p>
          <a:p>
            <a:pPr lvl="1"/>
            <a:r>
              <a:rPr lang="en-US" dirty="0" smtClean="0"/>
              <a:t>Wanted equality &amp; liberty</a:t>
            </a:r>
          </a:p>
          <a:p>
            <a:pPr lvl="1"/>
            <a:r>
              <a:rPr lang="en-US" dirty="0" smtClean="0"/>
              <a:t>Abolish torture,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relig</a:t>
            </a:r>
            <a:r>
              <a:rPr lang="en-US" dirty="0" smtClean="0"/>
              <a:t> tolerance</a:t>
            </a:r>
          </a:p>
          <a:p>
            <a:pPr lvl="1"/>
            <a:r>
              <a:rPr lang="en-US" dirty="0" smtClean="0"/>
              <a:t>Still had tight control</a:t>
            </a:r>
          </a:p>
          <a:p>
            <a:r>
              <a:rPr lang="en-US" dirty="0" smtClean="0"/>
              <a:t>Maria Theresa (Austria)</a:t>
            </a:r>
          </a:p>
          <a:p>
            <a:pPr lvl="1"/>
            <a:r>
              <a:rPr lang="en-US" dirty="0" smtClean="0"/>
              <a:t>Wanted better life for peasants</a:t>
            </a:r>
          </a:p>
          <a:p>
            <a:r>
              <a:rPr lang="en-US" dirty="0" smtClean="0"/>
              <a:t>Joseph II (Austria) – most radical</a:t>
            </a:r>
          </a:p>
          <a:p>
            <a:pPr lvl="1"/>
            <a:r>
              <a:rPr lang="en-US" dirty="0" err="1" smtClean="0"/>
              <a:t>Relig</a:t>
            </a:r>
            <a:r>
              <a:rPr lang="en-US" dirty="0" smtClean="0"/>
              <a:t> equality, no censorship, no serfdom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273" y="5029200"/>
            <a:ext cx="1828800" cy="1828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673" y="0"/>
            <a:ext cx="1683327" cy="23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073" y="2438400"/>
            <a:ext cx="1905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54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 Change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Peasant life didn’t change much</a:t>
            </a:r>
          </a:p>
          <a:p>
            <a:pPr lvl="1"/>
            <a:r>
              <a:rPr lang="en-US" dirty="0" smtClean="0"/>
              <a:t>Very slow change</a:t>
            </a:r>
          </a:p>
          <a:p>
            <a:r>
              <a:rPr lang="en-US" dirty="0" smtClean="0"/>
              <a:t>Many </a:t>
            </a:r>
            <a:r>
              <a:rPr lang="en-US" smtClean="0"/>
              <a:t>resisted enlightenment</a:t>
            </a:r>
            <a:endParaRPr lang="en-US" dirty="0" smtClean="0"/>
          </a:p>
          <a:p>
            <a:r>
              <a:rPr lang="en-US" dirty="0" smtClean="0"/>
              <a:t>Eventual transformation in 1800s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30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4: Enlightenment &amp; </a:t>
            </a:r>
            <a:r>
              <a:rPr lang="en-US" dirty="0" err="1" smtClean="0"/>
              <a:t>Amer</a:t>
            </a:r>
            <a:r>
              <a:rPr lang="en-US" dirty="0" smtClean="0"/>
              <a:t>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American Rev &amp; Birth of the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87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Britain Becomes Global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Controlled trade – </a:t>
            </a:r>
            <a:r>
              <a:rPr lang="en-US" dirty="0" smtClean="0"/>
              <a:t>mercantilism/great </a:t>
            </a:r>
            <a:r>
              <a:rPr lang="en-US" dirty="0" smtClean="0"/>
              <a:t>location</a:t>
            </a:r>
          </a:p>
          <a:p>
            <a:r>
              <a:rPr lang="en-US" dirty="0" smtClean="0"/>
              <a:t>Won </a:t>
            </a:r>
            <a:r>
              <a:rPr lang="en-US" dirty="0" smtClean="0"/>
              <a:t>conflicts / control slave trade</a:t>
            </a:r>
          </a:p>
          <a:p>
            <a:r>
              <a:rPr lang="en-US" dirty="0" smtClean="0"/>
              <a:t>Big territory – made United Kingdom of Great Brit (1707 / Ireland joined 1801)</a:t>
            </a:r>
          </a:p>
          <a:p>
            <a:r>
              <a:rPr lang="en-US" dirty="0" smtClean="0"/>
              <a:t>George III – 1760 made king (60 </a:t>
            </a:r>
            <a:r>
              <a:rPr lang="en-US" dirty="0" err="1" smtClean="0"/>
              <a:t>yrs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Controlled / restricted 13 colonies</a:t>
            </a:r>
          </a:p>
          <a:p>
            <a:pPr lvl="1"/>
            <a:r>
              <a:rPr lang="en-US" dirty="0" smtClean="0"/>
              <a:t>In power at time of American                                        Revolution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19600"/>
            <a:ext cx="18764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54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4: Enlightenment &amp; A. </a:t>
            </a:r>
            <a:r>
              <a:rPr lang="en-US" smtClean="0"/>
              <a:t>Rev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Enlightenment</a:t>
            </a:r>
          </a:p>
        </p:txBody>
      </p:sp>
    </p:spTree>
    <p:extLst>
      <p:ext uri="{BB962C8B-B14F-4D97-AF65-F5344CB8AC3E}">
        <p14:creationId xmlns:p14="http://schemas.microsoft.com/office/powerpoint/2010/main" val="357549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Colonist Discontent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F&amp;I War put Brit in debt</a:t>
            </a:r>
          </a:p>
          <a:p>
            <a:pPr lvl="1"/>
            <a:r>
              <a:rPr lang="en-US" dirty="0" smtClean="0"/>
              <a:t>George made colonists pay </a:t>
            </a:r>
          </a:p>
          <a:p>
            <a:r>
              <a:rPr lang="en-US" dirty="0" smtClean="0"/>
              <a:t> taxes:</a:t>
            </a:r>
          </a:p>
          <a:p>
            <a:pPr lvl="1"/>
            <a:r>
              <a:rPr lang="en-US" dirty="0" smtClean="0"/>
              <a:t>Sugar Act (1764): import taxes</a:t>
            </a:r>
          </a:p>
          <a:p>
            <a:pPr lvl="1"/>
            <a:r>
              <a:rPr lang="en-US" dirty="0" smtClean="0"/>
              <a:t>Stamp Act (1765): taxes on printed materials</a:t>
            </a:r>
          </a:p>
          <a:p>
            <a:r>
              <a:rPr lang="en-US" dirty="0" smtClean="0"/>
              <a:t>Colonists oppose/angry</a:t>
            </a:r>
          </a:p>
          <a:p>
            <a:pPr lvl="1"/>
            <a:r>
              <a:rPr lang="en-US" dirty="0" smtClean="0"/>
              <a:t>“No taxation w/out representation”</a:t>
            </a:r>
          </a:p>
          <a:p>
            <a:pPr lvl="1"/>
            <a:r>
              <a:rPr lang="en-US" dirty="0" smtClean="0"/>
              <a:t>Led to tension/restrictions/+ tax</a:t>
            </a:r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944" y="1166812"/>
            <a:ext cx="18573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Up Arrow 3"/>
          <p:cNvSpPr/>
          <p:nvPr/>
        </p:nvSpPr>
        <p:spPr>
          <a:xfrm>
            <a:off x="741357" y="2682621"/>
            <a:ext cx="242316" cy="4892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632" y="5290802"/>
            <a:ext cx="2514600" cy="156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91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Colonist Discontent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Boston Massacre – March 1770: fight </a:t>
            </a:r>
            <a:r>
              <a:rPr lang="en-US" dirty="0" err="1" smtClean="0"/>
              <a:t>btwn</a:t>
            </a:r>
            <a:r>
              <a:rPr lang="en-US" dirty="0" smtClean="0"/>
              <a:t> colonists &amp; Brit soldiers</a:t>
            </a:r>
          </a:p>
          <a:p>
            <a:pPr lvl="1"/>
            <a:r>
              <a:rPr lang="en-US" dirty="0" smtClean="0"/>
              <a:t>British shoot into crowd / parts still unknown</a:t>
            </a:r>
          </a:p>
          <a:p>
            <a:pPr lvl="1"/>
            <a:r>
              <a:rPr lang="en-US" dirty="0" smtClean="0"/>
              <a:t>5 colonists killed and called massacre by colonists</a:t>
            </a:r>
          </a:p>
          <a:p>
            <a:r>
              <a:rPr lang="en-US" dirty="0"/>
              <a:t>Boston Tea Party – col dump tea in Boston Harbor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336473"/>
            <a:ext cx="3581400" cy="24389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3429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9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Colonist Discontent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 </a:t>
            </a:r>
            <a:r>
              <a:rPr lang="en-US" dirty="0" smtClean="0"/>
              <a:t>reps met in Philly to decide action</a:t>
            </a:r>
          </a:p>
          <a:p>
            <a:pPr lvl="1"/>
            <a:r>
              <a:rPr lang="en-US" dirty="0" smtClean="0"/>
              <a:t>John Adams &amp; George Washington there</a:t>
            </a:r>
          </a:p>
          <a:p>
            <a:r>
              <a:rPr lang="en-US" dirty="0" smtClean="0"/>
              <a:t>Led to war:</a:t>
            </a:r>
          </a:p>
          <a:p>
            <a:pPr lvl="1"/>
            <a:r>
              <a:rPr lang="en-US" dirty="0" smtClean="0"/>
              <a:t>Lexington &amp; Concord was start of the Rev </a:t>
            </a:r>
            <a:r>
              <a:rPr lang="en-US" dirty="0"/>
              <a:t>W</a:t>
            </a:r>
            <a:r>
              <a:rPr lang="en-US" dirty="0" smtClean="0"/>
              <a:t>ar</a:t>
            </a:r>
          </a:p>
          <a:p>
            <a:pPr lvl="1"/>
            <a:r>
              <a:rPr lang="en-US" dirty="0" smtClean="0"/>
              <a:t>Washington led Continental Army (patriots)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22962"/>
            <a:ext cx="2019300" cy="24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00600"/>
            <a:ext cx="47625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36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20125" cy="4525963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 Continental Congress vote for </a:t>
            </a:r>
            <a:r>
              <a:rPr lang="en-US" dirty="0" smtClean="0"/>
              <a:t>            independence</a:t>
            </a:r>
            <a:endParaRPr lang="en-US" dirty="0" smtClean="0"/>
          </a:p>
          <a:p>
            <a:pPr lvl="1"/>
            <a:r>
              <a:rPr lang="en-US" dirty="0" smtClean="0"/>
              <a:t>Thomas Jefferson: main writer of </a:t>
            </a:r>
            <a:r>
              <a:rPr lang="en-US" dirty="0" smtClean="0"/>
              <a:t>Declaration of In.</a:t>
            </a:r>
            <a:endParaRPr lang="en-US" dirty="0" smtClean="0"/>
          </a:p>
          <a:p>
            <a:pPr lvl="1"/>
            <a:r>
              <a:rPr lang="en-US" dirty="0" smtClean="0"/>
              <a:t>Used Locke’s views: “life, liberty, &amp; property”</a:t>
            </a:r>
          </a:p>
          <a:p>
            <a:r>
              <a:rPr lang="en-US" dirty="0" smtClean="0"/>
              <a:t>Popular sovereignty: </a:t>
            </a:r>
            <a:r>
              <a:rPr lang="en-US" dirty="0" err="1" smtClean="0"/>
              <a:t>govt</a:t>
            </a:r>
            <a:r>
              <a:rPr lang="en-US" dirty="0" smtClean="0"/>
              <a:t> of the people</a:t>
            </a:r>
          </a:p>
          <a:p>
            <a:r>
              <a:rPr lang="en-US" dirty="0" smtClean="0"/>
              <a:t>July 4, 1776 – Declaration adopted </a:t>
            </a:r>
            <a:endParaRPr lang="en-US" dirty="0" smtClean="0"/>
          </a:p>
          <a:p>
            <a:pPr lvl="1"/>
            <a:r>
              <a:rPr lang="en-US" dirty="0" smtClean="0"/>
              <a:t>Still not “free”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76800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66084"/>
            <a:ext cx="4724400" cy="149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971" y="3810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14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Rev Continues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1/3 of colonists = loyalists (support Britain)</a:t>
            </a:r>
          </a:p>
          <a:p>
            <a:r>
              <a:rPr lang="en-US" dirty="0" smtClean="0"/>
              <a:t>France help colonists after Battle of Saratoga in 1777</a:t>
            </a:r>
          </a:p>
          <a:p>
            <a:r>
              <a:rPr lang="en-US" dirty="0" smtClean="0"/>
              <a:t>1781 – war ends at Yorktown, VA</a:t>
            </a:r>
          </a:p>
          <a:p>
            <a:r>
              <a:rPr lang="en-US" dirty="0" smtClean="0"/>
              <a:t>Treaty of Paris ended the war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0"/>
            <a:ext cx="3200400" cy="210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429000"/>
            <a:ext cx="2078067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50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9327"/>
            <a:ext cx="8229600" cy="1143000"/>
          </a:xfrm>
        </p:spPr>
        <p:txBody>
          <a:bodyPr/>
          <a:lstStyle/>
          <a:p>
            <a:r>
              <a:rPr lang="en-US" dirty="0" smtClean="0"/>
              <a:t>A New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govt</a:t>
            </a:r>
            <a:r>
              <a:rPr lang="en-US" dirty="0" smtClean="0"/>
              <a:t> </a:t>
            </a:r>
            <a:r>
              <a:rPr lang="en-US" dirty="0"/>
              <a:t>=</a:t>
            </a:r>
            <a:r>
              <a:rPr lang="en-US" dirty="0" smtClean="0"/>
              <a:t> Articles of Confederation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oo weak; too much state control</a:t>
            </a:r>
          </a:p>
          <a:p>
            <a:r>
              <a:rPr lang="en-US" dirty="0" smtClean="0"/>
              <a:t>Met in Philly again (1787) to fix </a:t>
            </a:r>
            <a:r>
              <a:rPr lang="en-US" dirty="0" err="1" smtClean="0"/>
              <a:t>prob</a:t>
            </a:r>
            <a:endParaRPr lang="en-US" dirty="0" smtClean="0"/>
          </a:p>
          <a:p>
            <a:pPr lvl="1"/>
            <a:r>
              <a:rPr lang="en-US" dirty="0" smtClean="0"/>
              <a:t>James Madison, Ben Franklin, </a:t>
            </a:r>
            <a:r>
              <a:rPr lang="en-US" dirty="0" smtClean="0"/>
              <a:t>G. Wash</a:t>
            </a:r>
            <a:endParaRPr lang="en-US" dirty="0" smtClean="0"/>
          </a:p>
          <a:p>
            <a:pPr lvl="1"/>
            <a:r>
              <a:rPr lang="en-US" dirty="0" smtClean="0"/>
              <a:t>Wrote</a:t>
            </a:r>
            <a:r>
              <a:rPr lang="en-US" dirty="0" smtClean="0"/>
              <a:t> </a:t>
            </a:r>
            <a:r>
              <a:rPr lang="en-US" dirty="0" smtClean="0"/>
              <a:t>the Constitution</a:t>
            </a:r>
          </a:p>
          <a:p>
            <a:r>
              <a:rPr lang="en-US" dirty="0" smtClean="0"/>
              <a:t>Created federal republic w/                                                      divided </a:t>
            </a:r>
            <a:r>
              <a:rPr lang="en-US" dirty="0" smtClean="0"/>
              <a:t>power (3 branches)</a:t>
            </a:r>
            <a:endParaRPr lang="en-US" dirty="0" smtClean="0"/>
          </a:p>
          <a:p>
            <a:pPr lvl="1"/>
            <a:r>
              <a:rPr lang="en-US" dirty="0" smtClean="0"/>
              <a:t>Separation </a:t>
            </a:r>
            <a:r>
              <a:rPr lang="en-US" dirty="0" smtClean="0"/>
              <a:t>of powers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23063"/>
            <a:ext cx="1984501" cy="240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479" y="2362200"/>
            <a:ext cx="1577721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1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Ideas of </a:t>
            </a:r>
            <a:r>
              <a:rPr lang="en-US" dirty="0" err="1" smtClean="0"/>
              <a:t>Enlight</a:t>
            </a:r>
            <a:r>
              <a:rPr lang="en-US" dirty="0" smtClean="0"/>
              <a:t> in </a:t>
            </a:r>
            <a:r>
              <a:rPr lang="en-US" dirty="0" smtClean="0"/>
              <a:t>Constitution</a:t>
            </a:r>
          </a:p>
          <a:p>
            <a:pPr lvl="1"/>
            <a:r>
              <a:rPr lang="en-US" dirty="0" smtClean="0"/>
              <a:t>Not everyone liked</a:t>
            </a:r>
            <a:endParaRPr lang="en-US" dirty="0" smtClean="0"/>
          </a:p>
          <a:p>
            <a:r>
              <a:rPr lang="en-US" dirty="0" smtClean="0"/>
              <a:t>Bill of Rights included before states would ratify/approve </a:t>
            </a:r>
          </a:p>
          <a:p>
            <a:r>
              <a:rPr lang="en-US" dirty="0" smtClean="0"/>
              <a:t>Adopted in 1789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95800"/>
            <a:ext cx="323003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270" y="3429000"/>
            <a:ext cx="2899930" cy="327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68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it?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Philosophical </a:t>
            </a:r>
            <a:r>
              <a:rPr lang="en-US" dirty="0" err="1" smtClean="0"/>
              <a:t>mvmt</a:t>
            </a:r>
            <a:r>
              <a:rPr lang="en-US" dirty="0" smtClean="0"/>
              <a:t> / focused on reason</a:t>
            </a:r>
          </a:p>
          <a:p>
            <a:r>
              <a:rPr lang="en-US" dirty="0" smtClean="0"/>
              <a:t>Using scientific meth in all areas of study</a:t>
            </a:r>
          </a:p>
          <a:p>
            <a:r>
              <a:rPr lang="en-US" dirty="0" smtClean="0"/>
              <a:t>Natural law - rules of conduct through reason -  </a:t>
            </a:r>
            <a:r>
              <a:rPr lang="en-US" dirty="0" err="1" smtClean="0"/>
              <a:t>chelp</a:t>
            </a:r>
            <a:r>
              <a:rPr lang="en-US" dirty="0" smtClean="0"/>
              <a:t> explain aspects of humanity</a:t>
            </a:r>
          </a:p>
          <a:p>
            <a:pPr lvl="1"/>
            <a:r>
              <a:rPr lang="en-US" dirty="0" smtClean="0"/>
              <a:t>Better understand society, politics, &amp; econ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015345"/>
            <a:ext cx="7620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8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Fathers of 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Thomas Hobbes</a:t>
            </a:r>
          </a:p>
          <a:p>
            <a:r>
              <a:rPr lang="en-US" dirty="0" smtClean="0"/>
              <a:t>Wrote </a:t>
            </a:r>
            <a:r>
              <a:rPr lang="en-US" i="1" dirty="0" smtClean="0"/>
              <a:t>Leviathan – </a:t>
            </a:r>
            <a:r>
              <a:rPr lang="en-US" dirty="0" smtClean="0"/>
              <a:t>said </a:t>
            </a:r>
            <a:r>
              <a:rPr lang="en-US" dirty="0" err="1" smtClean="0"/>
              <a:t>ppl</a:t>
            </a:r>
            <a:r>
              <a:rPr lang="en-US" dirty="0" smtClean="0"/>
              <a:t> are naturally                                      cruel, greedy, &amp; selfish</a:t>
            </a:r>
          </a:p>
          <a:p>
            <a:pPr lvl="1"/>
            <a:r>
              <a:rPr lang="en-US" dirty="0" smtClean="0"/>
              <a:t>Need control</a:t>
            </a:r>
          </a:p>
          <a:p>
            <a:pPr lvl="1"/>
            <a:r>
              <a:rPr lang="en-US" dirty="0" err="1" smtClean="0"/>
              <a:t>Ppl</a:t>
            </a:r>
            <a:r>
              <a:rPr lang="en-US" dirty="0" smtClean="0"/>
              <a:t> should enter into social contract –                                    agreement to give up freedom for                                        organized society</a:t>
            </a:r>
          </a:p>
          <a:p>
            <a:pPr lvl="1"/>
            <a:r>
              <a:rPr lang="en-US" dirty="0" smtClean="0"/>
              <a:t>Believed in powerful </a:t>
            </a:r>
            <a:r>
              <a:rPr lang="en-US" dirty="0" err="1" smtClean="0"/>
              <a:t>govt</a:t>
            </a:r>
            <a:r>
              <a:rPr lang="en-US" dirty="0" smtClean="0"/>
              <a:t> – absolute monarch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303" y="4772890"/>
            <a:ext cx="1700784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781" y="838200"/>
            <a:ext cx="1938131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5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Fathers of 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20000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John Locke</a:t>
            </a:r>
          </a:p>
          <a:p>
            <a:pPr lvl="1"/>
            <a:r>
              <a:rPr lang="en-US" sz="2200" dirty="0" err="1"/>
              <a:t>P</a:t>
            </a:r>
            <a:r>
              <a:rPr lang="en-US" sz="2200" dirty="0" err="1" smtClean="0"/>
              <a:t>pl</a:t>
            </a:r>
            <a:r>
              <a:rPr lang="en-US" sz="2200" dirty="0" smtClean="0"/>
              <a:t> </a:t>
            </a:r>
            <a:r>
              <a:rPr lang="en-US" sz="2200" dirty="0"/>
              <a:t>=</a:t>
            </a:r>
            <a:r>
              <a:rPr lang="en-US" sz="2200" dirty="0" smtClean="0"/>
              <a:t> decent &amp; had natural rights – for all humans from birth (life, liberty, property)</a:t>
            </a:r>
          </a:p>
          <a:p>
            <a:pPr lvl="2"/>
            <a:r>
              <a:rPr lang="en-US" sz="2200" dirty="0" err="1" smtClean="0"/>
              <a:t>govts</a:t>
            </a:r>
            <a:r>
              <a:rPr lang="en-US" sz="2200" dirty="0" smtClean="0"/>
              <a:t> to protect these rights</a:t>
            </a:r>
          </a:p>
          <a:p>
            <a:pPr lvl="1"/>
            <a:r>
              <a:rPr lang="en-US" sz="2200" dirty="0" smtClean="0"/>
              <a:t>Best </a:t>
            </a:r>
            <a:r>
              <a:rPr lang="en-US" sz="2200" dirty="0" err="1" smtClean="0"/>
              <a:t>govt</a:t>
            </a:r>
            <a:r>
              <a:rPr lang="en-US" sz="2200" dirty="0" smtClean="0"/>
              <a:t> was limited &amp; liked by all</a:t>
            </a:r>
          </a:p>
          <a:p>
            <a:pPr lvl="2"/>
            <a:r>
              <a:rPr lang="en-US" sz="2200" dirty="0" err="1"/>
              <a:t>p</a:t>
            </a:r>
            <a:r>
              <a:rPr lang="en-US" sz="2200" dirty="0" err="1" smtClean="0"/>
              <a:t>pl</a:t>
            </a:r>
            <a:r>
              <a:rPr lang="en-US" sz="2200" dirty="0" smtClean="0"/>
              <a:t> have right to take out </a:t>
            </a:r>
            <a:r>
              <a:rPr lang="en-US" sz="2200" dirty="0" err="1" smtClean="0"/>
              <a:t>govt</a:t>
            </a:r>
            <a:r>
              <a:rPr lang="en-US" sz="2200" dirty="0" smtClean="0"/>
              <a:t> if it fails/violates </a:t>
            </a:r>
            <a:r>
              <a:rPr lang="en-US" sz="2200" dirty="0" err="1" smtClean="0"/>
              <a:t>ppl’s</a:t>
            </a:r>
            <a:r>
              <a:rPr lang="en-US" sz="2200" dirty="0" smtClean="0"/>
              <a:t> rights</a:t>
            </a:r>
          </a:p>
          <a:p>
            <a:pPr lvl="1"/>
            <a:r>
              <a:rPr lang="en-US" sz="2200" dirty="0" err="1"/>
              <a:t>P</a:t>
            </a:r>
            <a:r>
              <a:rPr lang="en-US" sz="2200" dirty="0" err="1" smtClean="0"/>
              <a:t>pl</a:t>
            </a:r>
            <a:r>
              <a:rPr lang="en-US" sz="2200" dirty="0" smtClean="0"/>
              <a:t> molded by experiences</a:t>
            </a:r>
          </a:p>
          <a:p>
            <a:pPr lvl="1"/>
            <a:r>
              <a:rPr lang="en-US" sz="2200" dirty="0"/>
              <a:t>E</a:t>
            </a:r>
            <a:r>
              <a:rPr lang="en-US" sz="2200" dirty="0" smtClean="0"/>
              <a:t>nvironment shapes the person</a:t>
            </a:r>
          </a:p>
        </p:txBody>
      </p:sp>
      <p:pic>
        <p:nvPicPr>
          <p:cNvPr id="5" name="Content Placeholder 4" descr="locke.jp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6781800" y="304800"/>
            <a:ext cx="1502229" cy="17526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05400"/>
            <a:ext cx="27432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08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Philosophes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24800" cy="4873752"/>
          </a:xfrm>
        </p:spPr>
        <p:txBody>
          <a:bodyPr/>
          <a:lstStyle/>
          <a:p>
            <a:r>
              <a:rPr lang="en-US" dirty="0" err="1" smtClean="0"/>
              <a:t>Enlight</a:t>
            </a:r>
            <a:r>
              <a:rPr lang="en-US" dirty="0" smtClean="0"/>
              <a:t> ideas big in 1700s</a:t>
            </a:r>
          </a:p>
          <a:p>
            <a:r>
              <a:rPr lang="en-US" dirty="0" smtClean="0"/>
              <a:t>French </a:t>
            </a:r>
            <a:r>
              <a:rPr lang="en-US" dirty="0" err="1" smtClean="0"/>
              <a:t>Enlight</a:t>
            </a:r>
            <a:r>
              <a:rPr lang="en-US" dirty="0" smtClean="0"/>
              <a:t> thinkers used science to understand / fix society</a:t>
            </a:r>
          </a:p>
          <a:p>
            <a:pPr lvl="1"/>
            <a:r>
              <a:rPr lang="en-US" dirty="0" smtClean="0"/>
              <a:t>Use of reason</a:t>
            </a:r>
          </a:p>
          <a:p>
            <a:pPr lvl="1"/>
            <a:r>
              <a:rPr lang="en-US" dirty="0" smtClean="0"/>
              <a:t>Called philosophes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95600"/>
            <a:ext cx="517398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29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Thinkers of 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343400" cy="4876800"/>
          </a:xfrm>
        </p:spPr>
        <p:txBody>
          <a:bodyPr/>
          <a:lstStyle/>
          <a:p>
            <a:r>
              <a:rPr lang="en-US" dirty="0" smtClean="0"/>
              <a:t>Montesquieu – studied </a:t>
            </a:r>
            <a:r>
              <a:rPr lang="en-US" dirty="0" err="1" smtClean="0"/>
              <a:t>govts</a:t>
            </a:r>
            <a:endParaRPr lang="en-US" dirty="0" smtClean="0"/>
          </a:p>
          <a:p>
            <a:pPr lvl="1"/>
            <a:r>
              <a:rPr lang="en-US" sz="2200" dirty="0" smtClean="0"/>
              <a:t>Wrote </a:t>
            </a:r>
            <a:r>
              <a:rPr lang="en-US" sz="2200" u="sng" dirty="0" smtClean="0"/>
              <a:t>Spirit of the Laws</a:t>
            </a:r>
            <a:r>
              <a:rPr lang="en-US" sz="2200" dirty="0" smtClean="0"/>
              <a:t> in 1748</a:t>
            </a:r>
          </a:p>
          <a:p>
            <a:pPr lvl="2"/>
            <a:r>
              <a:rPr lang="en-US" sz="2200" dirty="0" err="1" smtClean="0"/>
              <a:t>Govt</a:t>
            </a:r>
            <a:r>
              <a:rPr lang="en-US" sz="2200" dirty="0" smtClean="0"/>
              <a:t> best divided into 3 branches</a:t>
            </a:r>
          </a:p>
          <a:p>
            <a:pPr lvl="2"/>
            <a:r>
              <a:rPr lang="en-US" sz="2200" dirty="0" smtClean="0"/>
              <a:t>Separation of powers, checks </a:t>
            </a:r>
            <a:r>
              <a:rPr lang="en-US" sz="2200" dirty="0"/>
              <a:t>&amp;</a:t>
            </a:r>
            <a:r>
              <a:rPr lang="en-US" sz="2200" dirty="0" smtClean="0"/>
              <a:t> balances…</a:t>
            </a:r>
          </a:p>
          <a:p>
            <a:pPr lvl="1"/>
            <a:r>
              <a:rPr lang="en-US" sz="2200" dirty="0" smtClean="0"/>
              <a:t>Ideas = big influence on US Constitution</a:t>
            </a:r>
          </a:p>
        </p:txBody>
      </p:sp>
      <p:pic>
        <p:nvPicPr>
          <p:cNvPr id="5" name="Content Placeholder 4" descr="montes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562600" y="1981200"/>
            <a:ext cx="2493760" cy="3285851"/>
          </a:xfrm>
        </p:spPr>
      </p:pic>
    </p:spTree>
    <p:extLst>
      <p:ext uri="{BB962C8B-B14F-4D97-AF65-F5344CB8AC3E}">
        <p14:creationId xmlns:p14="http://schemas.microsoft.com/office/powerpoint/2010/main" val="364697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Thinkers of the Enlightenment</a:t>
            </a:r>
            <a:endParaRPr lang="en-US" dirty="0"/>
          </a:p>
        </p:txBody>
      </p:sp>
      <p:pic>
        <p:nvPicPr>
          <p:cNvPr id="5" name="Content Placeholder 4" descr="voltaire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143000" y="1524001"/>
            <a:ext cx="1914525" cy="216249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81400" y="1600200"/>
            <a:ext cx="4724400" cy="4572000"/>
          </a:xfrm>
        </p:spPr>
        <p:txBody>
          <a:bodyPr/>
          <a:lstStyle/>
          <a:p>
            <a:r>
              <a:rPr lang="en-US" dirty="0" smtClean="0"/>
              <a:t>Voltaire: criticized Christianity; focus on tolerance</a:t>
            </a:r>
            <a:r>
              <a:rPr lang="en-US" dirty="0"/>
              <a:t> </a:t>
            </a:r>
            <a:r>
              <a:rPr lang="en-US" dirty="0" smtClean="0"/>
              <a:t>&amp; inequality; fought for freedom of speech</a:t>
            </a:r>
          </a:p>
          <a:p>
            <a:pPr lvl="1"/>
            <a:r>
              <a:rPr lang="en-US" sz="1800" dirty="0" smtClean="0"/>
              <a:t>“I might disagree with your opinion, but I am willing to give my life for your right to express it.”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Diderot: wrote </a:t>
            </a:r>
            <a:r>
              <a:rPr lang="en-US" u="sng" dirty="0" smtClean="0"/>
              <a:t>Encyclopedia</a:t>
            </a:r>
            <a:r>
              <a:rPr lang="en-US" dirty="0"/>
              <a:t>;</a:t>
            </a:r>
            <a:r>
              <a:rPr lang="en-US" dirty="0" smtClean="0"/>
              <a:t> set of 28 books that spread </a:t>
            </a:r>
            <a:r>
              <a:rPr lang="en-US" dirty="0" err="1" smtClean="0"/>
              <a:t>Enlight</a:t>
            </a:r>
            <a:r>
              <a:rPr lang="en-US" dirty="0" smtClean="0"/>
              <a:t> ideas 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38600"/>
            <a:ext cx="18383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8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Thinkers of 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Rousseau: </a:t>
            </a:r>
            <a:r>
              <a:rPr lang="en-US" dirty="0" err="1" smtClean="0"/>
              <a:t>ppl</a:t>
            </a:r>
            <a:r>
              <a:rPr lang="en-US" dirty="0" smtClean="0"/>
              <a:t> </a:t>
            </a:r>
            <a:r>
              <a:rPr lang="en-US" dirty="0"/>
              <a:t>naturally </a:t>
            </a:r>
            <a:r>
              <a:rPr lang="en-US" dirty="0" smtClean="0"/>
              <a:t>good / corrupted </a:t>
            </a:r>
            <a:r>
              <a:rPr lang="en-US" dirty="0"/>
              <a:t>by evils of society</a:t>
            </a:r>
          </a:p>
          <a:p>
            <a:pPr lvl="1"/>
            <a:r>
              <a:rPr lang="en-US" dirty="0"/>
              <a:t>Wrote </a:t>
            </a:r>
            <a:r>
              <a:rPr lang="en-US" i="1" dirty="0"/>
              <a:t>The Social Contract</a:t>
            </a:r>
            <a:r>
              <a:rPr lang="en-US" dirty="0"/>
              <a:t> – </a:t>
            </a:r>
            <a:r>
              <a:rPr lang="en-US" dirty="0" smtClean="0"/>
              <a:t>freely </a:t>
            </a:r>
            <a:r>
              <a:rPr lang="en-US" dirty="0"/>
              <a:t>elected </a:t>
            </a:r>
            <a:r>
              <a:rPr lang="en-US" dirty="0" err="1"/>
              <a:t>govts</a:t>
            </a:r>
            <a:r>
              <a:rPr lang="en-US" dirty="0"/>
              <a:t> should have control </a:t>
            </a:r>
          </a:p>
          <a:p>
            <a:pPr lvl="1"/>
            <a:r>
              <a:rPr lang="en-US" dirty="0" smtClean="0"/>
              <a:t>Good of community was most imp</a:t>
            </a:r>
          </a:p>
          <a:p>
            <a:r>
              <a:rPr lang="en-US" dirty="0" smtClean="0"/>
              <a:t>Women          men</a:t>
            </a:r>
          </a:p>
          <a:p>
            <a:pPr lvl="1"/>
            <a:r>
              <a:rPr lang="en-US" dirty="0" smtClean="0"/>
              <a:t>Had </a:t>
            </a:r>
            <a:r>
              <a:rPr lang="en-US" dirty="0" err="1" smtClean="0"/>
              <a:t>nat</a:t>
            </a:r>
            <a:r>
              <a:rPr lang="en-US" dirty="0" smtClean="0"/>
              <a:t> rights but limited to                                    home/fam</a:t>
            </a:r>
          </a:p>
          <a:p>
            <a:pPr lvl="1"/>
            <a:r>
              <a:rPr lang="en-US" dirty="0" smtClean="0"/>
              <a:t>Women begin protest – mid 1700s</a:t>
            </a:r>
          </a:p>
          <a:p>
            <a:pPr lvl="2"/>
            <a:r>
              <a:rPr lang="en-US" dirty="0" smtClean="0"/>
              <a:t>Want equal </a:t>
            </a:r>
            <a:r>
              <a:rPr lang="en-US" dirty="0" err="1" smtClean="0"/>
              <a:t>ed</a:t>
            </a:r>
            <a:r>
              <a:rPr lang="en-US" dirty="0" smtClean="0"/>
              <a:t> &amp; to make own decisions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191000"/>
            <a:ext cx="1905000" cy="2435992"/>
          </a:xfrm>
          <a:prstGeom prst="rect">
            <a:avLst/>
          </a:prstGeom>
        </p:spPr>
      </p:pic>
      <p:pic>
        <p:nvPicPr>
          <p:cNvPr id="1026" name="Picture 2" descr="C:\Users\Teacher\AppData\Local\Microsoft\Windows\Temporary Internet Files\Content.IE5\BP5FJHHA\list-not-equal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40769"/>
            <a:ext cx="624841" cy="62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46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catur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991</Words>
  <Application>Microsoft Office PowerPoint</Application>
  <PresentationFormat>On-screen Show (4:3)</PresentationFormat>
  <Paragraphs>160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Oriel</vt:lpstr>
      <vt:lpstr>1_Office Theme</vt:lpstr>
      <vt:lpstr>2_Office Theme</vt:lpstr>
      <vt:lpstr>Decatur</vt:lpstr>
      <vt:lpstr>Unit 4: Enlightenment &amp; Revolution</vt:lpstr>
      <vt:lpstr>Unit 4: Enlightenment &amp; A. Rev</vt:lpstr>
      <vt:lpstr>What was it?</vt:lpstr>
      <vt:lpstr>Fathers of the Enlightenment</vt:lpstr>
      <vt:lpstr>Fathers of the Enlightenment</vt:lpstr>
      <vt:lpstr>The Philosophes</vt:lpstr>
      <vt:lpstr>Thinkers of the Enlightenment</vt:lpstr>
      <vt:lpstr>Thinkers of the Enlightenment</vt:lpstr>
      <vt:lpstr>Thinkers of the Enlightenment</vt:lpstr>
      <vt:lpstr>New Economic Thinking</vt:lpstr>
      <vt:lpstr>Unit 4: The Enlightenment &amp; A. Revolution</vt:lpstr>
      <vt:lpstr>Ideas Challenge Society</vt:lpstr>
      <vt:lpstr>Arts/Lit Reflect New Ideas</vt:lpstr>
      <vt:lpstr>Arts/Lit Reflect New Ideas</vt:lpstr>
      <vt:lpstr>Enlightened Despots</vt:lpstr>
      <vt:lpstr>Enlightened Despots</vt:lpstr>
      <vt:lpstr>Slow Change </vt:lpstr>
      <vt:lpstr>Unit 4: Enlightenment &amp; Amer Revolution</vt:lpstr>
      <vt:lpstr>Britain Becomes Global Power</vt:lpstr>
      <vt:lpstr>Colonist Discontent</vt:lpstr>
      <vt:lpstr>Colonist Discontent</vt:lpstr>
      <vt:lpstr>Colonist Discontent</vt:lpstr>
      <vt:lpstr>Independence</vt:lpstr>
      <vt:lpstr>The Rev Continues</vt:lpstr>
      <vt:lpstr>A New Constitution</vt:lpstr>
      <vt:lpstr>A New Constitution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4: Enlightenment &amp; Revolution</dc:title>
  <dc:creator>Dobbs</dc:creator>
  <cp:lastModifiedBy>Whitney</cp:lastModifiedBy>
  <cp:revision>82</cp:revision>
  <dcterms:created xsi:type="dcterms:W3CDTF">2013-11-25T14:05:55Z</dcterms:created>
  <dcterms:modified xsi:type="dcterms:W3CDTF">2016-05-05T03:50:16Z</dcterms:modified>
</cp:coreProperties>
</file>