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3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3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35C505-DFF3-4BC3-BC8E-558DB38526E2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2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3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4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0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0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0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36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8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7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73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0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58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0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4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79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7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33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4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8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30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12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59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1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0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87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83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77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95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53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25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92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1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0F79-F5CA-494C-92C1-C4E3BCBB8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42C7-4333-4CFB-B847-E006F8B02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5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9CABE7-15D0-441A-88C5-3EA20032B2E5}" type="datetimeFigureOut">
              <a:rPr lang="en-US" smtClean="0">
                <a:solidFill>
                  <a:srgbClr val="564B3C"/>
                </a:solidFill>
              </a:rPr>
              <a:pPr/>
              <a:t>11/29/2014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35C505-DFF3-4BC3-BC8E-558DB38526E2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AA9687-3C93-4429-8111-66ED1973B654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8660F4-4152-4FE5-AE02-181F167AD59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86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B050">
                <a:alpha val="7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D350-A193-4241-BB6E-D41E4691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A89A-69BD-4A7D-B524-8F75D0F5E2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007D985-83CB-413E-B73B-F80D477F6D51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1EEE-8597-426F-9D82-484A56B4DCF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4: Enlightenment &amp; Rev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882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Britain???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</a:t>
            </a:r>
            <a:r>
              <a:rPr lang="en-US" dirty="0" smtClean="0"/>
              <a:t>of natural resources </a:t>
            </a:r>
          </a:p>
          <a:p>
            <a:pPr lvl="1"/>
            <a:r>
              <a:rPr lang="en-US" dirty="0" smtClean="0"/>
              <a:t>Natural ports, rivers, coal, iron</a:t>
            </a:r>
          </a:p>
          <a:p>
            <a:r>
              <a:rPr lang="en-US" dirty="0" smtClean="0"/>
              <a:t>High demand for goods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Capital - $ used to invest in </a:t>
            </a:r>
            <a:r>
              <a:rPr lang="en-US" dirty="0" smtClean="0"/>
              <a:t>businesses</a:t>
            </a:r>
            <a:endParaRPr lang="en-US" dirty="0" smtClean="0"/>
          </a:p>
          <a:p>
            <a:pPr lvl="1"/>
            <a:r>
              <a:rPr lang="en-US" dirty="0" smtClean="0"/>
              <a:t>Enterprise – businesses organization</a:t>
            </a:r>
          </a:p>
          <a:p>
            <a:r>
              <a:rPr lang="en-US" dirty="0" smtClean="0"/>
              <a:t>British </a:t>
            </a:r>
            <a:r>
              <a:rPr lang="en-US" dirty="0" err="1" smtClean="0"/>
              <a:t>govt</a:t>
            </a:r>
            <a:r>
              <a:rPr lang="en-US" dirty="0" smtClean="0"/>
              <a:t> supported </a:t>
            </a:r>
            <a:r>
              <a:rPr lang="en-US" dirty="0" smtClean="0"/>
              <a:t>econ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Protect </a:t>
            </a:r>
            <a:r>
              <a:rPr lang="en-US" dirty="0" smtClean="0"/>
              <a:t>waters &amp; trade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893306" cy="2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industry in Britain – cloth </a:t>
            </a:r>
          </a:p>
          <a:p>
            <a:r>
              <a:rPr lang="en-US" dirty="0" smtClean="0"/>
              <a:t>The putting-out system – at home cotton cloth industry (cottage industry) – very slow</a:t>
            </a:r>
          </a:p>
          <a:p>
            <a:pPr lvl="1"/>
            <a:r>
              <a:rPr lang="en-US" dirty="0" smtClean="0"/>
              <a:t>Peasants got raw cotton,                                                       </a:t>
            </a:r>
            <a:r>
              <a:rPr lang="en-US" dirty="0" smtClean="0"/>
              <a:t>spun </a:t>
            </a:r>
            <a:r>
              <a:rPr lang="en-US" dirty="0" smtClean="0"/>
              <a:t>it &amp; wove </a:t>
            </a:r>
            <a:r>
              <a:rPr lang="en-US" dirty="0" smtClean="0"/>
              <a:t>it, </a:t>
            </a:r>
            <a:r>
              <a:rPr lang="en-US" dirty="0" smtClean="0"/>
              <a:t>cloth </a:t>
            </a:r>
            <a:r>
              <a:rPr lang="en-US" dirty="0" smtClean="0"/>
              <a:t>                                                                     given to people </a:t>
            </a:r>
            <a:r>
              <a:rPr lang="en-US" dirty="0" smtClean="0"/>
              <a:t>to finish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3352800"/>
            <a:ext cx="3762375" cy="30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machines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faster production </a:t>
            </a:r>
            <a:r>
              <a:rPr lang="en-US" dirty="0" smtClean="0"/>
              <a:t>in Brit</a:t>
            </a:r>
            <a:endParaRPr lang="en-US" dirty="0"/>
          </a:p>
          <a:p>
            <a:r>
              <a:rPr lang="en-US" dirty="0"/>
              <a:t>Eli Whitney cotton gin in the US</a:t>
            </a:r>
          </a:p>
          <a:p>
            <a:pPr lvl="1"/>
            <a:r>
              <a:rPr lang="en-US" dirty="0"/>
              <a:t>Took out </a:t>
            </a:r>
            <a:r>
              <a:rPr lang="en-US" dirty="0" smtClean="0"/>
              <a:t>seeds</a:t>
            </a:r>
          </a:p>
          <a:p>
            <a:r>
              <a:rPr lang="en-US" dirty="0" smtClean="0"/>
              <a:t>Cottage industry replaced by factories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67200"/>
            <a:ext cx="218122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51300"/>
            <a:ext cx="3175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better, faster transportation necessary???</a:t>
            </a:r>
          </a:p>
          <a:p>
            <a:r>
              <a:rPr lang="en-US" dirty="0" smtClean="0"/>
              <a:t>Needed to move product </a:t>
            </a:r>
            <a:r>
              <a:rPr lang="en-US" dirty="0" smtClean="0"/>
              <a:t>w/ </a:t>
            </a:r>
            <a:r>
              <a:rPr lang="en-US" dirty="0" smtClean="0"/>
              <a:t>increased </a:t>
            </a:r>
            <a:r>
              <a:rPr lang="en-US" dirty="0" smtClean="0"/>
              <a:t>production</a:t>
            </a:r>
            <a:endParaRPr lang="en-US" dirty="0" smtClean="0"/>
          </a:p>
          <a:p>
            <a:r>
              <a:rPr lang="en-US" dirty="0" err="1" smtClean="0"/>
              <a:t>Ppl</a:t>
            </a:r>
            <a:r>
              <a:rPr lang="en-US" dirty="0" smtClean="0"/>
              <a:t> built turnpikes – private roads that charged </a:t>
            </a:r>
            <a:r>
              <a:rPr lang="en-US" dirty="0" smtClean="0"/>
              <a:t>fee</a:t>
            </a:r>
            <a:endParaRPr lang="en-US" dirty="0" smtClean="0"/>
          </a:p>
          <a:p>
            <a:r>
              <a:rPr lang="en-US" dirty="0"/>
              <a:t>Stronger bridges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93" y="3657600"/>
            <a:ext cx="2211257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Canals dug </a:t>
            </a:r>
            <a:r>
              <a:rPr lang="en-US" dirty="0" smtClean="0"/>
              <a:t>connect </a:t>
            </a:r>
            <a:r>
              <a:rPr lang="en-US" dirty="0" smtClean="0"/>
              <a:t>rivers / towns to ports</a:t>
            </a:r>
          </a:p>
          <a:p>
            <a:pPr lvl="1"/>
            <a:r>
              <a:rPr lang="en-US" dirty="0" smtClean="0"/>
              <a:t>Canal companies created, made coal cheaper, made $ on tolls</a:t>
            </a:r>
          </a:p>
          <a:p>
            <a:pPr lvl="1"/>
            <a:r>
              <a:rPr lang="en-US" dirty="0" smtClean="0"/>
              <a:t>Died out when RR came </a:t>
            </a:r>
            <a:endParaRPr lang="en-US" dirty="0"/>
          </a:p>
          <a:p>
            <a:r>
              <a:rPr lang="en-US" dirty="0" smtClean="0"/>
              <a:t>Steam locomotives (trains &amp; RRs)</a:t>
            </a:r>
          </a:p>
          <a:p>
            <a:pPr lvl="1"/>
            <a:r>
              <a:rPr lang="en-US" dirty="0" smtClean="0"/>
              <a:t>Could ship over land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major rail line from Liverpool – Manchester  in 1830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4419600"/>
            <a:ext cx="2895600" cy="221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3733800" cy="23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to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brought rapid urbanization – </a:t>
            </a:r>
            <a:r>
              <a:rPr lang="en-US" dirty="0" err="1" smtClean="0"/>
              <a:t>ppl</a:t>
            </a:r>
            <a:r>
              <a:rPr lang="en-US" dirty="0" smtClean="0"/>
              <a:t> moved </a:t>
            </a:r>
            <a:r>
              <a:rPr lang="en-US" dirty="0" smtClean="0"/>
              <a:t>to cities</a:t>
            </a:r>
          </a:p>
          <a:p>
            <a:r>
              <a:rPr lang="en-US" dirty="0" smtClean="0"/>
              <a:t>Small towns popped up out </a:t>
            </a:r>
          </a:p>
          <a:p>
            <a:pPr lvl="1"/>
            <a:r>
              <a:rPr lang="en-US" dirty="0" smtClean="0"/>
              <a:t>Mainly around coal or iron mines</a:t>
            </a:r>
          </a:p>
          <a:p>
            <a:pPr lvl="1"/>
            <a:r>
              <a:rPr lang="en-US" dirty="0" smtClean="0"/>
              <a:t>Grew into big </a:t>
            </a:r>
            <a:r>
              <a:rPr lang="en-US" dirty="0" smtClean="0"/>
              <a:t>cities</a:t>
            </a:r>
            <a:endParaRPr lang="en-US" dirty="0" smtClean="0"/>
          </a:p>
          <a:p>
            <a:r>
              <a:rPr lang="en-US" dirty="0" smtClean="0"/>
              <a:t>Cities around factories</a:t>
            </a:r>
          </a:p>
          <a:p>
            <a:r>
              <a:rPr lang="en-US" dirty="0" smtClean="0"/>
              <a:t>Changed distribution/location of labor/</a:t>
            </a:r>
            <a:r>
              <a:rPr lang="en-US" dirty="0" err="1" smtClean="0"/>
              <a:t>ppl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middle class created</a:t>
            </a:r>
          </a:p>
          <a:p>
            <a:r>
              <a:rPr lang="en-US" dirty="0" smtClean="0"/>
              <a:t>Industrial middle class</a:t>
            </a:r>
            <a:r>
              <a:rPr lang="en-US" dirty="0"/>
              <a:t> </a:t>
            </a:r>
            <a:r>
              <a:rPr lang="en-US" dirty="0" smtClean="0"/>
              <a:t>(bourgeoisie) </a:t>
            </a:r>
          </a:p>
          <a:p>
            <a:pPr lvl="1"/>
            <a:r>
              <a:rPr lang="en-US" dirty="0" smtClean="0"/>
              <a:t>Owned/operated new factories, mines, RR…</a:t>
            </a:r>
          </a:p>
          <a:p>
            <a:pPr lvl="1"/>
            <a:r>
              <a:rPr lang="en-US" dirty="0" smtClean="0"/>
              <a:t>Lived comfortably, no sympathy for </a:t>
            </a:r>
            <a:r>
              <a:rPr lang="en-US" dirty="0" smtClean="0"/>
              <a:t> </a:t>
            </a:r>
            <a:r>
              <a:rPr lang="en-US" dirty="0" smtClean="0"/>
              <a:t>poor, focus on raising kids &amp; getting ahead</a:t>
            </a:r>
          </a:p>
          <a:p>
            <a:r>
              <a:rPr lang="en-US" dirty="0" smtClean="0"/>
              <a:t>Industrial working class – poor who lived in bad conditions</a:t>
            </a:r>
          </a:p>
          <a:p>
            <a:pPr lvl="1"/>
            <a:r>
              <a:rPr lang="en-US" dirty="0" smtClean="0"/>
              <a:t>Tenements – buildings </a:t>
            </a:r>
            <a:r>
              <a:rPr lang="en-US" dirty="0" smtClean="0"/>
              <a:t>w/ </a:t>
            </a:r>
            <a:r>
              <a:rPr lang="en-US" dirty="0" smtClean="0"/>
              <a:t>small crowded </a:t>
            </a:r>
            <a:r>
              <a:rPr lang="en-US" dirty="0" err="1" smtClean="0"/>
              <a:t>apts</a:t>
            </a:r>
            <a:r>
              <a:rPr lang="en-US" dirty="0" smtClean="0"/>
              <a:t> </a:t>
            </a:r>
            <a:r>
              <a:rPr lang="en-US" dirty="0" smtClean="0"/>
              <a:t>- no running water, no sewage, terrible smell, piled up garbage/waste; diseases spread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11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 labor unions (worker organizations) existed – </a:t>
            </a:r>
            <a:r>
              <a:rPr lang="en-US" dirty="0" smtClean="0"/>
              <a:t>illegal</a:t>
            </a:r>
            <a:endParaRPr lang="en-US" dirty="0" smtClean="0"/>
          </a:p>
          <a:p>
            <a:pPr lvl="1"/>
            <a:r>
              <a:rPr lang="en-US" dirty="0" smtClean="0"/>
              <a:t>Wanted work reforms: better pay, conditions</a:t>
            </a:r>
          </a:p>
          <a:p>
            <a:pPr lvl="1"/>
            <a:r>
              <a:rPr lang="en-US" dirty="0" smtClean="0"/>
              <a:t>Industrial riots (textile workers)</a:t>
            </a:r>
          </a:p>
          <a:p>
            <a:r>
              <a:rPr lang="en-US" dirty="0" smtClean="0"/>
              <a:t>Religious </a:t>
            </a:r>
            <a:r>
              <a:rPr lang="en-US" dirty="0" err="1" smtClean="0"/>
              <a:t>mvmt</a:t>
            </a:r>
            <a:r>
              <a:rPr lang="en-US" dirty="0" smtClean="0"/>
              <a:t> attracted workers</a:t>
            </a:r>
          </a:p>
          <a:p>
            <a:pPr lvl="1"/>
            <a:r>
              <a:rPr lang="en-US" dirty="0" smtClean="0"/>
              <a:t>Methodism (Methodist) – spread into </a:t>
            </a:r>
            <a:r>
              <a:rPr lang="en-US" dirty="0" smtClean="0"/>
              <a:t>slums</a:t>
            </a:r>
            <a:endParaRPr lang="en-US" dirty="0" smtClean="0"/>
          </a:p>
          <a:p>
            <a:pPr lvl="1"/>
            <a:r>
              <a:rPr lang="en-US" dirty="0" smtClean="0"/>
              <a:t>Bring hope/comfort to struggling workers/poor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Harsh living/working conditions</a:t>
            </a:r>
          </a:p>
          <a:p>
            <a:r>
              <a:rPr lang="en-US" dirty="0" smtClean="0"/>
              <a:t>Factory workers: long hours (12-16 </a:t>
            </a:r>
            <a:r>
              <a:rPr lang="en-US" dirty="0" err="1" smtClean="0"/>
              <a:t>hrs</a:t>
            </a:r>
            <a:r>
              <a:rPr lang="en-US" dirty="0" smtClean="0"/>
              <a:t>), no safety, accidents &amp; disease, terrible pay</a:t>
            </a:r>
          </a:p>
          <a:p>
            <a:pPr lvl="1"/>
            <a:r>
              <a:rPr lang="en-US" dirty="0" smtClean="0"/>
              <a:t>Initially women</a:t>
            </a:r>
          </a:p>
          <a:p>
            <a:r>
              <a:rPr lang="en-US" dirty="0" smtClean="0"/>
              <a:t>Mine workers: better pay &amp; worse conditions</a:t>
            </a:r>
          </a:p>
          <a:p>
            <a:pPr lvl="1"/>
            <a:r>
              <a:rPr lang="en-US" dirty="0" smtClean="0"/>
              <a:t>Very dangerous, got sick, women &amp; children worked mines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Children:</a:t>
            </a:r>
          </a:p>
          <a:p>
            <a:pPr lvl="1"/>
            <a:r>
              <a:rPr lang="en-US" dirty="0" smtClean="0"/>
              <a:t>Start around 7/8 years old</a:t>
            </a:r>
          </a:p>
          <a:p>
            <a:pPr lvl="1"/>
            <a:r>
              <a:rPr lang="en-US" dirty="0" smtClean="0"/>
              <a:t>Worked under machines in factories</a:t>
            </a:r>
          </a:p>
          <a:p>
            <a:pPr lvl="1"/>
            <a:r>
              <a:rPr lang="en-US" dirty="0" smtClean="0"/>
              <a:t>Hauled coal, worked in the dark</a:t>
            </a:r>
          </a:p>
          <a:p>
            <a:r>
              <a:rPr lang="en-US" dirty="0" smtClean="0"/>
              <a:t>Child labor laws (“factory </a:t>
            </a:r>
            <a:r>
              <a:rPr lang="en-US" dirty="0" smtClean="0"/>
              <a:t>acts”) </a:t>
            </a:r>
            <a:r>
              <a:rPr lang="en-US" dirty="0" smtClean="0"/>
              <a:t>passed </a:t>
            </a:r>
            <a:r>
              <a:rPr lang="en-US" dirty="0" smtClean="0"/>
              <a:t>early </a:t>
            </a:r>
            <a:r>
              <a:rPr lang="en-US" dirty="0" smtClean="0"/>
              <a:t>1800s</a:t>
            </a:r>
          </a:p>
          <a:p>
            <a:pPr lvl="1"/>
            <a:r>
              <a:rPr lang="en-US" dirty="0" smtClean="0"/>
              <a:t>Reduce </a:t>
            </a:r>
            <a:r>
              <a:rPr lang="en-US" dirty="0" err="1" smtClean="0"/>
              <a:t>hrs</a:t>
            </a:r>
            <a:r>
              <a:rPr lang="en-US" dirty="0" smtClean="0"/>
              <a:t> to 12/day, none under 8 </a:t>
            </a:r>
            <a:r>
              <a:rPr lang="en-US" dirty="0" err="1" smtClean="0"/>
              <a:t>yrs</a:t>
            </a:r>
            <a:r>
              <a:rPr lang="en-US" dirty="0" smtClean="0"/>
              <a:t> in cotton mills</a:t>
            </a:r>
          </a:p>
          <a:p>
            <a:pPr lvl="1"/>
            <a:r>
              <a:rPr lang="en-US" dirty="0" smtClean="0"/>
              <a:t>Laws not usually followed; </a:t>
            </a:r>
            <a:r>
              <a:rPr lang="en-US" dirty="0" smtClean="0"/>
              <a:t>more </a:t>
            </a:r>
            <a:r>
              <a:rPr lang="en-US" dirty="0" smtClean="0"/>
              <a:t>put into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social problems</a:t>
            </a:r>
          </a:p>
          <a:p>
            <a:r>
              <a:rPr lang="en-US" dirty="0" smtClean="0"/>
              <a:t>Positives: </a:t>
            </a:r>
          </a:p>
          <a:p>
            <a:pPr lvl="1"/>
            <a:r>
              <a:rPr lang="en-US" dirty="0" smtClean="0"/>
              <a:t>Demand increases </a:t>
            </a:r>
            <a:r>
              <a:rPr lang="en-US" dirty="0" smtClean="0">
                <a:sym typeface="Wingdings" pitchFamily="2" charset="2"/>
              </a:rPr>
              <a:t> new factories  jobs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Higher wages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More opportunities for people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790825" cy="2724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19600"/>
            <a:ext cx="3357563" cy="2275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74" y="228600"/>
            <a:ext cx="5291689" cy="3940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4027872"/>
            <a:ext cx="343133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Ways of Thinking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03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 Faire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Adam Smith – “hands off” approach to econ</a:t>
            </a:r>
          </a:p>
          <a:p>
            <a:pPr lvl="1"/>
            <a:r>
              <a:rPr lang="en-US" dirty="0" smtClean="0"/>
              <a:t>A free market </a:t>
            </a:r>
            <a:r>
              <a:rPr lang="en-US" dirty="0" smtClean="0"/>
              <a:t>&amp; free enterprise</a:t>
            </a:r>
          </a:p>
          <a:p>
            <a:r>
              <a:rPr lang="en-US" dirty="0" smtClean="0"/>
              <a:t>Thomas </a:t>
            </a:r>
            <a:r>
              <a:rPr lang="en-US" dirty="0" smtClean="0"/>
              <a:t>Malthus – </a:t>
            </a:r>
            <a:r>
              <a:rPr lang="en-US" dirty="0" smtClean="0"/>
              <a:t>pop </a:t>
            </a:r>
            <a:r>
              <a:rPr lang="en-US" dirty="0" smtClean="0"/>
              <a:t>outgrow food supply – poor would </a:t>
            </a:r>
            <a:r>
              <a:rPr lang="en-US" dirty="0" smtClean="0"/>
              <a:t>suffer (proved wrong)</a:t>
            </a:r>
          </a:p>
          <a:p>
            <a:r>
              <a:rPr lang="en-US" dirty="0"/>
              <a:t>David Ricardo – British economist</a:t>
            </a:r>
          </a:p>
          <a:p>
            <a:pPr lvl="1"/>
            <a:r>
              <a:rPr lang="en-US" dirty="0"/>
              <a:t>Working class wouldn’t escape poverty</a:t>
            </a:r>
          </a:p>
          <a:p>
            <a:r>
              <a:rPr lang="en-US" dirty="0"/>
              <a:t>Malthus/Ricardo: no </a:t>
            </a:r>
            <a:r>
              <a:rPr lang="en-US" dirty="0" err="1"/>
              <a:t>govt</a:t>
            </a:r>
            <a:r>
              <a:rPr lang="en-US" dirty="0"/>
              <a:t> help for poor</a:t>
            </a:r>
          </a:p>
          <a:p>
            <a:pPr lvl="1"/>
            <a:r>
              <a:rPr lang="en-US" dirty="0"/>
              <a:t>Improve through hard work &amp; limiting </a:t>
            </a:r>
            <a:r>
              <a:rPr lang="en-US" dirty="0" err="1"/>
              <a:t>fam</a:t>
            </a:r>
            <a:r>
              <a:rPr lang="en-US" dirty="0"/>
              <a:t> size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79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Utilitarians</a:t>
            </a:r>
            <a:r>
              <a:rPr lang="en-US" dirty="0" smtClean="0"/>
              <a:t> For Limited </a:t>
            </a:r>
            <a:r>
              <a:rPr lang="en-US" dirty="0" err="1" smtClean="0"/>
              <a:t>Govt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Ppl</a:t>
            </a:r>
            <a:r>
              <a:rPr lang="en-US" dirty="0" smtClean="0"/>
              <a:t> wanted to modify laissez faire to include some </a:t>
            </a:r>
            <a:r>
              <a:rPr lang="en-US" dirty="0" err="1" smtClean="0"/>
              <a:t>govt</a:t>
            </a:r>
            <a:r>
              <a:rPr lang="en-US" dirty="0"/>
              <a:t> </a:t>
            </a:r>
            <a:r>
              <a:rPr lang="en-US" dirty="0" smtClean="0"/>
              <a:t>inv.</a:t>
            </a:r>
            <a:endParaRPr lang="en-US" dirty="0" smtClean="0"/>
          </a:p>
          <a:p>
            <a:r>
              <a:rPr lang="en-US" dirty="0" smtClean="0"/>
              <a:t>Economist Jeremy Bentham: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tilitarianism </a:t>
            </a:r>
            <a:r>
              <a:rPr lang="en-US" dirty="0" smtClean="0"/>
              <a:t>– idea that goal of society should be “greatest happiness for the greatest number” of it’s citizens</a:t>
            </a:r>
          </a:p>
          <a:p>
            <a:pPr lvl="2"/>
            <a:r>
              <a:rPr lang="en-US" dirty="0" smtClean="0"/>
              <a:t>Supported </a:t>
            </a:r>
            <a:r>
              <a:rPr lang="en-US" dirty="0" err="1" smtClean="0"/>
              <a:t>indiv</a:t>
            </a:r>
            <a:r>
              <a:rPr lang="en-US" dirty="0" smtClean="0"/>
              <a:t> freedom </a:t>
            </a:r>
            <a:r>
              <a:rPr lang="en-US" dirty="0" smtClean="0"/>
              <a:t>/ </a:t>
            </a:r>
            <a:r>
              <a:rPr lang="en-US" dirty="0" smtClean="0"/>
              <a:t>some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err="1" smtClean="0"/>
              <a:t>involv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Utilitarians</a:t>
            </a:r>
            <a:r>
              <a:rPr lang="en-US" dirty="0" smtClean="0"/>
              <a:t> For Limited </a:t>
            </a:r>
            <a:r>
              <a:rPr lang="en-US" dirty="0" err="1" smtClean="0"/>
              <a:t>Govt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Economist John Stuart Mill – </a:t>
            </a:r>
            <a:r>
              <a:rPr lang="en-US" dirty="0" err="1" smtClean="0"/>
              <a:t>govt</a:t>
            </a:r>
            <a:r>
              <a:rPr lang="en-US" dirty="0" smtClean="0"/>
              <a:t> supposed to step </a:t>
            </a:r>
            <a:r>
              <a:rPr lang="en-US" dirty="0" smtClean="0"/>
              <a:t>in / </a:t>
            </a:r>
            <a:r>
              <a:rPr lang="en-US" dirty="0" smtClean="0"/>
              <a:t>help working class</a:t>
            </a:r>
          </a:p>
          <a:p>
            <a:pPr lvl="1"/>
            <a:r>
              <a:rPr lang="en-US" dirty="0" smtClean="0"/>
              <a:t>Wanted workers &amp; women to vote</a:t>
            </a:r>
          </a:p>
          <a:p>
            <a:pPr lvl="1"/>
            <a:r>
              <a:rPr lang="en-US" dirty="0" smtClean="0"/>
              <a:t>Middle class didn’t agree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31816"/>
            <a:ext cx="2819400" cy="34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Socialist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Ppl</a:t>
            </a:r>
            <a:r>
              <a:rPr lang="en-US" dirty="0" smtClean="0"/>
              <a:t> thought </a:t>
            </a:r>
            <a:r>
              <a:rPr lang="en-US" dirty="0" smtClean="0"/>
              <a:t>cap </a:t>
            </a:r>
            <a:r>
              <a:rPr lang="en-US" dirty="0" smtClean="0"/>
              <a:t>brought huge gap </a:t>
            </a:r>
            <a:r>
              <a:rPr lang="en-US" dirty="0" err="1" smtClean="0"/>
              <a:t>btwn</a:t>
            </a:r>
            <a:r>
              <a:rPr lang="en-US" dirty="0" smtClean="0"/>
              <a:t> rich &amp; poor, poverty &amp; injustices</a:t>
            </a:r>
          </a:p>
          <a:p>
            <a:r>
              <a:rPr lang="en-US" dirty="0" smtClean="0"/>
              <a:t>Solution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smtClean="0"/>
              <a:t>socialism – sys where </a:t>
            </a:r>
            <a:r>
              <a:rPr lang="en-US" dirty="0" err="1" smtClean="0"/>
              <a:t>ppl</a:t>
            </a:r>
            <a:r>
              <a:rPr lang="en-US" dirty="0" smtClean="0"/>
              <a:t> as a whole, not individuals, own all property / operate all businesses &amp; means of production</a:t>
            </a:r>
          </a:p>
          <a:p>
            <a:pPr lvl="1"/>
            <a:r>
              <a:rPr lang="en-US" dirty="0" err="1" smtClean="0"/>
              <a:t>MoP</a:t>
            </a:r>
            <a:r>
              <a:rPr lang="en-US" dirty="0" smtClean="0"/>
              <a:t>: farms, factories, RR, other bus that produce goods</a:t>
            </a:r>
          </a:p>
          <a:p>
            <a:pPr lvl="1"/>
            <a:r>
              <a:rPr lang="en-US" dirty="0" smtClean="0"/>
              <a:t>From enlightenment; faith in progress, concern for social justice; belief in goodness of human 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Socialist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socialists </a:t>
            </a:r>
            <a:r>
              <a:rPr lang="en-US" dirty="0" err="1" smtClean="0"/>
              <a:t>estab</a:t>
            </a:r>
            <a:r>
              <a:rPr lang="en-US" dirty="0" smtClean="0"/>
              <a:t> communities </a:t>
            </a:r>
          </a:p>
          <a:p>
            <a:r>
              <a:rPr lang="en-US" dirty="0" smtClean="0"/>
              <a:t>Socialist communities: </a:t>
            </a:r>
            <a:r>
              <a:rPr lang="en-US" dirty="0" err="1" smtClean="0"/>
              <a:t>ppl</a:t>
            </a:r>
            <a:r>
              <a:rPr lang="en-US" dirty="0" smtClean="0"/>
              <a:t> shared work/prop</a:t>
            </a:r>
          </a:p>
          <a:p>
            <a:pPr lvl="1"/>
            <a:r>
              <a:rPr lang="en-US" dirty="0" smtClean="0"/>
              <a:t>These early socialists called Utopians</a:t>
            </a:r>
          </a:p>
          <a:p>
            <a:pPr lvl="1"/>
            <a:r>
              <a:rPr lang="en-US" dirty="0" smtClean="0"/>
              <a:t>No rich/poor, no fighting…impractical dreamers</a:t>
            </a:r>
          </a:p>
          <a:p>
            <a:pPr lvl="1"/>
            <a:r>
              <a:rPr lang="en-US" dirty="0" smtClean="0"/>
              <a:t>Robert Owen – Utopian opened </a:t>
            </a:r>
            <a:r>
              <a:rPr lang="en-US" dirty="0" err="1" smtClean="0"/>
              <a:t>comm</a:t>
            </a:r>
            <a:r>
              <a:rPr lang="en-US" dirty="0" smtClean="0"/>
              <a:t> in Scotland put own ideas in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3851564" cy="23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Marx: Class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Karl Marx – German philosopher</a:t>
            </a:r>
          </a:p>
          <a:p>
            <a:pPr lvl="1"/>
            <a:r>
              <a:rPr lang="en-US" dirty="0" smtClean="0"/>
              <a:t>1840s: condemned utopian ideas (unrealistic)</a:t>
            </a:r>
          </a:p>
          <a:p>
            <a:pPr lvl="1"/>
            <a:r>
              <a:rPr lang="en-US" dirty="0" smtClean="0"/>
              <a:t>New theory of “scientific socialism”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Communist Manifesto </a:t>
            </a:r>
            <a:r>
              <a:rPr lang="en-US" dirty="0" smtClean="0"/>
              <a:t>1848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asically </a:t>
            </a:r>
            <a:r>
              <a:rPr lang="en-US" dirty="0" err="1" smtClean="0"/>
              <a:t>dev</a:t>
            </a:r>
            <a:r>
              <a:rPr lang="en-US" dirty="0" smtClean="0"/>
              <a:t> communism – form of                               socialism where </a:t>
            </a:r>
            <a:r>
              <a:rPr lang="en-US" dirty="0" smtClean="0"/>
              <a:t>inevitable                                             </a:t>
            </a:r>
            <a:r>
              <a:rPr lang="en-US" dirty="0" smtClean="0"/>
              <a:t>struggle </a:t>
            </a:r>
            <a:r>
              <a:rPr lang="en-US" dirty="0" err="1" smtClean="0"/>
              <a:t>btwn</a:t>
            </a:r>
            <a:r>
              <a:rPr lang="en-US" dirty="0" smtClean="0"/>
              <a:t> social classes lead to                                   classless society where all </a:t>
            </a:r>
            <a:r>
              <a:rPr lang="en-US" dirty="0" err="1" smtClean="0"/>
              <a:t>MoP</a:t>
            </a:r>
            <a:r>
              <a:rPr lang="en-US" dirty="0" smtClean="0"/>
              <a:t>                                               were owned by </a:t>
            </a:r>
            <a:r>
              <a:rPr lang="en-US" dirty="0" smtClean="0"/>
              <a:t>community/</a:t>
            </a:r>
            <a:r>
              <a:rPr lang="en-US" dirty="0" err="1" smtClean="0"/>
              <a:t>govt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1800"/>
            <a:ext cx="2362200" cy="36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</a:t>
            </a:r>
            <a:r>
              <a:rPr lang="en-US" dirty="0"/>
              <a:t>I</a:t>
            </a:r>
            <a:r>
              <a:rPr lang="en-US" dirty="0" smtClean="0"/>
              <a:t>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1750s-1850s</a:t>
            </a:r>
          </a:p>
          <a:p>
            <a:r>
              <a:rPr lang="en-US" dirty="0" smtClean="0"/>
              <a:t>Time when </a:t>
            </a:r>
            <a:r>
              <a:rPr lang="en-US" dirty="0" err="1" smtClean="0"/>
              <a:t>ppl</a:t>
            </a:r>
            <a:r>
              <a:rPr lang="en-US" dirty="0" smtClean="0"/>
              <a:t>/nations </a:t>
            </a:r>
            <a:r>
              <a:rPr lang="en-US" dirty="0" smtClean="0"/>
              <a:t>went</a:t>
            </a:r>
            <a:r>
              <a:rPr lang="en-US" dirty="0" smtClean="0"/>
              <a:t> </a:t>
            </a:r>
            <a:r>
              <a:rPr lang="en-US" dirty="0" smtClean="0"/>
              <a:t>from agrarian lifestyles to </a:t>
            </a:r>
            <a:r>
              <a:rPr lang="en-US" dirty="0" smtClean="0"/>
              <a:t>more </a:t>
            </a:r>
            <a:r>
              <a:rPr lang="en-US" dirty="0" smtClean="0"/>
              <a:t>industrial/urban </a:t>
            </a:r>
          </a:p>
          <a:p>
            <a:r>
              <a:rPr lang="en-US" dirty="0" smtClean="0"/>
              <a:t>Why would this change lives/how society works?  Why was this a turning point in world history????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20491"/>
            <a:ext cx="4038600" cy="21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Marxism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1860s Germany adopted Marx’s ideas</a:t>
            </a:r>
          </a:p>
          <a:p>
            <a:pPr lvl="1"/>
            <a:r>
              <a:rPr lang="en-US" dirty="0" smtClean="0"/>
              <a:t>Formed social democracy – gradual transition from </a:t>
            </a:r>
            <a:r>
              <a:rPr lang="en-US" dirty="0" smtClean="0"/>
              <a:t>cap </a:t>
            </a:r>
            <a:r>
              <a:rPr lang="en-US" dirty="0" smtClean="0"/>
              <a:t>to </a:t>
            </a:r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Russian socialists adopted Marxism in late 1800s</a:t>
            </a:r>
          </a:p>
          <a:p>
            <a:pPr lvl="1"/>
            <a:r>
              <a:rPr lang="en-US" dirty="0" smtClean="0"/>
              <a:t>Russian Revolution of 1917 brought communist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00600"/>
            <a:ext cx="1757363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Marxism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</a:t>
            </a:r>
            <a:r>
              <a:rPr lang="en-US" smtClean="0"/>
              <a:t>revolutionaries </a:t>
            </a:r>
            <a:r>
              <a:rPr lang="en-US" smtClean="0"/>
              <a:t>adapted </a:t>
            </a:r>
            <a:r>
              <a:rPr lang="en-US" dirty="0" smtClean="0"/>
              <a:t>idea to fit their needs (Asia, Latin America, Africa)</a:t>
            </a:r>
          </a:p>
          <a:p>
            <a:r>
              <a:rPr lang="en-US" dirty="0" smtClean="0"/>
              <a:t>Lost appeal w/ failures of Marxist </a:t>
            </a:r>
            <a:r>
              <a:rPr lang="en-US" dirty="0" err="1" smtClean="0"/>
              <a:t>govts</a:t>
            </a:r>
            <a:endParaRPr lang="en-US" dirty="0" smtClean="0"/>
          </a:p>
          <a:p>
            <a:r>
              <a:rPr lang="en-US" dirty="0" err="1" smtClean="0"/>
              <a:t>Ppl</a:t>
            </a:r>
            <a:r>
              <a:rPr lang="en-US" dirty="0" smtClean="0"/>
              <a:t> were more loyal to nations rather than their social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0"/>
            <a:ext cx="2095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It???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Agricultural </a:t>
            </a:r>
            <a:r>
              <a:rPr lang="en-US" dirty="0" smtClean="0"/>
              <a:t>rev during </a:t>
            </a:r>
            <a:r>
              <a:rPr lang="en-US" dirty="0" smtClean="0"/>
              <a:t>1700s </a:t>
            </a:r>
          </a:p>
          <a:p>
            <a:pPr lvl="1"/>
            <a:r>
              <a:rPr lang="en-US" dirty="0" smtClean="0"/>
              <a:t>Improved farm </a:t>
            </a:r>
            <a:r>
              <a:rPr lang="en-US" dirty="0" smtClean="0"/>
              <a:t>prod, </a:t>
            </a:r>
            <a:r>
              <a:rPr lang="en-US" dirty="0" smtClean="0"/>
              <a:t>experiments, crop rotation</a:t>
            </a:r>
          </a:p>
          <a:p>
            <a:pPr lvl="1"/>
            <a:r>
              <a:rPr lang="en-US" dirty="0" smtClean="0"/>
              <a:t>Dutch led </a:t>
            </a:r>
            <a:r>
              <a:rPr lang="en-US" dirty="0" smtClean="0"/>
              <a:t>/ </a:t>
            </a:r>
            <a:r>
              <a:rPr lang="en-US" dirty="0" smtClean="0"/>
              <a:t>British adv.</a:t>
            </a:r>
            <a:endParaRPr lang="en-US" dirty="0" smtClean="0"/>
          </a:p>
          <a:p>
            <a:r>
              <a:rPr lang="en-US" dirty="0" smtClean="0"/>
              <a:t>Enclosure – taking &amp; consolidating land that was shared by peasant farmers</a:t>
            </a:r>
          </a:p>
          <a:p>
            <a:pPr lvl="1"/>
            <a:r>
              <a:rPr lang="en-US" dirty="0" smtClean="0"/>
              <a:t>Farmers kicked off land </a:t>
            </a:r>
            <a:r>
              <a:rPr lang="en-US" dirty="0"/>
              <a:t>&amp;</a:t>
            </a:r>
            <a:r>
              <a:rPr lang="en-US" dirty="0" smtClean="0"/>
              <a:t>                                                                            moved </a:t>
            </a:r>
            <a:r>
              <a:rPr lang="en-US" dirty="0" smtClean="0"/>
              <a:t>to towns/cities</a:t>
            </a:r>
          </a:p>
          <a:p>
            <a:pPr lvl="1"/>
            <a:r>
              <a:rPr lang="en-US" dirty="0" smtClean="0"/>
              <a:t>Workers of the </a:t>
            </a:r>
            <a:r>
              <a:rPr lang="en-US" dirty="0" smtClean="0"/>
              <a:t>rev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33430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It???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 </a:t>
            </a:r>
            <a:r>
              <a:rPr lang="en-US" dirty="0" smtClean="0"/>
              <a:t>growth </a:t>
            </a:r>
            <a:r>
              <a:rPr lang="en-US" dirty="0" err="1" smtClean="0"/>
              <a:t>bc</a:t>
            </a:r>
            <a:r>
              <a:rPr lang="en-US" dirty="0" smtClean="0"/>
              <a:t> of </a:t>
            </a:r>
            <a:r>
              <a:rPr lang="en-US" dirty="0" smtClean="0"/>
              <a:t>ag </a:t>
            </a:r>
            <a:r>
              <a:rPr lang="en-US" dirty="0" smtClean="0"/>
              <a:t>rev</a:t>
            </a:r>
          </a:p>
          <a:p>
            <a:pPr lvl="1"/>
            <a:r>
              <a:rPr lang="en-US" dirty="0" smtClean="0"/>
              <a:t>~5 million in 1700 to ~ 9 million in 1800 (Brit)</a:t>
            </a:r>
          </a:p>
          <a:p>
            <a:pPr lvl="1"/>
            <a:r>
              <a:rPr lang="en-US" dirty="0" smtClean="0"/>
              <a:t>In Europe: ~ 120 mil to 180 mil</a:t>
            </a:r>
          </a:p>
          <a:p>
            <a:r>
              <a:rPr lang="en-US" dirty="0" smtClean="0"/>
              <a:t>Dev of </a:t>
            </a:r>
            <a:r>
              <a:rPr lang="en-US" dirty="0" smtClean="0"/>
              <a:t>new </a:t>
            </a:r>
            <a:r>
              <a:rPr lang="en-US" dirty="0" smtClean="0"/>
              <a:t>tech </a:t>
            </a:r>
            <a:r>
              <a:rPr lang="en-US" dirty="0" smtClean="0"/>
              <a:t>was key</a:t>
            </a:r>
          </a:p>
          <a:p>
            <a:pPr lvl="1"/>
            <a:r>
              <a:rPr lang="en-US" dirty="0" smtClean="0"/>
              <a:t>New sources of energy; Coal = original source</a:t>
            </a:r>
          </a:p>
          <a:p>
            <a:pPr lvl="1"/>
            <a:r>
              <a:rPr lang="en-US" dirty="0" smtClean="0"/>
              <a:t>1712: steam engine</a:t>
            </a:r>
          </a:p>
          <a:p>
            <a:pPr lvl="1"/>
            <a:r>
              <a:rPr lang="en-US" dirty="0" smtClean="0"/>
              <a:t>1764: James Watt improved </a:t>
            </a:r>
            <a:r>
              <a:rPr lang="en-US" dirty="0" smtClean="0"/>
              <a:t> </a:t>
            </a:r>
            <a:r>
              <a:rPr lang="en-US" dirty="0" smtClean="0"/>
              <a:t>steam engine (“Father of the </a:t>
            </a:r>
            <a:r>
              <a:rPr lang="en-US" dirty="0" smtClean="0"/>
              <a:t>IR”) </a:t>
            </a:r>
            <a:r>
              <a:rPr lang="en-US" dirty="0" smtClean="0"/>
              <a:t>– key power source of IR</a:t>
            </a:r>
          </a:p>
        </p:txBody>
      </p:sp>
    </p:spTree>
    <p:extLst>
      <p:ext uri="{BB962C8B-B14F-4D97-AF65-F5344CB8AC3E}">
        <p14:creationId xmlns:p14="http://schemas.microsoft.com/office/powerpoint/2010/main" val="3901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2438400" cy="3371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81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It???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tech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New ways to produce iron: needed coal</a:t>
            </a:r>
          </a:p>
          <a:p>
            <a:pPr lvl="1"/>
            <a:r>
              <a:rPr lang="en-US" dirty="0" smtClean="0"/>
              <a:t>1709: used coal to smelt iron – separate it from its ore</a:t>
            </a:r>
          </a:p>
          <a:p>
            <a:pPr lvl="1"/>
            <a:r>
              <a:rPr lang="en-US" dirty="0" smtClean="0"/>
              <a:t>Produce less expensive &amp; better iron – made parts for steam engine</a:t>
            </a:r>
          </a:p>
          <a:p>
            <a:pPr lvl="2"/>
            <a:r>
              <a:rPr lang="en-US" dirty="0" smtClean="0"/>
              <a:t>Built bridges, railroads, etc.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9600"/>
            <a:ext cx="309172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Britain Leads the Way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The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1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Agricultural revolution</a:t>
            </a:r>
          </a:p>
          <a:p>
            <a:r>
              <a:rPr lang="en-US" dirty="0" smtClean="0"/>
              <a:t>Population growth</a:t>
            </a:r>
          </a:p>
          <a:p>
            <a:r>
              <a:rPr lang="en-US" dirty="0" smtClean="0"/>
              <a:t>New technologies &amp; energy sources</a:t>
            </a:r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Enclosure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733800"/>
            <a:ext cx="4953000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il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1077</Words>
  <Application>Microsoft Office PowerPoint</Application>
  <PresentationFormat>On-screen Show (4:3)</PresentationFormat>
  <Paragraphs>154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1_Office Theme</vt:lpstr>
      <vt:lpstr>Apothecary</vt:lpstr>
      <vt:lpstr>Executive</vt:lpstr>
      <vt:lpstr>2_Office Theme</vt:lpstr>
      <vt:lpstr>Kilter</vt:lpstr>
      <vt:lpstr>Unit 4: Enlightenment &amp; Rev</vt:lpstr>
      <vt:lpstr>Unit 4: The Industrial Revolution</vt:lpstr>
      <vt:lpstr>What Was It???</vt:lpstr>
      <vt:lpstr>What Caused It???</vt:lpstr>
      <vt:lpstr>What Caused It???</vt:lpstr>
      <vt:lpstr>PowerPoint Presentation</vt:lpstr>
      <vt:lpstr>What Caused It???</vt:lpstr>
      <vt:lpstr>Unit 4: The Industrial Revolution</vt:lpstr>
      <vt:lpstr>Causes Review</vt:lpstr>
      <vt:lpstr>Why Britain???</vt:lpstr>
      <vt:lpstr>Textile Industry</vt:lpstr>
      <vt:lpstr>Textile Industry</vt:lpstr>
      <vt:lpstr>Transportation Revolution</vt:lpstr>
      <vt:lpstr>Transportation Revolution</vt:lpstr>
      <vt:lpstr>Unit 4: The Industrial Revolution</vt:lpstr>
      <vt:lpstr>Move to the Cities</vt:lpstr>
      <vt:lpstr>New Social Classes</vt:lpstr>
      <vt:lpstr>New Social Classes</vt:lpstr>
      <vt:lpstr>Working Conditions</vt:lpstr>
      <vt:lpstr>Working Conditions</vt:lpstr>
      <vt:lpstr>Results of the IR</vt:lpstr>
      <vt:lpstr>PowerPoint Presentation</vt:lpstr>
      <vt:lpstr>Unit 4: The Industrial Revolution</vt:lpstr>
      <vt:lpstr>Laissez Faire Economics</vt:lpstr>
      <vt:lpstr>Utilitarians For Limited Govt</vt:lpstr>
      <vt:lpstr>Utilitarians For Limited Govt</vt:lpstr>
      <vt:lpstr>Socialist Thought</vt:lpstr>
      <vt:lpstr>Socialist Thought</vt:lpstr>
      <vt:lpstr>Karl Marx: Class Struggles</vt:lpstr>
      <vt:lpstr>Marxism in the Future</vt:lpstr>
      <vt:lpstr>Marxism in the Future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Enlightenment &amp; Rev</dc:title>
  <dc:creator>Whitney</dc:creator>
  <cp:lastModifiedBy>Whitney</cp:lastModifiedBy>
  <cp:revision>20</cp:revision>
  <dcterms:created xsi:type="dcterms:W3CDTF">2013-12-09T01:11:23Z</dcterms:created>
  <dcterms:modified xsi:type="dcterms:W3CDTF">2014-11-30T02:41:15Z</dcterms:modified>
</cp:coreProperties>
</file>