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56"/>
  </p:notesMasterIdLst>
  <p:sldIdLst>
    <p:sldId id="256" r:id="rId7"/>
    <p:sldId id="257" r:id="rId8"/>
    <p:sldId id="258" r:id="rId9"/>
    <p:sldId id="260" r:id="rId10"/>
    <p:sldId id="261" r:id="rId11"/>
    <p:sldId id="262" r:id="rId12"/>
    <p:sldId id="309" r:id="rId13"/>
    <p:sldId id="310" r:id="rId14"/>
    <p:sldId id="312" r:id="rId15"/>
    <p:sldId id="311" r:id="rId16"/>
    <p:sldId id="313" r:id="rId17"/>
    <p:sldId id="314" r:id="rId18"/>
    <p:sldId id="315" r:id="rId19"/>
    <p:sldId id="264" r:id="rId20"/>
    <p:sldId id="265" r:id="rId21"/>
    <p:sldId id="266" r:id="rId22"/>
    <p:sldId id="267" r:id="rId23"/>
    <p:sldId id="268" r:id="rId24"/>
    <p:sldId id="269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448C8-FD28-4B5F-9C6B-CA11746462EF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8F6B9-7A8B-481D-A38F-4162BD997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C764-8C22-40FF-863D-DDCB8FFD775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C764-8C22-40FF-863D-DDCB8FFD775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C764-8C22-40FF-863D-DDCB8FFD775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D66E-BF8D-45A5-ADF5-885853179BC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D66E-BF8D-45A5-ADF5-885853179BC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D66E-BF8D-45A5-ADF5-885853179BC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D66E-BF8D-45A5-ADF5-885853179BC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D66E-BF8D-45A5-ADF5-885853179BC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D66E-BF8D-45A5-ADF5-885853179BC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C675-E248-48EB-A2F9-793587C8F04D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03EA-0D55-48A5-A4AD-153EAE68482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913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C675-E248-48EB-A2F9-793587C8F04D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03EA-0D55-48A5-A4AD-153EAE68482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5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C675-E248-48EB-A2F9-793587C8F04D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03EA-0D55-48A5-A4AD-153EAE68482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77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1EBE-93F1-4537-BDAD-C802D6CCE96B}" type="datetimeFigureOut">
              <a:rPr lang="en-US" smtClean="0">
                <a:solidFill>
                  <a:srgbClr val="564B3C"/>
                </a:solidFill>
              </a:rPr>
              <a:pPr/>
              <a:t>9/29/2014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7541EF-D276-4CCC-B94F-3D200DF780D1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27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1EBE-93F1-4537-BDAD-C802D6CCE96B}" type="datetimeFigureOut">
              <a:rPr lang="en-US" smtClean="0">
                <a:solidFill>
                  <a:srgbClr val="564B3C"/>
                </a:solidFill>
              </a:rPr>
              <a:pPr/>
              <a:t>9/29/2014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41EF-D276-4CCC-B94F-3D200DF780D1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49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1EBE-93F1-4537-BDAD-C802D6CCE96B}" type="datetimeFigureOut">
              <a:rPr lang="en-US" smtClean="0">
                <a:solidFill>
                  <a:srgbClr val="564B3C"/>
                </a:solidFill>
              </a:rPr>
              <a:pPr/>
              <a:t>9/29/2014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41EF-D276-4CCC-B94F-3D200DF780D1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8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1EBE-93F1-4537-BDAD-C802D6CCE96B}" type="datetimeFigureOut">
              <a:rPr lang="en-US" smtClean="0">
                <a:solidFill>
                  <a:srgbClr val="564B3C"/>
                </a:solidFill>
              </a:rPr>
              <a:pPr/>
              <a:t>9/29/2014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41EF-D276-4CCC-B94F-3D200DF780D1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05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1EBE-93F1-4537-BDAD-C802D6CCE96B}" type="datetimeFigureOut">
              <a:rPr lang="en-US" smtClean="0">
                <a:solidFill>
                  <a:srgbClr val="564B3C"/>
                </a:solidFill>
              </a:rPr>
              <a:pPr/>
              <a:t>9/29/2014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41EF-D276-4CCC-B94F-3D200DF780D1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91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1EBE-93F1-4537-BDAD-C802D6CCE96B}" type="datetimeFigureOut">
              <a:rPr lang="en-US" smtClean="0">
                <a:solidFill>
                  <a:srgbClr val="564B3C"/>
                </a:solidFill>
              </a:rPr>
              <a:pPr/>
              <a:t>9/29/2014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41EF-D276-4CCC-B94F-3D200DF780D1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99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1EBE-93F1-4537-BDAD-C802D6CCE96B}" type="datetimeFigureOut">
              <a:rPr lang="en-US" smtClean="0">
                <a:solidFill>
                  <a:srgbClr val="564B3C"/>
                </a:solidFill>
              </a:rPr>
              <a:pPr/>
              <a:t>9/29/2014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41EF-D276-4CCC-B94F-3D200DF780D1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21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1EBE-93F1-4537-BDAD-C802D6CCE96B}" type="datetimeFigureOut">
              <a:rPr lang="en-US" smtClean="0">
                <a:solidFill>
                  <a:srgbClr val="564B3C"/>
                </a:solidFill>
              </a:rPr>
              <a:pPr/>
              <a:t>9/29/2014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41EF-D276-4CCC-B94F-3D200DF780D1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3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C675-E248-48EB-A2F9-793587C8F04D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03EA-0D55-48A5-A4AD-153EAE68482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40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1EBE-93F1-4537-BDAD-C802D6CCE96B}" type="datetimeFigureOut">
              <a:rPr lang="en-US" smtClean="0">
                <a:solidFill>
                  <a:srgbClr val="564B3C"/>
                </a:solidFill>
              </a:rPr>
              <a:pPr/>
              <a:t>9/29/2014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41EF-D276-4CCC-B94F-3D200DF780D1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85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1EBE-93F1-4537-BDAD-C802D6CCE96B}" type="datetimeFigureOut">
              <a:rPr lang="en-US" smtClean="0">
                <a:solidFill>
                  <a:srgbClr val="564B3C"/>
                </a:solidFill>
              </a:rPr>
              <a:pPr/>
              <a:t>9/29/2014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41EF-D276-4CCC-B94F-3D200DF780D1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38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1EBE-93F1-4537-BDAD-C802D6CCE96B}" type="datetimeFigureOut">
              <a:rPr lang="en-US" smtClean="0">
                <a:solidFill>
                  <a:srgbClr val="564B3C"/>
                </a:solidFill>
              </a:rPr>
              <a:pPr/>
              <a:t>9/29/2014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41EF-D276-4CCC-B94F-3D200DF780D1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81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D01-02BF-4B72-908F-AAA2AC62BAC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4C4F56-77C6-4A58-B398-32DD576B308F}" type="slidenum">
              <a:rPr lang="en-US" smtClean="0">
                <a:solidFill>
                  <a:srgbClr val="7A6A6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A6A60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6640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D01-02BF-4B72-908F-AAA2AC62BAC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74C4F56-77C6-4A58-B398-32DD576B308F}" type="slidenum">
              <a:rPr lang="en-US" smtClean="0">
                <a:solidFill>
                  <a:srgbClr val="7A6A6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A6A60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3790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D01-02BF-4B72-908F-AAA2AC62BAC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4C4F56-77C6-4A58-B398-32DD576B308F}" type="slidenum">
              <a:rPr lang="en-US" smtClean="0">
                <a:solidFill>
                  <a:srgbClr val="7A6A6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A6A60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4251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9255D01-02BF-4B72-908F-AAA2AC62BAC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4F56-77C6-4A58-B398-32DD576B308F}" type="slidenum">
              <a:rPr lang="en-US" smtClean="0">
                <a:solidFill>
                  <a:srgbClr val="7A6A6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A6A60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5450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D01-02BF-4B72-908F-AAA2AC62BAC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74C4F56-77C6-4A58-B398-32DD576B308F}" type="slidenum">
              <a:rPr lang="en-US" smtClean="0">
                <a:solidFill>
                  <a:srgbClr val="7A6A6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A6A60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323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D01-02BF-4B72-908F-AAA2AC62BAC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74C4F56-77C6-4A58-B398-32DD576B308F}" type="slidenum">
              <a:rPr lang="en-US" smtClean="0">
                <a:solidFill>
                  <a:srgbClr val="7A6A6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A6A6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65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D01-02BF-4B72-908F-AAA2AC62BAC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4C4F56-77C6-4A58-B398-32DD576B3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8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C675-E248-48EB-A2F9-793587C8F04D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9B203EA-0D55-48A5-A4AD-153EAE68482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95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4C4F56-77C6-4A58-B398-32DD576B308F}" type="slidenum">
              <a:rPr lang="en-US" smtClean="0">
                <a:solidFill>
                  <a:srgbClr val="7A6A6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A6A60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D01-02BF-4B72-908F-AAA2AC62BAC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81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74C4F56-77C6-4A58-B398-32DD576B308F}" type="slidenum">
              <a:rPr lang="en-US" smtClean="0">
                <a:solidFill>
                  <a:srgbClr val="7A6A6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A6A60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9255D01-02BF-4B72-908F-AAA2AC62BAC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5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D01-02BF-4B72-908F-AAA2AC62BAC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4F56-77C6-4A58-B398-32DD576B308F}" type="slidenum">
              <a:rPr lang="en-US" smtClean="0">
                <a:solidFill>
                  <a:srgbClr val="7A6A6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A6A6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82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74C4F56-77C6-4A58-B398-32DD576B308F}" type="slidenum">
              <a:rPr lang="en-US" smtClean="0">
                <a:solidFill>
                  <a:srgbClr val="7A6A6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A6A60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D01-02BF-4B72-908F-AAA2AC62BAC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810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F34B-5D44-47A6-BC44-71F561DC08F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9/29/2014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E5F-6E5E-401B-A566-C3209E000A7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30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F34B-5D44-47A6-BC44-71F561DC08F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E5F-6E5E-401B-A566-C3209E000A7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53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F34B-5D44-47A6-BC44-71F561DC08F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9/29/2014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E5F-6E5E-401B-A566-C3209E000A7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91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F34B-5D44-47A6-BC44-71F561DC08F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E5F-6E5E-401B-A566-C3209E000A7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91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F34B-5D44-47A6-BC44-71F561DC08F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E5F-6E5E-401B-A566-C3209E000A7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69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F34B-5D44-47A6-BC44-71F561DC08F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E5F-6E5E-401B-A566-C3209E000A7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5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C675-E248-48EB-A2F9-793587C8F04D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03EA-0D55-48A5-A4AD-153EAE68482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40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F34B-5D44-47A6-BC44-71F561DC08F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E5F-6E5E-401B-A566-C3209E000A7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25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F34B-5D44-47A6-BC44-71F561DC08F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E5F-6E5E-401B-A566-C3209E000A7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32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F34B-5D44-47A6-BC44-71F561DC08F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E10E5F-6E5E-401B-A566-C3209E000A7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03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F34B-5D44-47A6-BC44-71F561DC08F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E5F-6E5E-401B-A566-C3209E000A7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2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F34B-5D44-47A6-BC44-71F561DC08F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E5F-6E5E-401B-A566-C3209E000A7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293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9E2-F474-4A81-ABB4-D290E4ED047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408B-169D-4AFF-9E83-2AC65088886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681391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9E2-F474-4A81-ABB4-D290E4ED047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408B-169D-4AFF-9E83-2AC65088886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78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9E2-F474-4A81-ABB4-D290E4ED047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7DB408B-169D-4AFF-9E83-2AC65088886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25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9E2-F474-4A81-ABB4-D290E4ED047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408B-169D-4AFF-9E83-2AC65088886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46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9E2-F474-4A81-ABB4-D290E4ED047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408B-169D-4AFF-9E83-2AC65088886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0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C675-E248-48EB-A2F9-793587C8F04D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03EA-0D55-48A5-A4AD-153EAE68482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73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9E2-F474-4A81-ABB4-D290E4ED047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408B-169D-4AFF-9E83-2AC65088886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55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9E2-F474-4A81-ABB4-D290E4ED047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408B-169D-4AFF-9E83-2AC65088886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852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9E2-F474-4A81-ABB4-D290E4ED047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408B-169D-4AFF-9E83-2AC65088886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49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9E2-F474-4A81-ABB4-D290E4ED047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408B-169D-4AFF-9E83-2AC65088886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42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9E2-F474-4A81-ABB4-D290E4ED047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408B-169D-4AFF-9E83-2AC65088886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768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9E2-F474-4A81-ABB4-D290E4ED047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408B-169D-4AFF-9E83-2AC65088886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02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DDC-4DC6-4C27-835A-9CC7C6BC677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B17E13-D312-45EE-9811-920154CF477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E0BDDC-4DC6-4C27-835A-9CC7C6BC677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5B17E13-D312-45EE-9811-920154CF477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DDC-4DC6-4C27-835A-9CC7C6BC677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7E13-D312-45EE-9811-920154CF477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DDC-4DC6-4C27-835A-9CC7C6BC677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7E13-D312-45EE-9811-920154CF477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C675-E248-48EB-A2F9-793587C8F04D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03EA-0D55-48A5-A4AD-153EAE68482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6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7E13-D312-45EE-9811-920154CF47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DDC-4DC6-4C27-835A-9CC7C6BC677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DDC-4DC6-4C27-835A-9CC7C6BC677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7E13-D312-45EE-9811-920154CF477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DDC-4DC6-4C27-835A-9CC7C6BC677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7E13-D312-45EE-9811-920154CF4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E0BDDC-4DC6-4C27-835A-9CC7C6BC677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B17E13-D312-45EE-9811-920154CF47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DDC-4DC6-4C27-835A-9CC7C6BC677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B17E13-D312-45EE-9811-920154CF47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DDC-4DC6-4C27-835A-9CC7C6BC677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7E13-D312-45EE-9811-920154CF4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DDC-4DC6-4C27-835A-9CC7C6BC677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7E13-D312-45EE-9811-920154CF4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C675-E248-48EB-A2F9-793587C8F04D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03EA-0D55-48A5-A4AD-153EAE68482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5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C675-E248-48EB-A2F9-793587C8F04D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03EA-0D55-48A5-A4AD-153EAE68482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9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C675-E248-48EB-A2F9-793587C8F04D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03EA-0D55-48A5-A4AD-153EAE68482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2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A4C675-E248-48EB-A2F9-793587C8F04D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B203EA-0D55-48A5-A4AD-153EAE68482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17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4211EBE-93F1-4537-BDAD-C802D6CCE96B}" type="datetimeFigureOut">
              <a:rPr lang="en-US" smtClean="0">
                <a:solidFill>
                  <a:srgbClr val="564B3C"/>
                </a:solidFill>
              </a:rPr>
              <a:pPr/>
              <a:t>9/29/2014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37541EF-D276-4CCC-B94F-3D200DF780D1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6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9255D01-02BF-4B72-908F-AAA2AC62BAC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4C4F56-77C6-4A58-B398-32DD576B308F}" type="slidenum">
              <a:rPr lang="en-US" smtClean="0">
                <a:solidFill>
                  <a:srgbClr val="7A6A6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A6A60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680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7F34B-5D44-47A6-BC44-71F561DC08F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E10E5F-6E5E-401B-A566-C3209E000A7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86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5DB9E2-F474-4A81-ABB4-D290E4ED047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9/29/2014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DB408B-169D-4AFF-9E83-2AC65088886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56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1E0BDDC-4DC6-4C27-835A-9CC7C6BC677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5B17E13-D312-45EE-9811-920154CF477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Regional Civilizations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Noblewomen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“lady of the manor”</a:t>
            </a:r>
          </a:p>
          <a:p>
            <a:r>
              <a:rPr lang="en-US" dirty="0" smtClean="0"/>
              <a:t>active role in warrior society</a:t>
            </a:r>
          </a:p>
          <a:p>
            <a:r>
              <a:rPr lang="en-US" dirty="0" smtClean="0"/>
              <a:t>Took over duties while men off </a:t>
            </a:r>
            <a:r>
              <a:rPr lang="en-US" dirty="0" smtClean="0"/>
              <a:t>fighting</a:t>
            </a:r>
            <a:endParaRPr lang="en-US" dirty="0" smtClean="0"/>
          </a:p>
          <a:p>
            <a:r>
              <a:rPr lang="en-US" dirty="0" smtClean="0"/>
              <a:t>Some participated in politics – Eleanor of Aquitaine</a:t>
            </a:r>
          </a:p>
          <a:p>
            <a:r>
              <a:rPr lang="en-US" dirty="0" smtClean="0"/>
              <a:t>Usually </a:t>
            </a:r>
            <a:r>
              <a:rPr lang="en-US" dirty="0" smtClean="0"/>
              <a:t>no </a:t>
            </a:r>
            <a:r>
              <a:rPr lang="en-US" dirty="0" smtClean="0"/>
              <a:t>inheritance </a:t>
            </a:r>
            <a:r>
              <a:rPr lang="en-US" dirty="0" smtClean="0"/>
              <a:t>– went to eldest son</a:t>
            </a:r>
          </a:p>
          <a:p>
            <a:r>
              <a:rPr lang="en-US" dirty="0" smtClean="0"/>
              <a:t>Arranged </a:t>
            </a:r>
            <a:r>
              <a:rPr lang="en-US" dirty="0" smtClean="0"/>
              <a:t>marriages as early as 12</a:t>
            </a:r>
          </a:p>
          <a:p>
            <a:pPr lvl="1"/>
            <a:r>
              <a:rPr lang="en-US" dirty="0" smtClean="0"/>
              <a:t>Marriage training / kids &amp; dutiful wife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600200" cy="2062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98" y="5071241"/>
            <a:ext cx="2386445" cy="161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Manor: An Economic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ord’s </a:t>
            </a:r>
            <a:r>
              <a:rPr lang="en-US" dirty="0" smtClean="0"/>
              <a:t>estate = manor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= heart of </a:t>
            </a:r>
            <a:r>
              <a:rPr lang="en-US" dirty="0" smtClean="0"/>
              <a:t>med econ</a:t>
            </a:r>
            <a:endParaRPr lang="en-US" dirty="0" smtClean="0"/>
          </a:p>
          <a:p>
            <a:r>
              <a:rPr lang="en-US" dirty="0" smtClean="0"/>
              <a:t>Manor 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dirty="0" smtClean="0"/>
              <a:t>1+ villages &amp; </a:t>
            </a:r>
            <a:r>
              <a:rPr lang="en-US" dirty="0" smtClean="0"/>
              <a:t>surr. </a:t>
            </a:r>
            <a:r>
              <a:rPr lang="en-US" dirty="0" smtClean="0"/>
              <a:t>lands</a:t>
            </a:r>
          </a:p>
          <a:p>
            <a:r>
              <a:rPr lang="en-US" dirty="0" smtClean="0"/>
              <a:t>Peasants (serfs) lived on / worked the manor</a:t>
            </a:r>
          </a:p>
          <a:p>
            <a:r>
              <a:rPr lang="en-US" dirty="0" smtClean="0"/>
              <a:t>Lords &amp; peasants had mutual </a:t>
            </a:r>
            <a:r>
              <a:rPr lang="en-US" dirty="0" err="1" smtClean="0"/>
              <a:t>obs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Peasants farmed land; </a:t>
            </a:r>
            <a:r>
              <a:rPr lang="en-US" dirty="0" smtClean="0"/>
              <a:t>repairs</a:t>
            </a:r>
            <a:r>
              <a:rPr lang="en-US" dirty="0" smtClean="0"/>
              <a:t>; </a:t>
            </a:r>
            <a:r>
              <a:rPr lang="en-US" dirty="0" smtClean="0"/>
              <a:t>had to ask to marry; paid </a:t>
            </a:r>
            <a:r>
              <a:rPr lang="en-US" dirty="0" smtClean="0"/>
              <a:t>fees/fines </a:t>
            </a:r>
            <a:endParaRPr lang="en-US" dirty="0" smtClean="0"/>
          </a:p>
          <a:p>
            <a:pPr lvl="1"/>
            <a:r>
              <a:rPr lang="en-US" dirty="0" smtClean="0"/>
              <a:t>In return – farmed some land for self; protection; couldn’t be forced </a:t>
            </a:r>
            <a:r>
              <a:rPr lang="en-US" dirty="0" smtClean="0"/>
              <a:t>off land</a:t>
            </a:r>
            <a:r>
              <a:rPr lang="en-US" dirty="0" smtClean="0"/>
              <a:t>; given </a:t>
            </a:r>
            <a:r>
              <a:rPr lang="en-US" dirty="0" smtClean="0"/>
              <a:t>food, housing, land</a:t>
            </a:r>
          </a:p>
          <a:p>
            <a:r>
              <a:rPr lang="en-US" dirty="0" smtClean="0"/>
              <a:t>Manor was self-sufficient – </a:t>
            </a:r>
            <a:r>
              <a:rPr lang="en-US" dirty="0" smtClean="0"/>
              <a:t>produced </a:t>
            </a:r>
            <a:r>
              <a:rPr lang="en-US" dirty="0" smtClean="0"/>
              <a:t>things </a:t>
            </a:r>
            <a:r>
              <a:rPr lang="en-US" dirty="0" smtClean="0"/>
              <a:t> </a:t>
            </a:r>
            <a:r>
              <a:rPr lang="en-US" dirty="0" smtClean="0"/>
              <a:t>needed for themselves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37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Manor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09687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Peasant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Harsh</a:t>
            </a:r>
            <a:r>
              <a:rPr lang="en-US" dirty="0" smtClean="0"/>
              <a:t>, </a:t>
            </a:r>
            <a:r>
              <a:rPr lang="en-US" dirty="0" smtClean="0"/>
              <a:t>hard work </a:t>
            </a:r>
            <a:r>
              <a:rPr lang="en-US" dirty="0" smtClean="0"/>
              <a:t>sun </a:t>
            </a:r>
            <a:r>
              <a:rPr lang="en-US" dirty="0" smtClean="0"/>
              <a:t>up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 smtClean="0"/>
              <a:t>sun down </a:t>
            </a:r>
          </a:p>
          <a:p>
            <a:r>
              <a:rPr lang="en-US" dirty="0" smtClean="0"/>
              <a:t>Hunger/disease </a:t>
            </a:r>
            <a:r>
              <a:rPr lang="en-US" dirty="0" err="1" smtClean="0"/>
              <a:t>probs</a:t>
            </a:r>
            <a:endParaRPr lang="en-US" dirty="0" smtClean="0"/>
          </a:p>
          <a:p>
            <a:pPr lvl="1"/>
            <a:r>
              <a:rPr lang="en-US" dirty="0" smtClean="0"/>
              <a:t>Many </a:t>
            </a:r>
            <a:r>
              <a:rPr lang="en-US" dirty="0" smtClean="0"/>
              <a:t>didn’t </a:t>
            </a:r>
            <a:r>
              <a:rPr lang="en-US" dirty="0" smtClean="0"/>
              <a:t>live past </a:t>
            </a:r>
            <a:r>
              <a:rPr lang="en-US" dirty="0" smtClean="0"/>
              <a:t>35 / poor diet – little meat</a:t>
            </a:r>
            <a:endParaRPr lang="en-US" dirty="0" smtClean="0"/>
          </a:p>
          <a:p>
            <a:pPr lvl="1"/>
            <a:r>
              <a:rPr lang="en-US" dirty="0" err="1" smtClean="0"/>
              <a:t>Fam</a:t>
            </a:r>
            <a:r>
              <a:rPr lang="en-US" dirty="0" smtClean="0"/>
              <a:t> </a:t>
            </a:r>
            <a:r>
              <a:rPr lang="en-US" dirty="0" smtClean="0"/>
              <a:t>&amp; </a:t>
            </a:r>
            <a:r>
              <a:rPr lang="en-US" dirty="0" smtClean="0"/>
              <a:t>animals </a:t>
            </a:r>
            <a:r>
              <a:rPr lang="en-US" dirty="0" smtClean="0"/>
              <a:t>slept </a:t>
            </a:r>
            <a:r>
              <a:rPr lang="en-US" dirty="0" smtClean="0"/>
              <a:t>together in hut</a:t>
            </a:r>
          </a:p>
          <a:p>
            <a:pPr lvl="1"/>
            <a:r>
              <a:rPr lang="en-US" dirty="0" smtClean="0"/>
              <a:t>Week </a:t>
            </a:r>
            <a:r>
              <a:rPr lang="en-US" dirty="0" smtClean="0"/>
              <a:t>off during </a:t>
            </a:r>
            <a:r>
              <a:rPr lang="en-US" dirty="0" smtClean="0"/>
              <a:t>Xmas </a:t>
            </a:r>
            <a:r>
              <a:rPr lang="en-US" dirty="0" smtClean="0"/>
              <a:t>&amp; Easter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4495800"/>
            <a:ext cx="3848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Middle ages: castles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Regional civ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Castles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Early Castles:  </a:t>
            </a:r>
            <a:r>
              <a:rPr lang="en-US" dirty="0" err="1" smtClean="0"/>
              <a:t>Motte</a:t>
            </a:r>
            <a:r>
              <a:rPr lang="en-US" dirty="0" smtClean="0"/>
              <a:t> and Bailey style</a:t>
            </a:r>
          </a:p>
          <a:p>
            <a:r>
              <a:rPr lang="en-US" dirty="0" smtClean="0"/>
              <a:t>Had to get a “License to </a:t>
            </a:r>
            <a:r>
              <a:rPr lang="en-US" dirty="0" err="1" smtClean="0"/>
              <a:t>Crennilate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59946"/>
            <a:ext cx="4038600" cy="332553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48" y="4191000"/>
            <a:ext cx="2299344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1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Castles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1127:  Rochester Castle  in England, first stone keep (tower)</a:t>
            </a:r>
          </a:p>
          <a:p>
            <a:endParaRPr lang="en-US" dirty="0"/>
          </a:p>
          <a:p>
            <a:r>
              <a:rPr lang="en-US" dirty="0" smtClean="0"/>
              <a:t>Keep has:  </a:t>
            </a:r>
            <a:r>
              <a:rPr lang="en-US" dirty="0" err="1" smtClean="0"/>
              <a:t>Forebuilding</a:t>
            </a:r>
            <a:r>
              <a:rPr lang="en-US" dirty="0" smtClean="0"/>
              <a:t>, Thick walls</a:t>
            </a:r>
          </a:p>
          <a:p>
            <a:endParaRPr lang="en-US" dirty="0"/>
          </a:p>
          <a:p>
            <a:r>
              <a:rPr lang="en-US" dirty="0" smtClean="0"/>
              <a:t>There were both royal and private castles</a:t>
            </a:r>
            <a:endParaRPr lang="en-US" dirty="0"/>
          </a:p>
        </p:txBody>
      </p:sp>
      <p:pic>
        <p:nvPicPr>
          <p:cNvPr id="5" name="Content Placeholder 4" descr="rochest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98141"/>
            <a:ext cx="4038600" cy="3049143"/>
          </a:xfrm>
        </p:spPr>
      </p:pic>
    </p:spTree>
    <p:extLst>
      <p:ext uri="{BB962C8B-B14F-4D97-AF65-F5344CB8AC3E}">
        <p14:creationId xmlns:p14="http://schemas.microsoft.com/office/powerpoint/2010/main" val="33575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Rochester Castle</a:t>
            </a:r>
            <a:endParaRPr lang="en-US" dirty="0"/>
          </a:p>
        </p:txBody>
      </p:sp>
      <p:pic>
        <p:nvPicPr>
          <p:cNvPr id="7" name="Content Placeholder 6" descr="rochester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1914" y="1752600"/>
            <a:ext cx="3280172" cy="4373563"/>
          </a:xfrm>
        </p:spPr>
      </p:pic>
    </p:spTree>
    <p:extLst>
      <p:ext uri="{BB962C8B-B14F-4D97-AF65-F5344CB8AC3E}">
        <p14:creationId xmlns:p14="http://schemas.microsoft.com/office/powerpoint/2010/main" val="23670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Castles</a:t>
            </a:r>
            <a:endParaRPr lang="en-US" dirty="0"/>
          </a:p>
        </p:txBody>
      </p:sp>
      <p:pic>
        <p:nvPicPr>
          <p:cNvPr id="5" name="Content Placeholder 4" descr="castle 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75783" y="1719263"/>
            <a:ext cx="2937933" cy="44069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Small windows</a:t>
            </a:r>
          </a:p>
          <a:p>
            <a:endParaRPr lang="en-US" dirty="0"/>
          </a:p>
          <a:p>
            <a:r>
              <a:rPr lang="en-US" dirty="0" smtClean="0"/>
              <a:t>Grew in size</a:t>
            </a:r>
          </a:p>
          <a:p>
            <a:endParaRPr lang="en-US" dirty="0"/>
          </a:p>
          <a:p>
            <a:r>
              <a:rPr lang="en-US" dirty="0" smtClean="0"/>
              <a:t>Grew in shape</a:t>
            </a:r>
          </a:p>
          <a:p>
            <a:endParaRPr lang="en-US" dirty="0"/>
          </a:p>
          <a:p>
            <a:r>
              <a:rPr lang="en-US" dirty="0" smtClean="0"/>
              <a:t>Purpose:  look so tough, no one will want to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 Developments</a:t>
            </a:r>
            <a:endParaRPr lang="en-US" dirty="0"/>
          </a:p>
        </p:txBody>
      </p:sp>
      <p:pic>
        <p:nvPicPr>
          <p:cNvPr id="7" name="Content Placeholder 6" descr="mach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" y="1219201"/>
            <a:ext cx="3352800" cy="250688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Curtain Walls around the castles</a:t>
            </a:r>
          </a:p>
          <a:p>
            <a:r>
              <a:rPr lang="en-US" dirty="0" err="1" smtClean="0"/>
              <a:t>Mechicolations</a:t>
            </a:r>
            <a:endParaRPr lang="en-US" dirty="0" smtClean="0"/>
          </a:p>
          <a:p>
            <a:r>
              <a:rPr lang="en-US" dirty="0" smtClean="0"/>
              <a:t>Drawbridges</a:t>
            </a:r>
            <a:endParaRPr lang="en-US" dirty="0"/>
          </a:p>
        </p:txBody>
      </p:sp>
      <p:pic>
        <p:nvPicPr>
          <p:cNvPr id="8" name="Picture 7" descr="mach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" y="4038600"/>
            <a:ext cx="1882565" cy="2362200"/>
          </a:xfrm>
          <a:prstGeom prst="rect">
            <a:avLst/>
          </a:prstGeom>
        </p:spPr>
      </p:pic>
      <p:pic>
        <p:nvPicPr>
          <p:cNvPr id="9" name="Picture 8" descr="curta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4343400"/>
            <a:ext cx="2933700" cy="220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regional </a:t>
            </a:r>
            <a:r>
              <a:rPr lang="en-US" dirty="0" err="1" smtClean="0"/>
              <a:t>civs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Middle Ages: Feudalism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High &amp; Late Middle Ages: Royal Power Grows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Regional </a:t>
            </a:r>
            <a:r>
              <a:rPr lang="en-US" dirty="0" err="1" smtClean="0"/>
              <a:t>Civs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Monarchs, Nobles, &amp;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Middle Ages: ~ </a:t>
            </a:r>
            <a:r>
              <a:rPr lang="en-US" dirty="0" smtClean="0"/>
              <a:t>1000-1300</a:t>
            </a:r>
          </a:p>
          <a:p>
            <a:r>
              <a:rPr lang="en-US" dirty="0" smtClean="0"/>
              <a:t>Nobles &amp; clergy </a:t>
            </a:r>
            <a:r>
              <a:rPr lang="en-US" dirty="0" smtClean="0"/>
              <a:t>almost </a:t>
            </a:r>
            <a:r>
              <a:rPr lang="en-US" dirty="0" smtClean="0"/>
              <a:t>as </a:t>
            </a:r>
            <a:r>
              <a:rPr lang="en-US" dirty="0" smtClean="0"/>
              <a:t>powerful as </a:t>
            </a:r>
            <a:r>
              <a:rPr lang="en-US" dirty="0" smtClean="0"/>
              <a:t>monarchs</a:t>
            </a:r>
          </a:p>
          <a:p>
            <a:pPr lvl="1"/>
            <a:r>
              <a:rPr lang="en-US" dirty="0" smtClean="0"/>
              <a:t>Monarchs not happy; wanted all power</a:t>
            </a:r>
          </a:p>
          <a:p>
            <a:r>
              <a:rPr lang="en-US" dirty="0" smtClean="0"/>
              <a:t>Power began to shift during HMA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733800"/>
            <a:ext cx="19050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0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Monarchs, Nobles, &amp;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Monarch used various ways to centralize power</a:t>
            </a:r>
          </a:p>
          <a:p>
            <a:pPr lvl="1"/>
            <a:r>
              <a:rPr lang="en-US" dirty="0"/>
              <a:t>Expanded royal domain (area)</a:t>
            </a:r>
          </a:p>
          <a:p>
            <a:pPr lvl="1"/>
            <a:r>
              <a:rPr lang="en-US" dirty="0"/>
              <a:t>Set up system of royal justice (challenged other courts)</a:t>
            </a:r>
          </a:p>
          <a:p>
            <a:pPr lvl="1"/>
            <a:r>
              <a:rPr lang="en-US" dirty="0"/>
              <a:t>Organized </a:t>
            </a:r>
            <a:r>
              <a:rPr lang="en-US" dirty="0" err="1"/>
              <a:t>govt</a:t>
            </a:r>
            <a:r>
              <a:rPr lang="en-US" dirty="0"/>
              <a:t> bureaucracies</a:t>
            </a:r>
          </a:p>
          <a:p>
            <a:pPr lvl="1"/>
            <a:r>
              <a:rPr lang="en-US" dirty="0"/>
              <a:t>Created tax system</a:t>
            </a:r>
          </a:p>
          <a:p>
            <a:pPr lvl="1"/>
            <a:r>
              <a:rPr lang="en-US" dirty="0"/>
              <a:t>Built </a:t>
            </a:r>
            <a:r>
              <a:rPr lang="en-US" dirty="0" smtClean="0"/>
              <a:t>armies</a:t>
            </a:r>
          </a:p>
          <a:p>
            <a:pPr lvl="1"/>
            <a:r>
              <a:rPr lang="en-US" dirty="0" smtClean="0"/>
              <a:t>Strengthen ties w/ middle </a:t>
            </a:r>
            <a:r>
              <a:rPr lang="en-US" dirty="0" err="1" smtClean="0"/>
              <a:t>ppl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8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Kings = More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groups settled England in EMA</a:t>
            </a:r>
          </a:p>
          <a:p>
            <a:r>
              <a:rPr lang="en-US" dirty="0" smtClean="0"/>
              <a:t>English rulers in control &amp; kept kingdoms united most of EMA</a:t>
            </a:r>
          </a:p>
          <a:p>
            <a:r>
              <a:rPr lang="en-US" dirty="0" smtClean="0"/>
              <a:t>1066: Anglo-Saxon king Edward died w/out heir</a:t>
            </a:r>
          </a:p>
          <a:p>
            <a:pPr lvl="1"/>
            <a:r>
              <a:rPr lang="en-US" dirty="0" smtClean="0"/>
              <a:t>Harold picked to </a:t>
            </a:r>
            <a:r>
              <a:rPr lang="en-US" dirty="0" smtClean="0"/>
              <a:t>rule (</a:t>
            </a:r>
            <a:r>
              <a:rPr lang="en-US" dirty="0" smtClean="0"/>
              <a:t>bro </a:t>
            </a:r>
            <a:r>
              <a:rPr lang="en-US" dirty="0" smtClean="0"/>
              <a:t>in law of Ed)</a:t>
            </a:r>
          </a:p>
          <a:p>
            <a:pPr lvl="1"/>
            <a:r>
              <a:rPr lang="en-US" dirty="0" smtClean="0"/>
              <a:t>William, Duke of Normandy claimed throne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865418"/>
            <a:ext cx="1943100" cy="2543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4876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Eddy 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76800" y="5061466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5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Kings = More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William of </a:t>
            </a:r>
            <a:r>
              <a:rPr lang="en-US" dirty="0" smtClean="0"/>
              <a:t>Normandy: French</a:t>
            </a:r>
            <a:endParaRPr lang="en-US" dirty="0" smtClean="0"/>
          </a:p>
          <a:p>
            <a:pPr lvl="1"/>
            <a:r>
              <a:rPr lang="en-US" dirty="0" smtClean="0"/>
              <a:t>Raised army &amp; </a:t>
            </a:r>
            <a:r>
              <a:rPr lang="en-US" dirty="0" smtClean="0"/>
              <a:t>Pope </a:t>
            </a:r>
            <a:r>
              <a:rPr lang="en-US" dirty="0" smtClean="0"/>
              <a:t>on his side</a:t>
            </a:r>
          </a:p>
          <a:p>
            <a:pPr lvl="1"/>
            <a:r>
              <a:rPr lang="en-US" dirty="0" smtClean="0"/>
              <a:t>Defeated Harold at Battle of Hastings</a:t>
            </a:r>
          </a:p>
          <a:p>
            <a:pPr lvl="1"/>
            <a:r>
              <a:rPr lang="en-US" dirty="0" smtClean="0"/>
              <a:t>Became known </a:t>
            </a:r>
            <a:r>
              <a:rPr lang="en-US" dirty="0" smtClean="0">
                <a:solidFill>
                  <a:schemeClr val="tx1"/>
                </a:solidFill>
              </a:rPr>
              <a:t>as “William the Conqueror”</a:t>
            </a:r>
          </a:p>
          <a:p>
            <a:pPr lvl="1"/>
            <a:r>
              <a:rPr lang="en-US" dirty="0" smtClean="0"/>
              <a:t>Made king on Christmas Day 1066</a:t>
            </a:r>
          </a:p>
          <a:p>
            <a:r>
              <a:rPr lang="en-US" dirty="0" smtClean="0"/>
              <a:t>New French pop blended w/ English Anglo-Saxons</a:t>
            </a:r>
          </a:p>
          <a:p>
            <a:pPr lvl="1"/>
            <a:r>
              <a:rPr lang="en-US" dirty="0" smtClean="0"/>
              <a:t>New customs, traditions, languages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945642"/>
            <a:ext cx="2078460" cy="1611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46" y="1524000"/>
            <a:ext cx="114806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7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Kings = More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William wanted control over land</a:t>
            </a:r>
          </a:p>
          <a:p>
            <a:pPr lvl="1"/>
            <a:r>
              <a:rPr lang="en-US" dirty="0" smtClean="0"/>
              <a:t>Distributed land</a:t>
            </a:r>
          </a:p>
          <a:p>
            <a:pPr lvl="1"/>
            <a:r>
              <a:rPr lang="en-US" dirty="0" smtClean="0"/>
              <a:t>Monitored castle building</a:t>
            </a:r>
          </a:p>
          <a:p>
            <a:pPr lvl="1"/>
            <a:r>
              <a:rPr lang="en-US" dirty="0" smtClean="0"/>
              <a:t>Vassals </a:t>
            </a:r>
            <a:r>
              <a:rPr lang="en-US" dirty="0" smtClean="0"/>
              <a:t>to </a:t>
            </a:r>
            <a:r>
              <a:rPr lang="en-US" dirty="0" smtClean="0"/>
              <a:t>swear ultimate allegiance to him over others</a:t>
            </a:r>
          </a:p>
          <a:p>
            <a:pPr lvl="1"/>
            <a:r>
              <a:rPr lang="en-US" dirty="0" smtClean="0"/>
              <a:t>Took census – </a:t>
            </a:r>
            <a:r>
              <a:rPr lang="en-US" dirty="0" err="1" smtClean="0"/>
              <a:t>Domesday</a:t>
            </a:r>
            <a:r>
              <a:rPr lang="en-US" dirty="0" smtClean="0"/>
              <a:t> Book</a:t>
            </a:r>
          </a:p>
          <a:p>
            <a:pPr lvl="2"/>
            <a:r>
              <a:rPr lang="en-US" dirty="0" smtClean="0"/>
              <a:t>create </a:t>
            </a:r>
            <a:r>
              <a:rPr lang="en-US" dirty="0" smtClean="0"/>
              <a:t>efficient tax system</a:t>
            </a:r>
          </a:p>
          <a:p>
            <a:pPr lvl="2"/>
            <a:r>
              <a:rPr lang="en-US" dirty="0" smtClean="0"/>
              <a:t>Royal treasury eventually created</a:t>
            </a:r>
          </a:p>
          <a:p>
            <a:r>
              <a:rPr lang="en-US" dirty="0"/>
              <a:t>1154: Henry II inherited throne </a:t>
            </a:r>
            <a:endParaRPr lang="en-US" dirty="0" smtClean="0"/>
          </a:p>
          <a:p>
            <a:r>
              <a:rPr lang="en-US" dirty="0" smtClean="0"/>
              <a:t>Henry </a:t>
            </a:r>
            <a:r>
              <a:rPr lang="en-US" dirty="0"/>
              <a:t>expanded royal justice </a:t>
            </a:r>
            <a:r>
              <a:rPr lang="en-US" dirty="0" smtClean="0"/>
              <a:t>sys </a:t>
            </a:r>
            <a:r>
              <a:rPr lang="en-US" dirty="0"/>
              <a:t>&amp; </a:t>
            </a:r>
            <a:r>
              <a:rPr lang="en-US" dirty="0" smtClean="0"/>
              <a:t>sent </a:t>
            </a:r>
            <a:r>
              <a:rPr lang="en-US" dirty="0"/>
              <a:t>traveling </a:t>
            </a:r>
            <a:r>
              <a:rPr lang="en-US" dirty="0" smtClean="0"/>
              <a:t>judges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76600"/>
            <a:ext cx="2417618" cy="11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3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Kings = More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Royal court decisions = basis of English common law</a:t>
            </a:r>
          </a:p>
          <a:p>
            <a:pPr lvl="1"/>
            <a:r>
              <a:rPr lang="en-US" dirty="0" smtClean="0"/>
              <a:t>Legal </a:t>
            </a:r>
            <a:r>
              <a:rPr lang="en-US" dirty="0" smtClean="0"/>
              <a:t>sys </a:t>
            </a:r>
            <a:r>
              <a:rPr lang="en-US" dirty="0" smtClean="0"/>
              <a:t>based on custom / court rulings</a:t>
            </a:r>
          </a:p>
          <a:p>
            <a:pPr lvl="1"/>
            <a:r>
              <a:rPr lang="en-US" dirty="0" smtClean="0"/>
              <a:t>for </a:t>
            </a:r>
            <a:r>
              <a:rPr lang="en-US" dirty="0" smtClean="0"/>
              <a:t>all </a:t>
            </a:r>
            <a:r>
              <a:rPr lang="en-US" dirty="0" err="1" smtClean="0"/>
              <a:t>ppl</a:t>
            </a:r>
            <a:r>
              <a:rPr lang="en-US" dirty="0" smtClean="0"/>
              <a:t> in England </a:t>
            </a:r>
          </a:p>
          <a:p>
            <a:r>
              <a:rPr lang="en-US" dirty="0" smtClean="0"/>
              <a:t>Early jury sys. created under Henry II</a:t>
            </a:r>
          </a:p>
          <a:p>
            <a:r>
              <a:rPr lang="en-US" dirty="0" smtClean="0"/>
              <a:t>Henry </a:t>
            </a:r>
            <a:r>
              <a:rPr lang="en-US" dirty="0" smtClean="0"/>
              <a:t>fought w/ church over legal </a:t>
            </a:r>
            <a:r>
              <a:rPr lang="en-US" dirty="0" smtClean="0"/>
              <a:t>authority</a:t>
            </a:r>
            <a:endParaRPr lang="en-US" dirty="0" smtClean="0"/>
          </a:p>
          <a:p>
            <a:pPr lvl="1"/>
            <a:r>
              <a:rPr lang="en-US" dirty="0" smtClean="0"/>
              <a:t>Archbishop of Canterbury murdered (Thomas                                     Becket)</a:t>
            </a:r>
          </a:p>
          <a:p>
            <a:pPr lvl="1"/>
            <a:r>
              <a:rPr lang="en-US" dirty="0" smtClean="0"/>
              <a:t>Henry let up on clergy regulation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992273"/>
            <a:ext cx="15240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Traditions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English rulers clashed w/ nobles &amp; clergy</a:t>
            </a:r>
          </a:p>
          <a:p>
            <a:r>
              <a:rPr lang="en-US" dirty="0" smtClean="0"/>
              <a:t>King John: son of Henry II, clever, cruel, untrustworthy</a:t>
            </a:r>
          </a:p>
          <a:p>
            <a:pPr lvl="1"/>
            <a:r>
              <a:rPr lang="en-US" dirty="0" smtClean="0"/>
              <a:t>3 powerful enemies during rule &amp; lost to all</a:t>
            </a:r>
          </a:p>
          <a:p>
            <a:pPr lvl="2"/>
            <a:r>
              <a:rPr lang="en-US" dirty="0" smtClean="0"/>
              <a:t>King Phillip II  France; Pope Innocent III; His own English nobles</a:t>
            </a:r>
          </a:p>
          <a:p>
            <a:pPr lvl="1"/>
            <a:r>
              <a:rPr lang="en-US" dirty="0" smtClean="0"/>
              <a:t>Lost land in France &amp; Excommunicated by Pope</a:t>
            </a:r>
          </a:p>
          <a:p>
            <a:pPr lvl="1"/>
            <a:r>
              <a:rPr lang="en-US" dirty="0" smtClean="0"/>
              <a:t>England under interdict – couldn’t have church services</a:t>
            </a:r>
          </a:p>
          <a:p>
            <a:pPr lvl="1"/>
            <a:r>
              <a:rPr lang="en-US" dirty="0" smtClean="0"/>
              <a:t>England made fief of papacy / pay Rome yearly fee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45" y="1524000"/>
            <a:ext cx="1600200" cy="174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Traditions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John taxed nobles &amp; abused power = angry nobles</a:t>
            </a:r>
          </a:p>
          <a:p>
            <a:r>
              <a:rPr lang="en-US" dirty="0" err="1" smtClean="0"/>
              <a:t>Grp</a:t>
            </a:r>
            <a:r>
              <a:rPr lang="en-US" dirty="0" smtClean="0"/>
              <a:t> of rebellious lords forced him to sign the Magna </a:t>
            </a:r>
            <a:r>
              <a:rPr lang="en-US" dirty="0" err="1" smtClean="0"/>
              <a:t>Carta</a:t>
            </a:r>
            <a:r>
              <a:rPr lang="en-US" dirty="0" smtClean="0"/>
              <a:t> – great charter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Limited King’s power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Legal rights of </a:t>
            </a:r>
            <a:r>
              <a:rPr lang="en-US" dirty="0" err="1" smtClean="0">
                <a:solidFill>
                  <a:schemeClr val="tx1"/>
                </a:solidFill>
              </a:rPr>
              <a:t>townsppl</a:t>
            </a:r>
            <a:r>
              <a:rPr lang="en-US" dirty="0" smtClean="0">
                <a:solidFill>
                  <a:schemeClr val="tx1"/>
                </a:solidFill>
              </a:rPr>
              <a:t> &amp; </a:t>
            </a:r>
            <a:r>
              <a:rPr lang="en-US" dirty="0" smtClean="0">
                <a:solidFill>
                  <a:schemeClr val="tx1"/>
                </a:solidFill>
              </a:rPr>
              <a:t>church</a:t>
            </a:r>
            <a:endParaRPr lang="en-US" dirty="0" smtClean="0"/>
          </a:p>
          <a:p>
            <a:r>
              <a:rPr lang="en-US" dirty="0"/>
              <a:t>Great Council </a:t>
            </a:r>
            <a:r>
              <a:rPr lang="en-US" dirty="0" smtClean="0"/>
              <a:t>-&gt;</a:t>
            </a:r>
            <a:r>
              <a:rPr lang="en-US" dirty="0" smtClean="0"/>
              <a:t> </a:t>
            </a:r>
            <a:r>
              <a:rPr lang="en-US" dirty="0"/>
              <a:t>Parliament during 1200s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Became England’s </a:t>
            </a:r>
            <a:r>
              <a:rPr lang="en-US" dirty="0" smtClean="0">
                <a:solidFill>
                  <a:schemeClr val="tx1"/>
                </a:solidFill>
              </a:rPr>
              <a:t>legislature</a:t>
            </a:r>
            <a:endParaRPr lang="en-US" dirty="0"/>
          </a:p>
          <a:p>
            <a:pPr marL="59436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Monarchs in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Kingdoms in France = broken/ruled by powerful nobles = </a:t>
            </a:r>
            <a:r>
              <a:rPr lang="en-US" dirty="0" err="1" smtClean="0"/>
              <a:t>probs</a:t>
            </a:r>
            <a:r>
              <a:rPr lang="en-US" dirty="0" smtClean="0"/>
              <a:t> for monarchs</a:t>
            </a:r>
          </a:p>
          <a:p>
            <a:r>
              <a:rPr lang="en-US" dirty="0" smtClean="0"/>
              <a:t>987: Hugh Capet </a:t>
            </a:r>
            <a:r>
              <a:rPr lang="en-US" dirty="0" smtClean="0"/>
              <a:t>elected </a:t>
            </a:r>
            <a:r>
              <a:rPr lang="en-US" dirty="0" smtClean="0"/>
              <a:t>French ruler</a:t>
            </a:r>
          </a:p>
          <a:p>
            <a:r>
              <a:rPr lang="en-US" dirty="0" smtClean="0"/>
              <a:t>Started </a:t>
            </a:r>
            <a:r>
              <a:rPr lang="en-US" dirty="0" smtClean="0"/>
              <a:t>weak/slowly </a:t>
            </a:r>
            <a:r>
              <a:rPr lang="en-US" dirty="0" smtClean="0"/>
              <a:t>increased royal power</a:t>
            </a:r>
          </a:p>
          <a:p>
            <a:pPr lvl="1"/>
            <a:r>
              <a:rPr lang="en-US" dirty="0" smtClean="0"/>
              <a:t>Made throne hereditary (</a:t>
            </a:r>
            <a:r>
              <a:rPr lang="en-US" dirty="0" err="1" smtClean="0"/>
              <a:t>Capetian</a:t>
            </a:r>
            <a:r>
              <a:rPr lang="en-US" dirty="0" smtClean="0"/>
              <a:t> dynasty lasted 300 </a:t>
            </a:r>
            <a:r>
              <a:rPr lang="en-US" dirty="0" err="1" smtClean="0"/>
              <a:t>yrs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Gained land &amp; support of the Church &amp; Built effective </a:t>
            </a:r>
            <a:r>
              <a:rPr lang="en-US" dirty="0" err="1" smtClean="0"/>
              <a:t>govt</a:t>
            </a:r>
            <a:endParaRPr lang="en-US" dirty="0" smtClean="0"/>
          </a:p>
          <a:p>
            <a:r>
              <a:rPr lang="en-US" dirty="0" smtClean="0"/>
              <a:t>1179: Philip II made king of France</a:t>
            </a:r>
          </a:p>
          <a:p>
            <a:pPr lvl="1"/>
            <a:r>
              <a:rPr lang="en-US" dirty="0" smtClean="0"/>
              <a:t>Paid middle class </a:t>
            </a:r>
            <a:r>
              <a:rPr lang="en-US" dirty="0" err="1" smtClean="0"/>
              <a:t>ppl</a:t>
            </a:r>
            <a:r>
              <a:rPr lang="en-US" dirty="0" smtClean="0"/>
              <a:t> to be officials in exchange for loyalty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6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Feudalism???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/>
              <a:t>Middle Ages = 1000 </a:t>
            </a:r>
            <a:r>
              <a:rPr lang="en-US" dirty="0" err="1"/>
              <a:t>yrs</a:t>
            </a:r>
            <a:r>
              <a:rPr lang="en-US" dirty="0"/>
              <a:t> </a:t>
            </a:r>
            <a:r>
              <a:rPr lang="en-US" dirty="0" err="1"/>
              <a:t>btwn</a:t>
            </a:r>
            <a:r>
              <a:rPr lang="en-US" dirty="0"/>
              <a:t> fall of </a:t>
            </a:r>
            <a:r>
              <a:rPr lang="en-US" dirty="0" smtClean="0"/>
              <a:t>RE and </a:t>
            </a:r>
            <a:r>
              <a:rPr lang="en-US" dirty="0"/>
              <a:t>start of the Renaissance </a:t>
            </a:r>
            <a:endParaRPr lang="en-US" dirty="0" smtClean="0"/>
          </a:p>
          <a:p>
            <a:r>
              <a:rPr lang="en-US" dirty="0" smtClean="0"/>
              <a:t>Feudalism </a:t>
            </a:r>
            <a:r>
              <a:rPr lang="en-US" dirty="0" smtClean="0"/>
              <a:t>= loosely organized system of rule</a:t>
            </a:r>
          </a:p>
          <a:p>
            <a:pPr lvl="1"/>
            <a:r>
              <a:rPr lang="en-US" dirty="0" smtClean="0"/>
              <a:t>Society </a:t>
            </a:r>
            <a:r>
              <a:rPr lang="en-US" dirty="0" smtClean="0"/>
              <a:t>= network of mutual </a:t>
            </a:r>
            <a:r>
              <a:rPr lang="en-US" dirty="0" smtClean="0"/>
              <a:t>obligations/agreements</a:t>
            </a:r>
          </a:p>
          <a:p>
            <a:r>
              <a:rPr lang="en-US" dirty="0" smtClean="0"/>
              <a:t>Reason for it:</a:t>
            </a:r>
          </a:p>
          <a:p>
            <a:pPr lvl="1"/>
            <a:r>
              <a:rPr lang="en-US" dirty="0" smtClean="0"/>
              <a:t>Safety from invaders</a:t>
            </a:r>
            <a:endParaRPr lang="en-US" dirty="0"/>
          </a:p>
          <a:p>
            <a:pPr lvl="1"/>
            <a:r>
              <a:rPr lang="en-US" dirty="0" err="1" smtClean="0"/>
              <a:t>Ppl</a:t>
            </a:r>
            <a:r>
              <a:rPr lang="en-US" dirty="0" smtClean="0"/>
              <a:t>  </a:t>
            </a:r>
            <a:r>
              <a:rPr lang="en-US" dirty="0"/>
              <a:t>needed to live in groups</a:t>
            </a:r>
          </a:p>
          <a:p>
            <a:pPr lvl="1"/>
            <a:r>
              <a:rPr lang="en-US" dirty="0"/>
              <a:t>Fighting groups needed to be organized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Monarchs in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Philip II</a:t>
            </a:r>
          </a:p>
          <a:p>
            <a:pPr lvl="1"/>
            <a:r>
              <a:rPr lang="en-US" dirty="0" smtClean="0"/>
              <a:t>Granted new charters; New national taxes</a:t>
            </a:r>
          </a:p>
          <a:p>
            <a:pPr lvl="1"/>
            <a:r>
              <a:rPr lang="en-US" dirty="0" smtClean="0"/>
              <a:t>Quadrupled royal land</a:t>
            </a:r>
          </a:p>
          <a:p>
            <a:pPr lvl="1"/>
            <a:r>
              <a:rPr lang="en-US" dirty="0" smtClean="0"/>
              <a:t>Most powerful ruler in Europe before death in 1223</a:t>
            </a:r>
          </a:p>
          <a:p>
            <a:r>
              <a:rPr lang="en-US" dirty="0" smtClean="0"/>
              <a:t>1226: Louis IX made king of France</a:t>
            </a:r>
          </a:p>
          <a:p>
            <a:pPr lvl="1"/>
            <a:r>
              <a:rPr lang="en-US" dirty="0" smtClean="0"/>
              <a:t>Very religious / led French in 2 Crusades against Muslims</a:t>
            </a:r>
          </a:p>
          <a:p>
            <a:pPr lvl="1"/>
            <a:r>
              <a:rPr lang="en-US" dirty="0" smtClean="0"/>
              <a:t>Declared saint by Church</a:t>
            </a:r>
          </a:p>
          <a:p>
            <a:pPr lvl="1"/>
            <a:r>
              <a:rPr lang="en-US" dirty="0" smtClean="0"/>
              <a:t>Outlawed private wars, ended serfdom, expanded royal courts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67" y="1600199"/>
            <a:ext cx="1530167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9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Monarchs in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Philip IV: Louis’ grandson – ruthless</a:t>
            </a:r>
          </a:p>
          <a:p>
            <a:pPr lvl="1"/>
            <a:r>
              <a:rPr lang="en-US" dirty="0" smtClean="0"/>
              <a:t>Clashed with Pope Boniface VIII over taxing clergy; pope fled</a:t>
            </a:r>
          </a:p>
          <a:p>
            <a:pPr lvl="1"/>
            <a:r>
              <a:rPr lang="en-US" dirty="0" smtClean="0"/>
              <a:t>1305 – Frenchman elected pope &amp; moved papal court closer to France</a:t>
            </a:r>
          </a:p>
          <a:p>
            <a:pPr lvl="2"/>
            <a:r>
              <a:rPr lang="en-US" dirty="0" smtClean="0"/>
              <a:t>Led to Church crisis with pope elected in Rome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33800"/>
            <a:ext cx="1581150" cy="2533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8" y="3706066"/>
            <a:ext cx="2438400" cy="258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0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Regional </a:t>
            </a:r>
            <a:r>
              <a:rPr lang="en-US" dirty="0" err="1" smtClean="0"/>
              <a:t>Civs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Middle Ages: The Crusades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1920875"/>
            <a:ext cx="8534400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Crusades:</a:t>
            </a:r>
          </a:p>
          <a:p>
            <a:pPr lvl="1"/>
            <a:r>
              <a:rPr lang="en-US" dirty="0" smtClean="0"/>
              <a:t>Series of wars; Began in 1096; lasted ~ 200 years</a:t>
            </a:r>
          </a:p>
          <a:p>
            <a:pPr lvl="1"/>
            <a:r>
              <a:rPr lang="en-US" dirty="0" smtClean="0"/>
              <a:t>Christians battles Muslims for land in Mid East</a:t>
            </a:r>
          </a:p>
          <a:p>
            <a:r>
              <a:rPr lang="en-US" dirty="0"/>
              <a:t>Goal:  to free Jerusalem and the Holy Land from Muslim Infidels</a:t>
            </a:r>
          </a:p>
          <a:p>
            <a:r>
              <a:rPr lang="en-US" dirty="0"/>
              <a:t>1095: Pope Urban II promised remission of sins for all who </a:t>
            </a:r>
            <a:r>
              <a:rPr lang="en-US" dirty="0" smtClean="0"/>
              <a:t>went</a:t>
            </a:r>
          </a:p>
          <a:p>
            <a:r>
              <a:rPr lang="en-US" dirty="0" smtClean="0"/>
              <a:t>Reasons to go: </a:t>
            </a:r>
            <a:endParaRPr lang="en-US" dirty="0"/>
          </a:p>
          <a:p>
            <a:pPr lvl="1"/>
            <a:r>
              <a:rPr lang="en-US" dirty="0"/>
              <a:t>Religion – “God wills it”</a:t>
            </a:r>
          </a:p>
          <a:p>
            <a:pPr lvl="1"/>
            <a:r>
              <a:rPr lang="en-US" dirty="0" smtClean="0"/>
              <a:t>Adventure &amp; Gain </a:t>
            </a:r>
            <a:r>
              <a:rPr lang="en-US" dirty="0"/>
              <a:t>Land</a:t>
            </a:r>
          </a:p>
          <a:p>
            <a:pPr lvl="1"/>
            <a:r>
              <a:rPr lang="en-US" dirty="0"/>
              <a:t>Trade Opportunities</a:t>
            </a:r>
          </a:p>
          <a:p>
            <a:pPr lvl="1"/>
            <a:endParaRPr lang="en-US" dirty="0" smtClean="0"/>
          </a:p>
        </p:txBody>
      </p:sp>
      <p:pic>
        <p:nvPicPr>
          <p:cNvPr id="7" name="Content Placeholder 4" descr="crusad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401056"/>
            <a:ext cx="1828800" cy="22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2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432460" cy="5854293"/>
          </a:xfrm>
        </p:spPr>
      </p:pic>
    </p:spTree>
    <p:extLst>
      <p:ext uri="{BB962C8B-B14F-4D97-AF65-F5344CB8AC3E}">
        <p14:creationId xmlns:p14="http://schemas.microsoft.com/office/powerpoint/2010/main" val="35708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Crusade: 1096-1099</a:t>
            </a:r>
            <a:endParaRPr lang="en-US" dirty="0"/>
          </a:p>
        </p:txBody>
      </p:sp>
      <p:pic>
        <p:nvPicPr>
          <p:cNvPr id="5" name="Content Placeholder 4" descr="crusades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438400"/>
            <a:ext cx="3608550" cy="28146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Mostly Frenchmen</a:t>
            </a:r>
          </a:p>
          <a:p>
            <a:r>
              <a:rPr lang="en-US" dirty="0" smtClean="0"/>
              <a:t>Took Jerusalem, massacred inhabitants</a:t>
            </a:r>
          </a:p>
          <a:p>
            <a:r>
              <a:rPr lang="en-US" dirty="0" smtClean="0"/>
              <a:t>Established 4 kingdoms surrounded by Muslims</a:t>
            </a:r>
          </a:p>
          <a:p>
            <a:pPr lvl="1"/>
            <a:r>
              <a:rPr lang="en-US" dirty="0" smtClean="0"/>
              <a:t>Jerusalem, Edessa, Antioch, Tripoli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Crusade: 1147-1149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Muslims tried to destroy 4 crusader states (kingdoms)</a:t>
            </a:r>
          </a:p>
          <a:p>
            <a:r>
              <a:rPr lang="en-US" dirty="0" smtClean="0"/>
              <a:t>A total failure by Europe</a:t>
            </a:r>
          </a:p>
          <a:p>
            <a:r>
              <a:rPr lang="en-US" dirty="0" smtClean="0"/>
              <a:t>1187: Jerusalem fell to Muslims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9" y="1981199"/>
            <a:ext cx="4066301" cy="4449695"/>
          </a:xfrm>
        </p:spPr>
      </p:pic>
    </p:spTree>
    <p:extLst>
      <p:ext uri="{BB962C8B-B14F-4D97-AF65-F5344CB8AC3E}">
        <p14:creationId xmlns:p14="http://schemas.microsoft.com/office/powerpoint/2010/main" val="16611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Crusade: 1189-1192</a:t>
            </a:r>
            <a:endParaRPr lang="en-US" dirty="0"/>
          </a:p>
        </p:txBody>
      </p:sp>
      <p:pic>
        <p:nvPicPr>
          <p:cNvPr id="5" name="Content Placeholder 4" descr="crusades 3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7394" y="1920875"/>
            <a:ext cx="4018211" cy="4433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Led by Frederick of Germany, Richard I of England, and Phillip I of France</a:t>
            </a:r>
          </a:p>
          <a:p>
            <a:r>
              <a:rPr lang="en-US" dirty="0" smtClean="0"/>
              <a:t>Fail</a:t>
            </a:r>
          </a:p>
          <a:p>
            <a:r>
              <a:rPr lang="en-US" dirty="0" smtClean="0"/>
              <a:t>Richard negotiated safe passage for Christian pilgrims to Jerusalem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3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Crusade: 1202-1204</a:t>
            </a:r>
            <a:endParaRPr lang="en-US" dirty="0"/>
          </a:p>
        </p:txBody>
      </p:sp>
      <p:pic>
        <p:nvPicPr>
          <p:cNvPr id="5" name="Content Placeholder 4" descr="crusades 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2228" y="2644299"/>
            <a:ext cx="2828544" cy="29870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Crusaders fought other Christians</a:t>
            </a:r>
          </a:p>
          <a:p>
            <a:r>
              <a:rPr lang="en-US" dirty="0" smtClean="0"/>
              <a:t>Italians attacked Constantinople </a:t>
            </a:r>
          </a:p>
          <a:p>
            <a:r>
              <a:rPr lang="en-US" dirty="0" smtClean="0"/>
              <a:t>Another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 &amp;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Muslims control Crusader States / Christians killed</a:t>
            </a:r>
          </a:p>
          <a:p>
            <a:r>
              <a:rPr lang="en-US" dirty="0"/>
              <a:t>European economies grow</a:t>
            </a:r>
          </a:p>
          <a:p>
            <a:pPr lvl="1"/>
            <a:r>
              <a:rPr lang="en-US" dirty="0" smtClean="0"/>
              <a:t>Trade &amp; Money </a:t>
            </a:r>
            <a:r>
              <a:rPr lang="en-US" dirty="0"/>
              <a:t>economy</a:t>
            </a:r>
          </a:p>
          <a:p>
            <a:r>
              <a:rPr lang="en-US" dirty="0"/>
              <a:t>Kings gained land/power</a:t>
            </a:r>
          </a:p>
          <a:p>
            <a:r>
              <a:rPr lang="en-US" dirty="0"/>
              <a:t>Discrimination against Jews (Anti-Semitism) &amp; religious hatred</a:t>
            </a:r>
          </a:p>
          <a:p>
            <a:r>
              <a:rPr lang="en-US" dirty="0"/>
              <a:t>Expanded world </a:t>
            </a:r>
            <a:r>
              <a:rPr lang="en-US" dirty="0" smtClean="0"/>
              <a:t>view (exploration)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9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Feudalism Hierarchy</a:t>
            </a:r>
            <a:endParaRPr lang="en-US" dirty="0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668982"/>
            <a:ext cx="1181100" cy="1627613"/>
          </a:xfrm>
        </p:spPr>
      </p:pic>
      <p:sp>
        <p:nvSpPr>
          <p:cNvPr id="4" name="Rectangle 3"/>
          <p:cNvSpPr/>
          <p:nvPr/>
        </p:nvSpPr>
        <p:spPr>
          <a:xfrm>
            <a:off x="3124200" y="2133600"/>
            <a:ext cx="3048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KINGS</a:t>
            </a: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>
            <a:off x="4648200" y="2743200"/>
            <a:ext cx="0" cy="9906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29000" y="3238500"/>
            <a:ext cx="25908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LORDS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(NOBLES) 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48200" y="3813464"/>
            <a:ext cx="0" cy="5334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657600" y="4343400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VASSALS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(KNIGHTS)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>
            <a:stCxn id="11" idx="2"/>
          </p:cNvCxnSpPr>
          <p:nvPr/>
        </p:nvCxnSpPr>
        <p:spPr>
          <a:xfrm>
            <a:off x="4724400" y="4953000"/>
            <a:ext cx="0" cy="4572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38600" y="54102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SERFS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17" y="4080164"/>
            <a:ext cx="1459840" cy="20894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2" y="1279222"/>
            <a:ext cx="1666875" cy="20144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91311"/>
            <a:ext cx="1400675" cy="189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6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Reconquista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Christians in Iberian peninsula still fought Muslims</a:t>
            </a:r>
          </a:p>
          <a:p>
            <a:pPr lvl="1"/>
            <a:r>
              <a:rPr lang="en-US" dirty="0" smtClean="0"/>
              <a:t>Campaign to drive them out = the Reconquista </a:t>
            </a:r>
          </a:p>
          <a:p>
            <a:r>
              <a:rPr lang="en-US" dirty="0" smtClean="0"/>
              <a:t>1300 Christians control</a:t>
            </a:r>
          </a:p>
          <a:p>
            <a:r>
              <a:rPr lang="en-US" dirty="0" smtClean="0"/>
              <a:t>1469 Spain created with marriage of Ferdinand &amp; Isabella</a:t>
            </a:r>
          </a:p>
          <a:p>
            <a:pPr lvl="1"/>
            <a:r>
              <a:rPr lang="en-US" dirty="0" smtClean="0"/>
              <a:t>Made everyone Christian &amp; created                                                        the Inquisition – Church court to                                                             try those practicing other religions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962399"/>
            <a:ext cx="2667000" cy="26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Regional </a:t>
            </a:r>
            <a:r>
              <a:rPr lang="en-US" dirty="0" err="1" smtClean="0"/>
              <a:t>civs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Middle Ages: The Plague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Plague</a:t>
            </a:r>
            <a:endParaRPr lang="en-US" dirty="0"/>
          </a:p>
        </p:txBody>
      </p:sp>
      <p:pic>
        <p:nvPicPr>
          <p:cNvPr id="7" name="Content Placeholder 6" descr="plagu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295400"/>
            <a:ext cx="3657600" cy="535144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Entered Europe through the port of </a:t>
            </a:r>
            <a:r>
              <a:rPr lang="en-US" dirty="0" err="1" smtClean="0"/>
              <a:t>Caffa</a:t>
            </a:r>
            <a:r>
              <a:rPr lang="en-US" dirty="0" smtClean="0"/>
              <a:t> in 1347.</a:t>
            </a:r>
          </a:p>
          <a:p>
            <a:r>
              <a:rPr lang="en-US" dirty="0" smtClean="0"/>
              <a:t>Spread via trade routes, carried by people from town to town</a:t>
            </a:r>
          </a:p>
          <a:p>
            <a:r>
              <a:rPr lang="en-US" dirty="0" smtClean="0"/>
              <a:t>In England 1348</a:t>
            </a:r>
          </a:p>
          <a:p>
            <a:r>
              <a:rPr lang="en-US" dirty="0" smtClean="0"/>
              <a:t>~25 million dead; killed 1/3 of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9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06668"/>
            <a:ext cx="6891928" cy="5817932"/>
          </a:xfrm>
        </p:spPr>
      </p:pic>
    </p:spTree>
    <p:extLst>
      <p:ext uri="{BB962C8B-B14F-4D97-AF65-F5344CB8AC3E}">
        <p14:creationId xmlns:p14="http://schemas.microsoft.com/office/powerpoint/2010/main" val="15855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6599234" cy="6501047"/>
          </a:xfrm>
        </p:spPr>
      </p:pic>
    </p:spTree>
    <p:extLst>
      <p:ext uri="{BB962C8B-B14F-4D97-AF65-F5344CB8AC3E}">
        <p14:creationId xmlns:p14="http://schemas.microsoft.com/office/powerpoint/2010/main" val="4870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Bubonic Plague</a:t>
            </a:r>
            <a:endParaRPr lang="en-US" dirty="0"/>
          </a:p>
        </p:txBody>
      </p:sp>
      <p:pic>
        <p:nvPicPr>
          <p:cNvPr id="7" name="Content Placeholder 6" descr="buboni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3845" y="1664927"/>
            <a:ext cx="3685309" cy="439650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30-75% death rate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Spread through flea bites, fleas traveled on rats</a:t>
            </a:r>
          </a:p>
          <a:p>
            <a:endParaRPr lang="en-US" dirty="0" smtClean="0"/>
          </a:p>
          <a:p>
            <a:r>
              <a:rPr lang="en-US" dirty="0" smtClean="0"/>
              <a:t>Symptoms: swollen lymph nodes, headaches, vomiting, fever.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Pneumonic Plague</a:t>
            </a:r>
            <a:endParaRPr lang="en-US" dirty="0"/>
          </a:p>
        </p:txBody>
      </p:sp>
      <p:pic>
        <p:nvPicPr>
          <p:cNvPr id="5" name="Content Placeholder 4" descr="penu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87265"/>
            <a:ext cx="4038600" cy="415183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90-95% death rate</a:t>
            </a:r>
          </a:p>
          <a:p>
            <a:endParaRPr lang="en-US" dirty="0" smtClean="0"/>
          </a:p>
          <a:p>
            <a:r>
              <a:rPr lang="en-US" dirty="0" smtClean="0"/>
              <a:t>Flea bites, traveled on rats</a:t>
            </a:r>
          </a:p>
          <a:p>
            <a:endParaRPr lang="en-US" dirty="0" smtClean="0"/>
          </a:p>
          <a:p>
            <a:r>
              <a:rPr lang="en-US" dirty="0" smtClean="0"/>
              <a:t>Infected lungs, victims died quickly (within a week)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Septisemic</a:t>
            </a:r>
            <a:r>
              <a:rPr lang="en-US" dirty="0" smtClean="0"/>
              <a:t> Plague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99.9% mortality rate</a:t>
            </a:r>
          </a:p>
          <a:p>
            <a:endParaRPr lang="en-US" dirty="0" smtClean="0"/>
          </a:p>
          <a:p>
            <a:r>
              <a:rPr lang="en-US" dirty="0" smtClean="0"/>
              <a:t>Spread through airborne germs</a:t>
            </a:r>
          </a:p>
          <a:p>
            <a:endParaRPr lang="en-US" dirty="0" smtClean="0"/>
          </a:p>
          <a:p>
            <a:r>
              <a:rPr lang="en-US" dirty="0" smtClean="0"/>
              <a:t>Fever, skin bruises, people died the same day as symptoms appeared</a:t>
            </a:r>
            <a:endParaRPr lang="en-US" dirty="0"/>
          </a:p>
        </p:txBody>
      </p:sp>
      <p:pic>
        <p:nvPicPr>
          <p:cNvPr id="5" name="Content Placeholder 4" descr="septice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2538675"/>
            <a:ext cx="3733799" cy="2884480"/>
          </a:xfrm>
        </p:spPr>
      </p:pic>
    </p:spTree>
    <p:extLst>
      <p:ext uri="{BB962C8B-B14F-4D97-AF65-F5344CB8AC3E}">
        <p14:creationId xmlns:p14="http://schemas.microsoft.com/office/powerpoint/2010/main" val="368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Treatments for the Plague</a:t>
            </a:r>
            <a:endParaRPr lang="en-US" dirty="0"/>
          </a:p>
        </p:txBody>
      </p:sp>
      <p:pic>
        <p:nvPicPr>
          <p:cNvPr id="5" name="Content Placeholder 4" descr="doctor m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774" y="1219200"/>
            <a:ext cx="4208026" cy="508329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Scents: “Ring around </a:t>
            </a:r>
            <a:r>
              <a:rPr lang="en-US" smtClean="0"/>
              <a:t>the Rosie”</a:t>
            </a:r>
            <a:endParaRPr lang="en-US" dirty="0" smtClean="0"/>
          </a:p>
          <a:p>
            <a:r>
              <a:rPr lang="en-US" dirty="0" smtClean="0"/>
              <a:t>Sounds</a:t>
            </a:r>
          </a:p>
          <a:p>
            <a:r>
              <a:rPr lang="en-US" dirty="0" smtClean="0"/>
              <a:t>Charms/potions</a:t>
            </a:r>
          </a:p>
          <a:p>
            <a:r>
              <a:rPr lang="en-US" dirty="0" smtClean="0"/>
              <a:t>Quarantine of houses/ships/towns</a:t>
            </a:r>
          </a:p>
          <a:p>
            <a:r>
              <a:rPr lang="en-US" dirty="0" smtClean="0"/>
              <a:t>Fire (burn bodies or houses of victims)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6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Plague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Killed clergy and health workers</a:t>
            </a:r>
          </a:p>
          <a:p>
            <a:r>
              <a:rPr lang="en-US" dirty="0" smtClean="0"/>
              <a:t>Loss of some skills</a:t>
            </a:r>
          </a:p>
          <a:p>
            <a:r>
              <a:rPr lang="en-US" dirty="0" smtClean="0"/>
              <a:t>Workers could demand more money</a:t>
            </a:r>
          </a:p>
          <a:p>
            <a:r>
              <a:rPr lang="en-US" dirty="0" smtClean="0"/>
              <a:t>Death of law enforcement led to lawlessness</a:t>
            </a:r>
          </a:p>
          <a:p>
            <a:r>
              <a:rPr lang="en-US" dirty="0" smtClean="0"/>
              <a:t>Loss of power for church</a:t>
            </a:r>
            <a:endParaRPr lang="en-US" dirty="0"/>
          </a:p>
        </p:txBody>
      </p:sp>
      <p:pic>
        <p:nvPicPr>
          <p:cNvPr id="5" name="Content Placeholder 4" descr="plague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09769"/>
            <a:ext cx="4038600" cy="2706824"/>
          </a:xfrm>
        </p:spPr>
      </p:pic>
    </p:spTree>
    <p:extLst>
      <p:ext uri="{BB962C8B-B14F-4D97-AF65-F5344CB8AC3E}">
        <p14:creationId xmlns:p14="http://schemas.microsoft.com/office/powerpoint/2010/main" val="38468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Lords- leaders who gave land </a:t>
            </a:r>
            <a:r>
              <a:rPr lang="en-US" dirty="0" smtClean="0"/>
              <a:t>to </a:t>
            </a:r>
            <a:r>
              <a:rPr lang="en-US" dirty="0"/>
              <a:t>vassals </a:t>
            </a:r>
            <a:r>
              <a:rPr lang="en-US" dirty="0" smtClean="0"/>
              <a:t>for </a:t>
            </a:r>
            <a:r>
              <a:rPr lang="en-US" dirty="0"/>
              <a:t>military </a:t>
            </a:r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Ex: dukes, counts</a:t>
            </a:r>
          </a:p>
          <a:p>
            <a:r>
              <a:rPr lang="en-US" dirty="0" smtClean="0"/>
              <a:t>Vassals- </a:t>
            </a:r>
            <a:r>
              <a:rPr lang="en-US" dirty="0" smtClean="0"/>
              <a:t>warriors</a:t>
            </a:r>
            <a:r>
              <a:rPr lang="en-US" dirty="0" smtClean="0"/>
              <a:t> </a:t>
            </a:r>
            <a:r>
              <a:rPr lang="en-US" dirty="0" smtClean="0"/>
              <a:t>who swore </a:t>
            </a:r>
            <a:r>
              <a:rPr lang="en-US" dirty="0" smtClean="0"/>
              <a:t>oath </a:t>
            </a:r>
            <a:r>
              <a:rPr lang="en-US" dirty="0" smtClean="0"/>
              <a:t>to </a:t>
            </a:r>
            <a:r>
              <a:rPr lang="en-US" dirty="0" smtClean="0"/>
              <a:t>their leader</a:t>
            </a:r>
          </a:p>
          <a:p>
            <a:pPr lvl="1"/>
            <a:r>
              <a:rPr lang="en-US" dirty="0" smtClean="0"/>
              <a:t>become </a:t>
            </a:r>
            <a:r>
              <a:rPr lang="en-US" dirty="0" smtClean="0"/>
              <a:t>knights – mounted warrior</a:t>
            </a:r>
          </a:p>
          <a:p>
            <a:r>
              <a:rPr lang="en-US" dirty="0" smtClean="0"/>
              <a:t>Serfs- </a:t>
            </a:r>
            <a:r>
              <a:rPr lang="en-US" dirty="0" err="1" smtClean="0"/>
              <a:t>ppl</a:t>
            </a:r>
            <a:r>
              <a:rPr lang="en-US" dirty="0" smtClean="0"/>
              <a:t>  </a:t>
            </a:r>
            <a:r>
              <a:rPr lang="en-US" dirty="0" smtClean="0"/>
              <a:t>tied to the land</a:t>
            </a:r>
            <a:endParaRPr lang="en-US" dirty="0"/>
          </a:p>
        </p:txBody>
      </p:sp>
      <p:pic>
        <p:nvPicPr>
          <p:cNvPr id="5" name="Content Placeholder 4" descr="feuda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94381" y="1600200"/>
            <a:ext cx="2946237" cy="4525963"/>
          </a:xfrm>
        </p:spPr>
      </p:pic>
    </p:spTree>
    <p:extLst>
      <p:ext uri="{BB962C8B-B14F-4D97-AF65-F5344CB8AC3E}">
        <p14:creationId xmlns:p14="http://schemas.microsoft.com/office/powerpoint/2010/main" val="31044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Feudal </a:t>
            </a:r>
            <a:r>
              <a:rPr lang="en-US" dirty="0" smtClean="0"/>
              <a:t>contract = exchange of pledges </a:t>
            </a:r>
            <a:r>
              <a:rPr lang="en-US" dirty="0" err="1" smtClean="0"/>
              <a:t>btwn</a:t>
            </a:r>
            <a:r>
              <a:rPr lang="en-US" dirty="0" smtClean="0"/>
              <a:t> lords &amp; </a:t>
            </a:r>
            <a:r>
              <a:rPr lang="en-US" dirty="0" smtClean="0"/>
              <a:t>vassals</a:t>
            </a:r>
          </a:p>
          <a:p>
            <a:pPr lvl="1"/>
            <a:r>
              <a:rPr lang="en-US" dirty="0" smtClean="0"/>
              <a:t>Vassals could have own vassals</a:t>
            </a:r>
            <a:endParaRPr lang="en-US" dirty="0" smtClean="0"/>
          </a:p>
          <a:p>
            <a:r>
              <a:rPr lang="en-US" dirty="0" smtClean="0"/>
              <a:t>Land = wealth </a:t>
            </a:r>
          </a:p>
          <a:p>
            <a:pPr lvl="1"/>
            <a:r>
              <a:rPr lang="en-US" dirty="0" smtClean="0"/>
              <a:t>Plot of land = fief </a:t>
            </a:r>
            <a:endParaRPr lang="en-US" dirty="0"/>
          </a:p>
        </p:txBody>
      </p:sp>
      <p:pic>
        <p:nvPicPr>
          <p:cNvPr id="5" name="Content Placeholder 4" descr="knight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2500" y="2624931"/>
            <a:ext cx="3810000" cy="2476500"/>
          </a:xfrm>
        </p:spPr>
      </p:pic>
    </p:spTree>
    <p:extLst>
      <p:ext uri="{BB962C8B-B14F-4D97-AF65-F5344CB8AC3E}">
        <p14:creationId xmlns:p14="http://schemas.microsoft.com/office/powerpoint/2010/main" val="23429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Knights and Nobles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/>
              <a:t>Warfare </a:t>
            </a:r>
            <a:r>
              <a:rPr lang="en-US" dirty="0" smtClean="0"/>
              <a:t>= </a:t>
            </a:r>
            <a:r>
              <a:rPr lang="en-US" dirty="0" smtClean="0"/>
              <a:t>way </a:t>
            </a:r>
            <a:r>
              <a:rPr lang="en-US" dirty="0" smtClean="0"/>
              <a:t>of life </a:t>
            </a:r>
          </a:p>
          <a:p>
            <a:pPr lvl="1"/>
            <a:r>
              <a:rPr lang="en-US" dirty="0" smtClean="0"/>
              <a:t>Rival lords – constant battles</a:t>
            </a:r>
          </a:p>
          <a:p>
            <a:pPr lvl="1"/>
            <a:r>
              <a:rPr lang="en-US" dirty="0" smtClean="0"/>
              <a:t>Trained </a:t>
            </a:r>
            <a:r>
              <a:rPr lang="en-US" dirty="0" smtClean="0"/>
              <a:t>as boys for future as a knight</a:t>
            </a:r>
          </a:p>
          <a:p>
            <a:pPr lvl="1"/>
            <a:r>
              <a:rPr lang="en-US" dirty="0" smtClean="0"/>
              <a:t>Sent away at 7 </a:t>
            </a:r>
            <a:r>
              <a:rPr lang="en-US" dirty="0" smtClean="0"/>
              <a:t>/ </a:t>
            </a:r>
            <a:r>
              <a:rPr lang="en-US" dirty="0" smtClean="0"/>
              <a:t>Learned </a:t>
            </a:r>
            <a:r>
              <a:rPr lang="en-US" dirty="0" smtClean="0"/>
              <a:t>to ride/fight</a:t>
            </a:r>
          </a:p>
          <a:p>
            <a:pPr lvl="1"/>
            <a:r>
              <a:rPr lang="en-US" dirty="0" smtClean="0"/>
              <a:t>Training = hard/disciplined; laziness not tolerated</a:t>
            </a:r>
          </a:p>
          <a:p>
            <a:r>
              <a:rPr lang="en-US" dirty="0" smtClean="0"/>
              <a:t>Youth called knight after training finished</a:t>
            </a:r>
          </a:p>
          <a:p>
            <a:pPr lvl="1"/>
            <a:r>
              <a:rPr lang="en-US" dirty="0" smtClean="0"/>
              <a:t>Public ceremony</a:t>
            </a:r>
          </a:p>
          <a:p>
            <a:r>
              <a:rPr lang="en-US" dirty="0" smtClean="0"/>
              <a:t>Fought on horseback/used swords, axes, lances</a:t>
            </a:r>
          </a:p>
          <a:p>
            <a:pPr lvl="1"/>
            <a:r>
              <a:rPr lang="en-US" dirty="0" smtClean="0"/>
              <a:t>Wore armor &amp; carried shields</a:t>
            </a:r>
          </a:p>
          <a:p>
            <a:pPr lvl="1"/>
            <a:r>
              <a:rPr lang="en-US" dirty="0" smtClean="0"/>
              <a:t>Others </a:t>
            </a:r>
            <a:r>
              <a:rPr lang="en-US" dirty="0" smtClean="0"/>
              <a:t>– </a:t>
            </a:r>
            <a:r>
              <a:rPr lang="en-US" dirty="0" smtClean="0"/>
              <a:t>on </a:t>
            </a:r>
            <a:r>
              <a:rPr lang="en-US" dirty="0" smtClean="0"/>
              <a:t>foot / used daggers, </a:t>
            </a:r>
            <a:r>
              <a:rPr lang="en-US" dirty="0" smtClean="0"/>
              <a:t>spears</a:t>
            </a:r>
            <a:r>
              <a:rPr lang="en-US" dirty="0" smtClean="0"/>
              <a:t>, </a:t>
            </a:r>
            <a:r>
              <a:rPr lang="en-US" dirty="0" smtClean="0"/>
              <a:t>crossbows…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ournaments </a:t>
            </a:r>
            <a:r>
              <a:rPr lang="en-US" dirty="0" smtClean="0"/>
              <a:t>– mock battles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33400"/>
            <a:ext cx="1524000" cy="22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4703"/>
            <a:ext cx="7739767" cy="655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Chivalry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Knight </a:t>
            </a:r>
            <a:r>
              <a:rPr lang="en-US" dirty="0" smtClean="0"/>
              <a:t>code </a:t>
            </a:r>
            <a:r>
              <a:rPr lang="en-US" dirty="0" smtClean="0"/>
              <a:t>of conduct in </a:t>
            </a:r>
            <a:r>
              <a:rPr lang="en-US" dirty="0" smtClean="0"/>
              <a:t>later MA </a:t>
            </a:r>
            <a:r>
              <a:rPr lang="en-US" dirty="0" smtClean="0"/>
              <a:t>– chivalry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 smtClean="0"/>
              <a:t>brave, loyal, true to word</a:t>
            </a:r>
          </a:p>
          <a:p>
            <a:pPr lvl="1"/>
            <a:r>
              <a:rPr lang="en-US" dirty="0" smtClean="0"/>
              <a:t>Fight fairly in war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rotect </a:t>
            </a:r>
            <a:r>
              <a:rPr lang="en-US" dirty="0" smtClean="0"/>
              <a:t>the weak – peasants &amp; women</a:t>
            </a:r>
          </a:p>
          <a:p>
            <a:pPr lvl="2"/>
            <a:r>
              <a:rPr lang="en-US" dirty="0" smtClean="0"/>
              <a:t>Women put on pedestals</a:t>
            </a:r>
          </a:p>
          <a:p>
            <a:r>
              <a:rPr lang="en-US" dirty="0" smtClean="0"/>
              <a:t>Rules only applied to nobles</a:t>
            </a:r>
          </a:p>
          <a:p>
            <a:r>
              <a:rPr lang="en-US" dirty="0" smtClean="0"/>
              <a:t>Troubadours – wandering </a:t>
            </a:r>
            <a:r>
              <a:rPr lang="en-US" dirty="0" smtClean="0"/>
              <a:t>                                              musicians </a:t>
            </a:r>
            <a:r>
              <a:rPr lang="en-US" dirty="0" smtClean="0"/>
              <a:t>sang ~ brave knights </a:t>
            </a:r>
            <a:r>
              <a:rPr lang="en-US" dirty="0" smtClean="0"/>
              <a:t>                                             &amp; </a:t>
            </a:r>
            <a:r>
              <a:rPr lang="en-US" dirty="0" smtClean="0"/>
              <a:t>their lady loves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93241"/>
            <a:ext cx="26670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9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Ape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pex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1550</Words>
  <Application>Microsoft Office PowerPoint</Application>
  <PresentationFormat>On-screen Show (4:3)</PresentationFormat>
  <Paragraphs>271</Paragraphs>
  <Slides>49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Apex</vt:lpstr>
      <vt:lpstr>Apothecary</vt:lpstr>
      <vt:lpstr>Civic</vt:lpstr>
      <vt:lpstr>Flow</vt:lpstr>
      <vt:lpstr>1_Apex</vt:lpstr>
      <vt:lpstr>Paper</vt:lpstr>
      <vt:lpstr>Unit 2: Regional Civilizations</vt:lpstr>
      <vt:lpstr>Unit 2: regional civs</vt:lpstr>
      <vt:lpstr>What is Feudalism???</vt:lpstr>
      <vt:lpstr>Feudalism Hierarchy</vt:lpstr>
      <vt:lpstr>Feudal People</vt:lpstr>
      <vt:lpstr>Feudalism</vt:lpstr>
      <vt:lpstr>Knights and Nobles</vt:lpstr>
      <vt:lpstr>PowerPoint Presentation</vt:lpstr>
      <vt:lpstr>Chivalry</vt:lpstr>
      <vt:lpstr>Noblewomen</vt:lpstr>
      <vt:lpstr>The Manor: An Economic System</vt:lpstr>
      <vt:lpstr>The Manor </vt:lpstr>
      <vt:lpstr>Peasant Life</vt:lpstr>
      <vt:lpstr>Unit 2: Regional civ</vt:lpstr>
      <vt:lpstr>Early Castles</vt:lpstr>
      <vt:lpstr>Early Castles</vt:lpstr>
      <vt:lpstr>Rochester Castle</vt:lpstr>
      <vt:lpstr>Development of Castles</vt:lpstr>
      <vt:lpstr>Later Developments</vt:lpstr>
      <vt:lpstr>Unit 2: Regional Civs</vt:lpstr>
      <vt:lpstr>Monarchs, Nobles, &amp; the Church</vt:lpstr>
      <vt:lpstr>Monarchs, Nobles, &amp; the Church</vt:lpstr>
      <vt:lpstr>English Kings = More Power</vt:lpstr>
      <vt:lpstr>English Kings = More Power</vt:lpstr>
      <vt:lpstr>English Kings = More Power</vt:lpstr>
      <vt:lpstr>English Kings = More Power</vt:lpstr>
      <vt:lpstr>Evolving Traditions of Government</vt:lpstr>
      <vt:lpstr>Evolving Traditions of Government</vt:lpstr>
      <vt:lpstr>Successful Monarchs in France</vt:lpstr>
      <vt:lpstr>Successful Monarchs in France</vt:lpstr>
      <vt:lpstr>Successful Monarchs in France</vt:lpstr>
      <vt:lpstr>Unit 2: Regional Civs</vt:lpstr>
      <vt:lpstr>The Crusades</vt:lpstr>
      <vt:lpstr>PowerPoint Presentation</vt:lpstr>
      <vt:lpstr>First Crusade: 1096-1099</vt:lpstr>
      <vt:lpstr>Second Crusade: 1147-1149</vt:lpstr>
      <vt:lpstr>Third Crusade: 1189-1192</vt:lpstr>
      <vt:lpstr>Fourth Crusade: 1202-1204</vt:lpstr>
      <vt:lpstr>Aftermath &amp; Effects</vt:lpstr>
      <vt:lpstr>The Reconquista</vt:lpstr>
      <vt:lpstr>Unit 2: Regional civs</vt:lpstr>
      <vt:lpstr>The Plague</vt:lpstr>
      <vt:lpstr>PowerPoint Presentation</vt:lpstr>
      <vt:lpstr>PowerPoint Presentation</vt:lpstr>
      <vt:lpstr>Bubonic Plague</vt:lpstr>
      <vt:lpstr>Pneumonic Plague</vt:lpstr>
      <vt:lpstr>Septisemic Plague</vt:lpstr>
      <vt:lpstr>Treatments for the Plague</vt:lpstr>
      <vt:lpstr>Effects of the Plague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Regional Civilizations</dc:title>
  <dc:creator>Dobbs</dc:creator>
  <cp:lastModifiedBy>Dobbs</cp:lastModifiedBy>
  <cp:revision>39</cp:revision>
  <dcterms:created xsi:type="dcterms:W3CDTF">2013-09-23T13:46:26Z</dcterms:created>
  <dcterms:modified xsi:type="dcterms:W3CDTF">2014-09-29T18:17:40Z</dcterms:modified>
</cp:coreProperties>
</file>