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97" r:id="rId10"/>
    <p:sldId id="298" r:id="rId11"/>
    <p:sldId id="296" r:id="rId12"/>
    <p:sldId id="29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9729-F393-4921-9D19-C1F1763A8D3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7AE7-DDA6-4418-9E0E-3F1DD063E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A04F-10B0-4B50-B3D5-FF621E5C276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AB503-8C9B-4D9C-BECE-8C7AD3A5B17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A04F-10B0-4B50-B3D5-FF621E5C276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A04F-10B0-4B50-B3D5-FF621E5C276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B8CD-345E-483F-980B-17A709AF882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3BBE-C8C1-4B4C-B5FC-5BEB4878060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9D9B9-08BC-416F-A329-A7BC8F913CE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C4E0D9-E35C-4615-9DB5-36D24DE80B8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D8156-F097-4F94-B5D1-23660E01BC4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5766F-0DBE-415B-8F45-2C407CA14C0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F10167-402C-4FA2-89AF-BC26D537044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C8F0A-262B-424E-8E1B-6E88879D0355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7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4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797B7E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797B7E"/>
              </a:solidFill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797B7E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797B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80E8-C758-4F85-99A5-B2D6DB76BC88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 smtClean="0">
                <a:latin typeface="+mj-lt"/>
              </a:defRPr>
            </a:lvl1pPr>
          </a:lstStyle>
          <a:p>
            <a:pPr>
              <a:defRPr/>
            </a:pPr>
            <a:fld id="{B1512FD3-2589-436B-AC58-361B87CFFB3B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224E-948D-452E-B3F7-F47C374FDE89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E6FE-216B-4011-86FF-9D2CDD87B245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4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70B7-2870-4AA4-A190-DE2279FE8509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D969D0-AA8B-48ED-A05E-263239DF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B18D-D0DD-4C3F-A081-E1C09D7410A1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A380-5108-47DB-A1F8-EB22AB521A18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5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2678-9636-4772-82C8-80B3298859D9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DE1E-5FB1-4F07-A922-AFA091766EAD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1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522D-3FA9-4D61-933F-D5A9B905D6F3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D2E-4DF3-4B51-AF38-76B1235372D8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13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14F7-679A-44EE-9854-B2CB59B4499C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D807-49D5-4AE4-A836-CB198401FBF2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8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32A5-BB98-4DE1-8BBA-74A1C264B33D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CD84-47B0-47F7-8201-D32A378F6C9C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805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CCC8-5356-4A9A-BFBD-68733EF9DA52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FE8B-8CDA-4AE3-B319-1002D4093782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2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E627-40A2-47CE-BB31-C52024C07D45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67EA-70DE-4ADD-B0EB-2D23A9EB17DC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3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541E-F48B-4234-9B59-0A96287F7469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7B48-2A37-4713-AE5B-4BF2E7D917FF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9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6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1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9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92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8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55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3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76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2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7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3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201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166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577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C8F0A-262B-424E-8E1B-6E88879D0355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61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975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F10167-402C-4FA2-89AF-BC26D537044D}" type="datetimeFigureOut">
              <a:rPr lang="en-US" smtClean="0">
                <a:solidFill>
                  <a:srgbClr val="323232"/>
                </a:solidFill>
              </a:rPr>
              <a:pPr/>
              <a:t>10/21/2014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0C8F0A-262B-424E-8E1B-6E88879D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8D0BA9-8B80-4C48-9BC9-7DD5E31723BF}" type="datetimeFigureOut">
              <a:rPr lang="en-US">
                <a:solidFill>
                  <a:srgbClr val="CDD7D9"/>
                </a:solidFill>
              </a:rPr>
              <a:pPr>
                <a:defRPr/>
              </a:pPr>
              <a:t>10/21/2014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DD7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4B9587-72C6-4FD0-9C4B-C8C50505C1D4}" type="slidenum">
              <a:rPr lang="en-US">
                <a:solidFill>
                  <a:srgbClr val="CDD7D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DD7D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8A1D9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C984A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2AD8D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6767-13D7-4BBC-9D4A-00319E4C5EB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8173-D417-43D0-B0EC-CCC3A3CE1D9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3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2FAD95-1B44-46F0-9C58-33646C98D869}" type="datetimeFigureOut">
              <a:rPr lang="en-US"/>
              <a:pPr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E049F8A-1D02-4BFD-95F9-2C329682B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BCF01-82B4-4618-B32F-3DAC98F836E1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FD4F5E-3A29-4696-BC07-71CFB4EAF41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Early Modern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Renaissance, The Protestant Reformation, &amp; Scientific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3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1517</a:t>
            </a:r>
          </a:p>
          <a:p>
            <a:r>
              <a:rPr lang="en-US" dirty="0" smtClean="0"/>
              <a:t>Criticism of the Roman Catholic Church led to a religious </a:t>
            </a:r>
            <a:r>
              <a:rPr lang="en-US" dirty="0" err="1" smtClean="0"/>
              <a:t>mvmt</a:t>
            </a:r>
            <a:r>
              <a:rPr lang="en-US" dirty="0" smtClean="0"/>
              <a:t> called the Protestant Reformation</a:t>
            </a:r>
          </a:p>
          <a:p>
            <a:r>
              <a:rPr lang="en-US" dirty="0" smtClean="0"/>
              <a:t>Brought changes in religion &amp; politics across Europe</a:t>
            </a:r>
          </a:p>
          <a:p>
            <a:r>
              <a:rPr lang="en-US" dirty="0" smtClean="0"/>
              <a:t>Divided Christianity into Catholic and Protestant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2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6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8600"/>
            <a:ext cx="7924800" cy="6415088"/>
          </a:xfrm>
        </p:spPr>
      </p:pic>
    </p:spTree>
    <p:extLst>
      <p:ext uri="{BB962C8B-B14F-4D97-AF65-F5344CB8AC3E}">
        <p14:creationId xmlns:p14="http://schemas.microsoft.com/office/powerpoint/2010/main" val="21887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Reasons for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Corruption in the Catholic Church</a:t>
            </a:r>
          </a:p>
          <a:p>
            <a:r>
              <a:rPr lang="en-US" smtClean="0"/>
              <a:t>Desire for Religious/Spiritual Experience</a:t>
            </a:r>
          </a:p>
          <a:p>
            <a:r>
              <a:rPr lang="en-US" smtClean="0"/>
              <a:t>Rise in nationalism</a:t>
            </a:r>
          </a:p>
        </p:txBody>
      </p:sp>
      <p:pic>
        <p:nvPicPr>
          <p:cNvPr id="17411" name="Content Placeholder 4" descr="indulgenc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209800"/>
            <a:ext cx="3440113" cy="4108450"/>
          </a:xfrm>
        </p:spPr>
      </p:pic>
    </p:spTree>
    <p:extLst>
      <p:ext uri="{BB962C8B-B14F-4D97-AF65-F5344CB8AC3E}">
        <p14:creationId xmlns:p14="http://schemas.microsoft.com/office/powerpoint/2010/main" val="5709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18434" name="Content Placeholder 4" descr="martin luth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1200" y="1600200"/>
            <a:ext cx="3530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Monk and professor </a:t>
            </a:r>
          </a:p>
          <a:p>
            <a:r>
              <a:rPr lang="en-US" smtClean="0"/>
              <a:t>Came to understand salvation through grace, not works</a:t>
            </a:r>
          </a:p>
          <a:p>
            <a:r>
              <a:rPr lang="en-US" smtClean="0"/>
              <a:t>Believed Jesus was only head of church</a:t>
            </a:r>
          </a:p>
          <a:p>
            <a:r>
              <a:rPr lang="en-US" smtClean="0"/>
              <a:t>Oct 31, 1517: nailed “95 theses” to door of church</a:t>
            </a:r>
          </a:p>
        </p:txBody>
      </p:sp>
    </p:spTree>
    <p:extLst>
      <p:ext uri="{BB962C8B-B14F-4D97-AF65-F5344CB8AC3E}">
        <p14:creationId xmlns:p14="http://schemas.microsoft.com/office/powerpoint/2010/main" val="11823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“95 Theses”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way of making a public complaint about the church</a:t>
            </a:r>
          </a:p>
          <a:p>
            <a:r>
              <a:rPr lang="en-US" dirty="0"/>
              <a:t>I</a:t>
            </a:r>
            <a:r>
              <a:rPr lang="en-US" dirty="0" smtClean="0"/>
              <a:t>ntended for church leaders</a:t>
            </a:r>
          </a:p>
          <a:p>
            <a:r>
              <a:rPr lang="en-US" dirty="0" smtClean="0"/>
              <a:t>Denied that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indulgences</a:t>
            </a:r>
            <a:r>
              <a:rPr lang="en-US" dirty="0" smtClean="0"/>
              <a:t> had the power to remit sins</a:t>
            </a:r>
          </a:p>
          <a:p>
            <a:pPr lvl="1"/>
            <a:r>
              <a:rPr lang="en-US" dirty="0" smtClean="0"/>
              <a:t>Pardon for sins committed during life; could be bought</a:t>
            </a:r>
          </a:p>
          <a:p>
            <a:r>
              <a:rPr lang="en-US" dirty="0" smtClean="0"/>
              <a:t>Criticized power of the pope and wealth of the church</a:t>
            </a:r>
          </a:p>
          <a:p>
            <a:r>
              <a:rPr lang="en-US" dirty="0" smtClean="0"/>
              <a:t>Eventually published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254500"/>
            <a:ext cx="301783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3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Luther called for reform: </a:t>
            </a:r>
          </a:p>
          <a:p>
            <a:pPr lvl="1"/>
            <a:r>
              <a:rPr lang="en-US" smtClean="0"/>
              <a:t>Clergy could marry</a:t>
            </a:r>
          </a:p>
          <a:p>
            <a:pPr lvl="1"/>
            <a:r>
              <a:rPr lang="en-US" smtClean="0"/>
              <a:t>Emphasis on faith over works</a:t>
            </a:r>
          </a:p>
        </p:txBody>
      </p:sp>
      <p:pic>
        <p:nvPicPr>
          <p:cNvPr id="20483" name="Content Placeholder 4" descr="theses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600200"/>
            <a:ext cx="4081463" cy="3843338"/>
          </a:xfrm>
        </p:spPr>
      </p:pic>
    </p:spTree>
    <p:extLst>
      <p:ext uri="{BB962C8B-B14F-4D97-AF65-F5344CB8AC3E}">
        <p14:creationId xmlns:p14="http://schemas.microsoft.com/office/powerpoint/2010/main" val="41281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Diet of Worms</a:t>
            </a:r>
            <a:endParaRPr lang="en-US" dirty="0"/>
          </a:p>
        </p:txBody>
      </p:sp>
      <p:pic>
        <p:nvPicPr>
          <p:cNvPr id="21506" name="Content Placeholder 4" descr="wor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24063"/>
            <a:ext cx="4038600" cy="3678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Decree: declared ML an outlaw &amp; condemned his writings</a:t>
            </a:r>
          </a:p>
          <a:p>
            <a:r>
              <a:rPr lang="en-US" smtClean="0"/>
              <a:t>Excommunication Hearing in 1521</a:t>
            </a:r>
          </a:p>
          <a:p>
            <a:r>
              <a:rPr lang="en-US" smtClean="0"/>
              <a:t>Refused to renege</a:t>
            </a:r>
          </a:p>
          <a:p>
            <a:r>
              <a:rPr lang="en-US" smtClean="0"/>
              <a:t>Declared a heretic</a:t>
            </a:r>
          </a:p>
          <a:p>
            <a:r>
              <a:rPr lang="en-US" smtClean="0"/>
              <a:t>Went into hiding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09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Ulrich Zwingli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In Zurich, Switzerland</a:t>
            </a:r>
          </a:p>
          <a:p>
            <a:r>
              <a:rPr lang="en-US" smtClean="0"/>
              <a:t>Abolished relics and images in the church</a:t>
            </a:r>
          </a:p>
          <a:p>
            <a:r>
              <a:rPr lang="en-US" smtClean="0"/>
              <a:t>In 1531: war between Protest/Cath broke out in Switzerland and he was killed</a:t>
            </a:r>
          </a:p>
        </p:txBody>
      </p:sp>
      <p:pic>
        <p:nvPicPr>
          <p:cNvPr id="22531" name="Content Placeholder 6" descr="zw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981200"/>
            <a:ext cx="3441700" cy="4471988"/>
          </a:xfrm>
        </p:spPr>
      </p:pic>
    </p:spTree>
    <p:extLst>
      <p:ext uri="{BB962C8B-B14F-4D97-AF65-F5344CB8AC3E}">
        <p14:creationId xmlns:p14="http://schemas.microsoft.com/office/powerpoint/2010/main" val="41887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24578" name="Content Placeholder 4" descr="calv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92288"/>
            <a:ext cx="3657600" cy="4141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Wrote </a:t>
            </a:r>
            <a:r>
              <a:rPr lang="en-US" u="sng" smtClean="0"/>
              <a:t>The Institutes of Christian Religion </a:t>
            </a:r>
            <a:r>
              <a:rPr lang="en-US" smtClean="0"/>
              <a:t>in 1531</a:t>
            </a:r>
          </a:p>
          <a:p>
            <a:r>
              <a:rPr lang="en-US" smtClean="0"/>
              <a:t>Ideas were close to Luther’s</a:t>
            </a:r>
          </a:p>
          <a:p>
            <a:r>
              <a:rPr lang="en-US" smtClean="0"/>
              <a:t>Emph. </a:t>
            </a:r>
            <a:r>
              <a:rPr lang="en-US" smtClean="0">
                <a:solidFill>
                  <a:srgbClr val="FF0000"/>
                </a:solidFill>
              </a:rPr>
              <a:t>Predestination</a:t>
            </a:r>
            <a:r>
              <a:rPr lang="en-US" smtClean="0"/>
              <a:t>: that God knows in advance who would be saved</a:t>
            </a:r>
          </a:p>
        </p:txBody>
      </p:sp>
    </p:spTree>
    <p:extLst>
      <p:ext uri="{BB962C8B-B14F-4D97-AF65-F5344CB8AC3E}">
        <p14:creationId xmlns:p14="http://schemas.microsoft.com/office/powerpoint/2010/main" val="42905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26626" name="Content Placeholder 4" descr="calv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0400" y="1600200"/>
            <a:ext cx="32512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Based in </a:t>
            </a:r>
            <a:r>
              <a:rPr lang="en-US" dirty="0" smtClean="0">
                <a:solidFill>
                  <a:srgbClr val="FF0000"/>
                </a:solidFill>
              </a:rPr>
              <a:t>Geneva</a:t>
            </a:r>
            <a:r>
              <a:rPr lang="en-US" dirty="0" smtClean="0"/>
              <a:t>, Switzerland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Set up </a:t>
            </a:r>
            <a:r>
              <a:rPr lang="en-US" dirty="0" smtClean="0">
                <a:solidFill>
                  <a:srgbClr val="FF0000"/>
                </a:solidFill>
              </a:rPr>
              <a:t>theocracy</a:t>
            </a:r>
            <a:r>
              <a:rPr lang="en-US" dirty="0" smtClean="0"/>
              <a:t>: </a:t>
            </a:r>
            <a:r>
              <a:rPr lang="en-US" dirty="0" err="1" smtClean="0"/>
              <a:t>govt</a:t>
            </a:r>
            <a:r>
              <a:rPr lang="en-US" dirty="0" smtClean="0"/>
              <a:t> run by religious leaders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Set up “consistory” to enforce church teachings (no dancing, no cards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Geneva became the center of the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Early modern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Italian </a:t>
            </a:r>
            <a:r>
              <a:rPr lang="en-US" dirty="0"/>
              <a:t>Renaissance</a:t>
            </a:r>
          </a:p>
        </p:txBody>
      </p:sp>
    </p:spTree>
    <p:extLst>
      <p:ext uri="{BB962C8B-B14F-4D97-AF65-F5344CB8AC3E}">
        <p14:creationId xmlns:p14="http://schemas.microsoft.com/office/powerpoint/2010/main" val="33675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Anabaptists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Didn’t want any church influence in gvmt.</a:t>
            </a:r>
          </a:p>
          <a:p>
            <a:r>
              <a:rPr lang="en-US" smtClean="0"/>
              <a:t>Believed in adult baptism- membership in the church was voluntary</a:t>
            </a:r>
          </a:p>
          <a:p>
            <a:r>
              <a:rPr lang="en-US" smtClean="0"/>
              <a:t>All members were equal in the church</a:t>
            </a:r>
          </a:p>
        </p:txBody>
      </p:sp>
      <p:pic>
        <p:nvPicPr>
          <p:cNvPr id="28675" name="Content Placeholder 4" descr="anab2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527300"/>
            <a:ext cx="3657600" cy="2671763"/>
          </a:xfrm>
        </p:spPr>
      </p:pic>
    </p:spTree>
    <p:extLst>
      <p:ext uri="{BB962C8B-B14F-4D97-AF65-F5344CB8AC3E}">
        <p14:creationId xmlns:p14="http://schemas.microsoft.com/office/powerpoint/2010/main" val="4246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Anabaptists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Churches chose their ministers</a:t>
            </a:r>
          </a:p>
          <a:p>
            <a:r>
              <a:rPr lang="en-US" smtClean="0"/>
              <a:t>Were considered radicals by both Protestants and Catholics</a:t>
            </a:r>
          </a:p>
        </p:txBody>
      </p:sp>
      <p:pic>
        <p:nvPicPr>
          <p:cNvPr id="30723" name="Content Placeholder 4" descr="anab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387600"/>
            <a:ext cx="3657600" cy="2951163"/>
          </a:xfrm>
        </p:spPr>
      </p:pic>
    </p:spTree>
    <p:extLst>
      <p:ext uri="{BB962C8B-B14F-4D97-AF65-F5344CB8AC3E}">
        <p14:creationId xmlns:p14="http://schemas.microsoft.com/office/powerpoint/2010/main" val="28480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Reform in England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King Henry VIII was devout Catholic – protested ML’s ideas</a:t>
            </a:r>
          </a:p>
          <a:p>
            <a:r>
              <a:rPr lang="en-US" smtClean="0"/>
              <a:t>Wanted marriage annulled/split from Catholic Church</a:t>
            </a:r>
          </a:p>
          <a:p>
            <a:r>
              <a:rPr lang="en-US" smtClean="0"/>
              <a:t>Established the Church of England – the Anglican Church</a:t>
            </a:r>
          </a:p>
          <a:p>
            <a:r>
              <a:rPr lang="en-US" smtClean="0"/>
              <a:t>King was head of the Anglican Church</a:t>
            </a:r>
          </a:p>
          <a:p>
            <a:endParaRPr lang="en-US" smtClean="0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25" y="3810000"/>
            <a:ext cx="2047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3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nstantia" pitchFamily="18" charset="0"/>
              </a:rPr>
              <a:t>Unit 3: Early Modern Times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Reformation Spreads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4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 </a:t>
            </a:r>
            <a:r>
              <a:rPr lang="en-US" dirty="0" err="1" smtClean="0"/>
              <a:t>mvmt</a:t>
            </a:r>
            <a:r>
              <a:rPr lang="en-US" dirty="0" smtClean="0"/>
              <a:t> w/in Catholic Church (Counter Reformation)</a:t>
            </a:r>
          </a:p>
          <a:p>
            <a:pPr lvl="1"/>
            <a:r>
              <a:rPr lang="en-US" dirty="0" smtClean="0"/>
              <a:t>Led by Pope Paul III (1530s-1540s)</a:t>
            </a:r>
          </a:p>
          <a:p>
            <a:pPr lvl="1"/>
            <a:r>
              <a:rPr lang="en-US" dirty="0" smtClean="0"/>
              <a:t>Bring back moral authority to church</a:t>
            </a:r>
          </a:p>
          <a:p>
            <a:r>
              <a:rPr lang="en-US" dirty="0" smtClean="0"/>
              <a:t>Council of Trent – 1545</a:t>
            </a:r>
          </a:p>
          <a:p>
            <a:pPr lvl="1"/>
            <a:r>
              <a:rPr lang="en-US" dirty="0" smtClean="0"/>
              <a:t>Catholic leaders decided what direction to take the Church in </a:t>
            </a:r>
          </a:p>
          <a:p>
            <a:pPr lvl="1"/>
            <a:r>
              <a:rPr lang="en-US" dirty="0" smtClean="0"/>
              <a:t>Salvation through good works/faith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676400" cy="20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Punishment for corruption</a:t>
            </a:r>
          </a:p>
          <a:p>
            <a:r>
              <a:rPr lang="en-US" dirty="0" smtClean="0"/>
              <a:t>Est. schools for clergy</a:t>
            </a:r>
          </a:p>
          <a:p>
            <a:r>
              <a:rPr lang="en-US" dirty="0" smtClean="0"/>
              <a:t>Inquisition included Protestants </a:t>
            </a:r>
          </a:p>
          <a:p>
            <a:pPr lvl="1"/>
            <a:r>
              <a:rPr lang="en-US" dirty="0" smtClean="0"/>
              <a:t>Books by Luther or Calvin banned</a:t>
            </a:r>
          </a:p>
          <a:p>
            <a:r>
              <a:rPr lang="en-US" dirty="0" smtClean="0"/>
              <a:t>1540 Society of Jesus (Jesuits)</a:t>
            </a:r>
          </a:p>
          <a:p>
            <a:pPr lvl="1"/>
            <a:r>
              <a:rPr lang="en-US" dirty="0" smtClean="0"/>
              <a:t>Defended &amp; spread Catholicism</a:t>
            </a:r>
          </a:p>
          <a:p>
            <a:r>
              <a:rPr lang="en-US" dirty="0" smtClean="0"/>
              <a:t>Renewed faith</a:t>
            </a:r>
          </a:p>
          <a:p>
            <a:r>
              <a:rPr lang="en-US" dirty="0" smtClean="0"/>
              <a:t>Majority of Europe Catholic (1600)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98850"/>
            <a:ext cx="2018397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Widespread from Catholics &amp; Protestants</a:t>
            </a:r>
          </a:p>
          <a:p>
            <a:pPr lvl="1"/>
            <a:r>
              <a:rPr lang="en-US" dirty="0" smtClean="0"/>
              <a:t>Anabaptists, Jews, witches</a:t>
            </a:r>
          </a:p>
          <a:p>
            <a:r>
              <a:rPr lang="en-US" dirty="0" smtClean="0"/>
              <a:t>Witch hunts 1450-1750</a:t>
            </a:r>
          </a:p>
          <a:p>
            <a:pPr lvl="1"/>
            <a:r>
              <a:rPr lang="en-US" dirty="0" smtClean="0"/>
              <a:t>Usually women accused / agents of the devil</a:t>
            </a:r>
          </a:p>
          <a:p>
            <a:pPr lvl="1"/>
            <a:r>
              <a:rPr lang="en-US" dirty="0" smtClean="0"/>
              <a:t>German states, Switzerland, France</a:t>
            </a:r>
          </a:p>
          <a:p>
            <a:r>
              <a:rPr lang="en-US" dirty="0" smtClean="0"/>
              <a:t>Jews</a:t>
            </a:r>
          </a:p>
          <a:p>
            <a:pPr lvl="1"/>
            <a:r>
              <a:rPr lang="en-US" dirty="0" smtClean="0"/>
              <a:t>Italy: had them live in ghettos</a:t>
            </a:r>
          </a:p>
          <a:p>
            <a:pPr lvl="1"/>
            <a:r>
              <a:rPr lang="en-US" dirty="0" smtClean="0"/>
              <a:t>Expelled from some lands; Charles V from Spanish</a:t>
            </a:r>
          </a:p>
          <a:p>
            <a:pPr lvl="1"/>
            <a:r>
              <a:rPr lang="en-US" dirty="0" smtClean="0"/>
              <a:t>Pope Paul IV placed restrictions</a:t>
            </a:r>
          </a:p>
          <a:p>
            <a:pPr lvl="1"/>
            <a:r>
              <a:rPr lang="en-US" dirty="0" smtClean="0"/>
              <a:t>1500s Jews migrated to Medit. &amp; Netherlands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2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3</a:t>
            </a:r>
            <a:r>
              <a:rPr lang="en-US" smtClean="0"/>
              <a:t>: Early Modern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4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 1500s – final break from medieval era</a:t>
            </a:r>
          </a:p>
          <a:p>
            <a:r>
              <a:rPr lang="en-US" dirty="0" smtClean="0"/>
              <a:t>New thinking ~ physical universe </a:t>
            </a:r>
          </a:p>
          <a:p>
            <a:pPr lvl="1"/>
            <a:r>
              <a:rPr lang="en-US" dirty="0" smtClean="0"/>
              <a:t>Mathematics = basis = physical world shaped by </a:t>
            </a:r>
            <a:r>
              <a:rPr lang="en-US" dirty="0" err="1" smtClean="0"/>
              <a:t>ppl</a:t>
            </a:r>
            <a:endParaRPr lang="en-US" dirty="0" smtClean="0"/>
          </a:p>
          <a:p>
            <a:r>
              <a:rPr lang="en-US" dirty="0" smtClean="0"/>
              <a:t>Who were views shaped by before this time????</a:t>
            </a:r>
          </a:p>
          <a:p>
            <a:pPr lvl="1"/>
            <a:r>
              <a:rPr lang="en-US" dirty="0" smtClean="0"/>
              <a:t>Aristotle, Ptolemy, etc. </a:t>
            </a:r>
          </a:p>
          <a:p>
            <a:r>
              <a:rPr lang="en-US" dirty="0" smtClean="0"/>
              <a:t>Questioning of old knowledge &amp;                                                                assumptions</a:t>
            </a:r>
          </a:p>
          <a:p>
            <a:r>
              <a:rPr lang="en-US" dirty="0" smtClean="0"/>
              <a:t>Questioning &amp; replacement of religious                                                        beliefs</a:t>
            </a:r>
          </a:p>
          <a:p>
            <a:r>
              <a:rPr lang="en-US" dirty="0" smtClean="0"/>
              <a:t>Rise of science &amp; reason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429000"/>
            <a:ext cx="309753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1543 – </a:t>
            </a:r>
            <a:r>
              <a:rPr lang="en-US" dirty="0" err="1"/>
              <a:t>Nicolaus</a:t>
            </a:r>
            <a:r>
              <a:rPr lang="en-US" dirty="0"/>
              <a:t> Copernicus</a:t>
            </a:r>
          </a:p>
          <a:p>
            <a:pPr lvl="1"/>
            <a:r>
              <a:rPr lang="en-US" dirty="0"/>
              <a:t>Idea of heliocentric universe – sun is the center</a:t>
            </a:r>
          </a:p>
          <a:p>
            <a:pPr lvl="1"/>
            <a:r>
              <a:rPr lang="en-US" dirty="0" smtClean="0"/>
              <a:t>Rejected by most…why???</a:t>
            </a:r>
          </a:p>
          <a:p>
            <a:r>
              <a:rPr lang="en-US" dirty="0" smtClean="0"/>
              <a:t>Others supported heliocentric theory</a:t>
            </a:r>
          </a:p>
          <a:p>
            <a:pPr lvl="1"/>
            <a:r>
              <a:rPr lang="en-US" dirty="0" err="1" smtClean="0"/>
              <a:t>Tycho</a:t>
            </a:r>
            <a:r>
              <a:rPr lang="en-US" dirty="0" smtClean="0"/>
              <a:t> Brahe – set up observatory</a:t>
            </a:r>
          </a:p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 – astronomer / mathematician</a:t>
            </a:r>
          </a:p>
          <a:p>
            <a:pPr lvl="1"/>
            <a:r>
              <a:rPr lang="en-US" dirty="0" smtClean="0"/>
              <a:t>Supported Copernicus</a:t>
            </a:r>
          </a:p>
          <a:p>
            <a:pPr lvl="1"/>
            <a:r>
              <a:rPr lang="en-US" dirty="0" smtClean="0"/>
              <a:t>Discovered planet move in oval-shaped orbit (ellipse)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48200"/>
            <a:ext cx="4724400" cy="16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9F2936"/>
              </a:buClr>
            </a:pPr>
            <a:r>
              <a:rPr lang="en-US" sz="2400" dirty="0">
                <a:solidFill>
                  <a:prstClr val="black"/>
                </a:solidFill>
              </a:rPr>
              <a:t>Italy </a:t>
            </a:r>
            <a:r>
              <a:rPr lang="en-US" sz="2400" dirty="0" smtClean="0">
                <a:solidFill>
                  <a:prstClr val="black"/>
                </a:solidFill>
              </a:rPr>
              <a:t>1300-1550 </a:t>
            </a:r>
            <a:endParaRPr lang="en-US" dirty="0" smtClean="0"/>
          </a:p>
          <a:p>
            <a:r>
              <a:rPr lang="en-US" sz="2400" dirty="0" smtClean="0"/>
              <a:t>Rebirth </a:t>
            </a:r>
            <a:r>
              <a:rPr lang="en-US" sz="2400" dirty="0" smtClean="0"/>
              <a:t>of interest in the arts, architecture</a:t>
            </a:r>
            <a:r>
              <a:rPr lang="en-US" sz="2400" dirty="0" smtClean="0"/>
              <a:t>, new thinking, </a:t>
            </a:r>
            <a:r>
              <a:rPr lang="en-US" sz="2400" dirty="0" smtClean="0"/>
              <a:t>etc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Focused on the “human experience”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deas </a:t>
            </a:r>
            <a:r>
              <a:rPr lang="en-US" sz="2400" dirty="0" smtClean="0"/>
              <a:t>from ancient Greece and </a:t>
            </a:r>
            <a:r>
              <a:rPr lang="en-US" sz="2400" dirty="0" smtClean="0"/>
              <a:t>Rome</a:t>
            </a:r>
            <a:endParaRPr lang="en-US" sz="24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790825" cy="3189514"/>
          </a:xfrm>
        </p:spPr>
      </p:pic>
    </p:spTree>
    <p:extLst>
      <p:ext uri="{BB962C8B-B14F-4D97-AF65-F5344CB8AC3E}">
        <p14:creationId xmlns:p14="http://schemas.microsoft.com/office/powerpoint/2010/main" val="38499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– Italian astronomer</a:t>
            </a:r>
          </a:p>
          <a:p>
            <a:pPr lvl="1"/>
            <a:r>
              <a:rPr lang="en-US" dirty="0" smtClean="0"/>
              <a:t>Developed telescope for astronomy</a:t>
            </a:r>
          </a:p>
          <a:p>
            <a:pPr lvl="1"/>
            <a:r>
              <a:rPr lang="en-US" dirty="0" smtClean="0"/>
              <a:t>Discovered 4 moons of Jupiter &amp; supported heliocentric theory</a:t>
            </a:r>
          </a:p>
          <a:p>
            <a:pPr lvl="1"/>
            <a:r>
              <a:rPr lang="en-US" dirty="0" smtClean="0"/>
              <a:t>1633 – accused of heresy &amp; tried by the Inquisition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24200"/>
            <a:ext cx="1981200" cy="24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approach to science – observation &amp; experimentation</a:t>
            </a:r>
          </a:p>
          <a:p>
            <a:pPr lvl="1"/>
            <a:r>
              <a:rPr lang="en-US" dirty="0" smtClean="0"/>
              <a:t>Math important (Plato)</a:t>
            </a:r>
          </a:p>
          <a:p>
            <a:r>
              <a:rPr lang="en-US" dirty="0" smtClean="0"/>
              <a:t>Francis Bacon &amp; Rene Descartes: truth found at the end not known at the beginning</a:t>
            </a:r>
          </a:p>
          <a:p>
            <a:r>
              <a:rPr lang="en-US" dirty="0" smtClean="0"/>
              <a:t>Bacon – experimentation / observation </a:t>
            </a:r>
          </a:p>
          <a:p>
            <a:pPr lvl="1"/>
            <a:r>
              <a:rPr lang="en-US" dirty="0" smtClean="0"/>
              <a:t>Wanted science to make life better w/ practical technologies</a:t>
            </a:r>
          </a:p>
          <a:p>
            <a:r>
              <a:rPr lang="en-US" dirty="0" smtClean="0"/>
              <a:t>Descartes – human reasoning for best understanding </a:t>
            </a:r>
          </a:p>
          <a:p>
            <a:pPr lvl="1"/>
            <a:r>
              <a:rPr lang="en-US" dirty="0" smtClean="0"/>
              <a:t>“I think, therefore I am”</a:t>
            </a:r>
          </a:p>
          <a:p>
            <a:r>
              <a:rPr lang="en-US" dirty="0" smtClean="0"/>
              <a:t>Their step by step method became the scientific method</a:t>
            </a:r>
          </a:p>
          <a:p>
            <a:pPr lvl="1"/>
            <a:r>
              <a:rPr lang="en-US" dirty="0" smtClean="0"/>
              <a:t>Process of discovery that used data, reasoning, and a hypothesis (possible explanation)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5469321" cy="5257800"/>
          </a:xfrm>
        </p:spPr>
      </p:pic>
    </p:spTree>
    <p:extLst>
      <p:ext uri="{BB962C8B-B14F-4D97-AF65-F5344CB8AC3E}">
        <p14:creationId xmlns:p14="http://schemas.microsoft.com/office/powerpoint/2010/main" val="3617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&amp;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advances during 16</a:t>
            </a:r>
            <a:r>
              <a:rPr lang="en-US" baseline="30000" dirty="0" smtClean="0"/>
              <a:t>th</a:t>
            </a:r>
            <a:r>
              <a:rPr lang="en-US" dirty="0" smtClean="0"/>
              <a:t> &amp; 17</a:t>
            </a:r>
            <a:r>
              <a:rPr lang="en-US" baseline="30000" dirty="0" smtClean="0"/>
              <a:t>th</a:t>
            </a:r>
            <a:r>
              <a:rPr lang="en-US" dirty="0" smtClean="0"/>
              <a:t> centuries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detailed study of human body/anatomy</a:t>
            </a:r>
          </a:p>
          <a:p>
            <a:pPr lvl="1"/>
            <a:r>
              <a:rPr lang="en-US" dirty="0" smtClean="0"/>
              <a:t>Grave robberies</a:t>
            </a:r>
          </a:p>
          <a:p>
            <a:r>
              <a:rPr lang="en-US" dirty="0" smtClean="0"/>
              <a:t>Use of artificial limbs</a:t>
            </a:r>
          </a:p>
          <a:p>
            <a:r>
              <a:rPr lang="en-US" dirty="0" smtClean="0"/>
              <a:t>New scientific instruments</a:t>
            </a:r>
          </a:p>
          <a:p>
            <a:r>
              <a:rPr lang="en-US" dirty="0" smtClean="0"/>
              <a:t>Discovered the heart pumps to the rest of the body</a:t>
            </a:r>
          </a:p>
          <a:p>
            <a:r>
              <a:rPr lang="en-US" dirty="0" smtClean="0"/>
              <a:t>Microscope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&amp;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Alchemy – term for chemistry</a:t>
            </a:r>
          </a:p>
          <a:p>
            <a:r>
              <a:rPr lang="en-US" dirty="0" smtClean="0"/>
              <a:t>Robert Boyle – revolutionary chemist – “Father of Modern Chemistry”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building blocks of alchemy/chemistry</a:t>
            </a:r>
          </a:p>
          <a:p>
            <a:pPr lvl="1"/>
            <a:r>
              <a:rPr lang="en-US" dirty="0" smtClean="0"/>
              <a:t>Matter made up of tiny particles</a:t>
            </a:r>
          </a:p>
          <a:p>
            <a:pPr lvl="1"/>
            <a:r>
              <a:rPr lang="en-US" dirty="0" smtClean="0"/>
              <a:t>Discovered differences </a:t>
            </a:r>
            <a:r>
              <a:rPr lang="en-US" dirty="0" err="1" smtClean="0"/>
              <a:t>btwn</a:t>
            </a:r>
            <a:r>
              <a:rPr lang="en-US" dirty="0" smtClean="0"/>
              <a:t> individual elements &amp; </a:t>
            </a:r>
            <a:r>
              <a:rPr lang="en-US" dirty="0" err="1" smtClean="0"/>
              <a:t>chem</a:t>
            </a:r>
            <a:r>
              <a:rPr lang="en-US" dirty="0" smtClean="0"/>
              <a:t> compounds</a:t>
            </a:r>
          </a:p>
          <a:p>
            <a:pPr lvl="1"/>
            <a:r>
              <a:rPr lang="en-US" dirty="0" smtClean="0"/>
              <a:t>Researched effects on gases</a:t>
            </a:r>
          </a:p>
          <a:p>
            <a:pPr lvl="1"/>
            <a:r>
              <a:rPr lang="en-US" dirty="0" smtClean="0"/>
              <a:t>Opened doors to modern chemistry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95255"/>
            <a:ext cx="1707689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 newton &amp;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Isaac Newton developed theory to explain planet movement</a:t>
            </a:r>
          </a:p>
          <a:p>
            <a:pPr lvl="1"/>
            <a:r>
              <a:rPr lang="en-US" dirty="0" smtClean="0"/>
              <a:t>Gravity – force that keeps planet in orbit ~ the sun</a:t>
            </a:r>
          </a:p>
          <a:p>
            <a:pPr lvl="1"/>
            <a:r>
              <a:rPr lang="en-US" dirty="0" smtClean="0"/>
              <a:t>Partially developed calculus </a:t>
            </a:r>
          </a:p>
          <a:p>
            <a:pPr lvl="1"/>
            <a:r>
              <a:rPr lang="en-US" dirty="0" smtClean="0"/>
              <a:t>He was thought to have linked the sciences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6686"/>
            <a:ext cx="2526792" cy="28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Italy?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Location – better for trade </a:t>
            </a:r>
          </a:p>
          <a:p>
            <a:r>
              <a:rPr lang="en-US" sz="2400" dirty="0" smtClean="0"/>
              <a:t>City-States</a:t>
            </a:r>
            <a:r>
              <a:rPr lang="en-US" sz="2400" dirty="0"/>
              <a:t> </a:t>
            </a:r>
            <a:r>
              <a:rPr lang="en-US" sz="2400" dirty="0" smtClean="0"/>
              <a:t>controlled by families</a:t>
            </a:r>
            <a:endParaRPr lang="en-US" sz="2400" dirty="0" smtClean="0"/>
          </a:p>
          <a:p>
            <a:pPr lvl="1"/>
            <a:r>
              <a:rPr lang="en-US" sz="2400" dirty="0" smtClean="0"/>
              <a:t>Milan</a:t>
            </a:r>
          </a:p>
          <a:p>
            <a:pPr lvl="1"/>
            <a:r>
              <a:rPr lang="en-US" sz="2400" dirty="0" smtClean="0"/>
              <a:t>Venice- trade center</a:t>
            </a:r>
          </a:p>
          <a:p>
            <a:pPr lvl="1"/>
            <a:r>
              <a:rPr lang="en-US" sz="2400" dirty="0" smtClean="0"/>
              <a:t>Florence – banking center; </a:t>
            </a:r>
            <a:r>
              <a:rPr lang="en-US" sz="2400" dirty="0" smtClean="0"/>
              <a:t>Medici </a:t>
            </a:r>
            <a:r>
              <a:rPr lang="en-US" sz="2400" dirty="0" smtClean="0"/>
              <a:t>family – cloth </a:t>
            </a:r>
            <a:r>
              <a:rPr lang="en-US" sz="2400" dirty="0" err="1" smtClean="0"/>
              <a:t>manuf</a:t>
            </a:r>
            <a:r>
              <a:rPr lang="en-US" sz="2400" dirty="0" smtClean="0"/>
              <a:t> / politics / arts</a:t>
            </a:r>
          </a:p>
          <a:p>
            <a:r>
              <a:rPr lang="en-US" sz="2400" dirty="0"/>
              <a:t>High regard for human </a:t>
            </a:r>
            <a:r>
              <a:rPr lang="en-US" sz="2400" dirty="0" smtClean="0"/>
              <a:t>ability/worth – “Renaissance Man”</a:t>
            </a:r>
            <a:endParaRPr lang="en-US" sz="2400" dirty="0"/>
          </a:p>
          <a:p>
            <a:endParaRPr lang="en-US" sz="2700" dirty="0"/>
          </a:p>
        </p:txBody>
      </p:sp>
      <p:pic>
        <p:nvPicPr>
          <p:cNvPr id="5" name="Content Placeholder 4" descr="venice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562600" y="4795257"/>
            <a:ext cx="2438400" cy="195032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91545"/>
            <a:ext cx="401440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Thinking: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Intellectual </a:t>
            </a:r>
            <a:r>
              <a:rPr lang="en-US" sz="2400" dirty="0" err="1" smtClean="0"/>
              <a:t>movt</a:t>
            </a:r>
            <a:endParaRPr lang="en-US" sz="2400" dirty="0" smtClean="0"/>
          </a:p>
          <a:p>
            <a:r>
              <a:rPr lang="en-US" sz="2400" dirty="0" smtClean="0"/>
              <a:t>Used classical G/R to better understand own times</a:t>
            </a:r>
          </a:p>
          <a:p>
            <a:r>
              <a:rPr lang="en-US" sz="2400" dirty="0" smtClean="0"/>
              <a:t>Focused on </a:t>
            </a:r>
            <a:r>
              <a:rPr lang="en-US" sz="2400" dirty="0" err="1" smtClean="0"/>
              <a:t>dif</a:t>
            </a:r>
            <a:r>
              <a:rPr lang="en-US" sz="2400" dirty="0" smtClean="0"/>
              <a:t> worldly subjects not just religion</a:t>
            </a:r>
          </a:p>
          <a:p>
            <a:r>
              <a:rPr lang="en-US" sz="2400" dirty="0" smtClean="0"/>
              <a:t>Focused on humanities</a:t>
            </a:r>
          </a:p>
          <a:p>
            <a:pPr lvl="1"/>
            <a:r>
              <a:rPr lang="en-US" sz="2100" dirty="0" smtClean="0"/>
              <a:t>Poetry, rhetoric, history</a:t>
            </a:r>
          </a:p>
          <a:p>
            <a:r>
              <a:rPr lang="en-US" sz="2400" dirty="0" smtClean="0"/>
              <a:t>Petrarch – early humanist</a:t>
            </a:r>
          </a:p>
          <a:p>
            <a:pPr lvl="1"/>
            <a:r>
              <a:rPr lang="en-US" sz="2100" dirty="0" smtClean="0"/>
              <a:t>Put together library of </a:t>
            </a:r>
            <a:r>
              <a:rPr lang="en-US" sz="2100" dirty="0" err="1" smtClean="0"/>
              <a:t>anc</a:t>
            </a:r>
            <a:r>
              <a:rPr lang="en-US" sz="2100" dirty="0" smtClean="0"/>
              <a:t> G/R writings</a:t>
            </a:r>
            <a:endParaRPr lang="en-U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170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F2936"/>
              </a:buClr>
            </a:pPr>
            <a:r>
              <a:rPr lang="en-US" sz="2400" dirty="0">
                <a:solidFill>
                  <a:prstClr val="black"/>
                </a:solidFill>
              </a:rPr>
              <a:t>Paintings, sculptures, </a:t>
            </a:r>
            <a:r>
              <a:rPr lang="en-US" sz="2400" dirty="0" smtClean="0">
                <a:solidFill>
                  <a:prstClr val="black"/>
                </a:solidFill>
              </a:rPr>
              <a:t>architecture</a:t>
            </a:r>
            <a:endParaRPr lang="en-US" sz="2400" dirty="0" smtClean="0"/>
          </a:p>
          <a:p>
            <a:r>
              <a:rPr lang="en-US" sz="2400" dirty="0" smtClean="0"/>
              <a:t>Art reflected humanist ideas</a:t>
            </a:r>
          </a:p>
          <a:p>
            <a:pPr lvl="1"/>
            <a:r>
              <a:rPr lang="en-US" sz="2100" dirty="0" smtClean="0"/>
              <a:t>Realism / use of perspective </a:t>
            </a:r>
          </a:p>
          <a:p>
            <a:pPr lvl="1"/>
            <a:r>
              <a:rPr lang="en-US" sz="2100" dirty="0" smtClean="0"/>
              <a:t>Studied anatomy</a:t>
            </a:r>
          </a:p>
          <a:p>
            <a:pPr lvl="1"/>
            <a:r>
              <a:rPr lang="en-US" sz="2100" dirty="0" smtClean="0"/>
              <a:t>Architecture went back to classical styles</a:t>
            </a:r>
          </a:p>
          <a:p>
            <a:pPr lvl="1"/>
            <a:r>
              <a:rPr lang="en-US" sz="2100" dirty="0" smtClean="0"/>
              <a:t>The dome – Brunelleschi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6281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Artists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 Vinci: Mona Lisa, The Last Supper</a:t>
            </a:r>
            <a:endParaRPr lang="en-US" sz="2400" dirty="0" smtClean="0"/>
          </a:p>
          <a:p>
            <a:r>
              <a:rPr lang="en-US" sz="2400" dirty="0" err="1" smtClean="0"/>
              <a:t>Michaelangelo</a:t>
            </a:r>
            <a:r>
              <a:rPr lang="en-US" sz="2400" dirty="0" smtClean="0"/>
              <a:t>: The </a:t>
            </a:r>
            <a:r>
              <a:rPr lang="en-US" sz="2400" dirty="0" smtClean="0"/>
              <a:t>David, Sistine Ch.</a:t>
            </a:r>
            <a:endParaRPr lang="en-US" sz="2400" dirty="0" smtClean="0"/>
          </a:p>
          <a:p>
            <a:r>
              <a:rPr lang="en-US" sz="2400" dirty="0" err="1" smtClean="0"/>
              <a:t>Botticelli:</a:t>
            </a:r>
            <a:r>
              <a:rPr lang="en-US" sz="2400" i="1" dirty="0" err="1" smtClean="0"/>
              <a:t>The</a:t>
            </a:r>
            <a:r>
              <a:rPr lang="en-US" sz="2400" i="1" dirty="0" smtClean="0"/>
              <a:t> </a:t>
            </a:r>
            <a:r>
              <a:rPr lang="en-US" sz="2400" i="1" dirty="0" smtClean="0"/>
              <a:t>Birth of </a:t>
            </a:r>
            <a:r>
              <a:rPr lang="en-US" sz="2400" i="1" dirty="0" smtClean="0"/>
              <a:t>Venus</a:t>
            </a:r>
          </a:p>
          <a:p>
            <a:r>
              <a:rPr lang="en-US" sz="2400" dirty="0" smtClean="0"/>
              <a:t>Raphael:</a:t>
            </a:r>
            <a:r>
              <a:rPr lang="en-US" sz="2400" i="1" dirty="0" smtClean="0"/>
              <a:t> </a:t>
            </a:r>
            <a:r>
              <a:rPr lang="en-US" sz="2400" dirty="0" smtClean="0"/>
              <a:t>The School of Athens </a:t>
            </a:r>
            <a:endParaRPr lang="en-US" sz="2400" i="1" dirty="0"/>
          </a:p>
        </p:txBody>
      </p:sp>
      <p:pic>
        <p:nvPicPr>
          <p:cNvPr id="5" name="Content Placeholder 4" descr="birth of venus.bmp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548437" y="1600200"/>
            <a:ext cx="2286000" cy="182827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8" y="4291547"/>
            <a:ext cx="13183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5347"/>
            <a:ext cx="11542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96892"/>
            <a:ext cx="2514600" cy="13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10210"/>
            <a:ext cx="2362200" cy="15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1425"/>
            <a:ext cx="2376487" cy="15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Guidebooks written for success</a:t>
            </a:r>
          </a:p>
          <a:p>
            <a:r>
              <a:rPr lang="en-US" sz="2400" dirty="0" smtClean="0"/>
              <a:t>Castiglione – wrote The Book of the Courtier </a:t>
            </a:r>
            <a:endParaRPr lang="en-US" dirty="0" smtClean="0"/>
          </a:p>
          <a:p>
            <a:pPr lvl="1"/>
            <a:r>
              <a:rPr lang="en-US" sz="2000" dirty="0" smtClean="0"/>
              <a:t>Gave guidelines for Nobles</a:t>
            </a:r>
          </a:p>
          <a:p>
            <a:pPr lvl="1"/>
            <a:r>
              <a:rPr lang="en-US" sz="2000" dirty="0" smtClean="0"/>
              <a:t>Nobles </a:t>
            </a:r>
            <a:r>
              <a:rPr lang="en-US" sz="2000" dirty="0" smtClean="0"/>
              <a:t>born</a:t>
            </a:r>
            <a:r>
              <a:rPr lang="en-US" sz="2000" dirty="0" smtClean="0"/>
              <a:t>, not </a:t>
            </a:r>
            <a:r>
              <a:rPr lang="en-US" sz="2000" dirty="0" smtClean="0"/>
              <a:t>made; mil &amp; </a:t>
            </a:r>
            <a:r>
              <a:rPr lang="en-US" sz="2000" dirty="0" smtClean="0"/>
              <a:t>academic </a:t>
            </a:r>
            <a:r>
              <a:rPr lang="en-US" sz="2000" dirty="0" smtClean="0"/>
              <a:t>skill; good conduct</a:t>
            </a:r>
            <a:endParaRPr lang="en-US" sz="2000" dirty="0"/>
          </a:p>
          <a:p>
            <a:r>
              <a:rPr lang="en-US" sz="2300" dirty="0" smtClean="0"/>
              <a:t>Machiavelli – wrote The Prince</a:t>
            </a:r>
          </a:p>
          <a:p>
            <a:pPr lvl="1"/>
            <a:r>
              <a:rPr lang="en-US" sz="2000" dirty="0" smtClean="0"/>
              <a:t>Guidelines for rulers / how to gain &amp; maintain power</a:t>
            </a: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47624"/>
            <a:ext cx="1696212" cy="23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Unit 3: Early Modern Times</a:t>
            </a:r>
            <a:endParaRPr lang="en-US" sz="54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533400"/>
          </a:xfrm>
        </p:spPr>
        <p:txBody>
          <a:bodyPr/>
          <a:lstStyle/>
          <a:p>
            <a:r>
              <a:rPr lang="en-US" sz="2800" smtClean="0"/>
              <a:t>The Protestant Reformation</a:t>
            </a:r>
          </a:p>
        </p:txBody>
      </p:sp>
    </p:spTree>
    <p:extLst>
      <p:ext uri="{BB962C8B-B14F-4D97-AF65-F5344CB8AC3E}">
        <p14:creationId xmlns:p14="http://schemas.microsoft.com/office/powerpoint/2010/main" val="1117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1096</Words>
  <Application>Microsoft Office PowerPoint</Application>
  <PresentationFormat>On-screen Show (4:3)</PresentationFormat>
  <Paragraphs>196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Median</vt:lpstr>
      <vt:lpstr>Decatur</vt:lpstr>
      <vt:lpstr>1_Office Theme</vt:lpstr>
      <vt:lpstr>Urban Pop</vt:lpstr>
      <vt:lpstr>Flow</vt:lpstr>
      <vt:lpstr>Unit 3: Early Modern Times</vt:lpstr>
      <vt:lpstr>Unit 3: Early modern times</vt:lpstr>
      <vt:lpstr>What Was It?</vt:lpstr>
      <vt:lpstr>Why Italy?</vt:lpstr>
      <vt:lpstr>New Thinking: Humanism</vt:lpstr>
      <vt:lpstr>The Arts</vt:lpstr>
      <vt:lpstr>Key Artists </vt:lpstr>
      <vt:lpstr>Writings</vt:lpstr>
      <vt:lpstr>Unit 3: Early Modern Times</vt:lpstr>
      <vt:lpstr>Main Idea</vt:lpstr>
      <vt:lpstr>PowerPoint Presentation</vt:lpstr>
      <vt:lpstr>Reasons for the Reformation</vt:lpstr>
      <vt:lpstr>Martin Luther</vt:lpstr>
      <vt:lpstr>“95 Theses”</vt:lpstr>
      <vt:lpstr>Division</vt:lpstr>
      <vt:lpstr>Diet of Worms</vt:lpstr>
      <vt:lpstr>Ulrich Zwingli</vt:lpstr>
      <vt:lpstr>John Calvin</vt:lpstr>
      <vt:lpstr>John Calvin</vt:lpstr>
      <vt:lpstr>Anabaptists</vt:lpstr>
      <vt:lpstr>Anabaptists</vt:lpstr>
      <vt:lpstr>Reform in England</vt:lpstr>
      <vt:lpstr>Unit 3: Early Modern Times</vt:lpstr>
      <vt:lpstr>Catholic Reformation</vt:lpstr>
      <vt:lpstr>Catholic Reformation</vt:lpstr>
      <vt:lpstr>Persecution</vt:lpstr>
      <vt:lpstr>Unit 3: Early Modern times</vt:lpstr>
      <vt:lpstr>Changing views</vt:lpstr>
      <vt:lpstr>Changing views </vt:lpstr>
      <vt:lpstr>Changing views</vt:lpstr>
      <vt:lpstr>New scientific method</vt:lpstr>
      <vt:lpstr>PowerPoint Presentation</vt:lpstr>
      <vt:lpstr>Medicine &amp; chemistry</vt:lpstr>
      <vt:lpstr>Medicine &amp; chemistry</vt:lpstr>
      <vt:lpstr>Isaac newton &amp; gravity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Early Modern Times</dc:title>
  <dc:creator>Dobbs</dc:creator>
  <cp:lastModifiedBy>Whitney</cp:lastModifiedBy>
  <cp:revision>36</cp:revision>
  <dcterms:created xsi:type="dcterms:W3CDTF">2013-10-18T11:54:50Z</dcterms:created>
  <dcterms:modified xsi:type="dcterms:W3CDTF">2014-10-22T00:49:54Z</dcterms:modified>
</cp:coreProperties>
</file>