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39" name="Rectangle 37"/>
          <p:cNvSpPr>
            <a:spLocks noGrp="1" noChangeArrowheads="1"/>
          </p:cNvSpPr>
          <p:nvPr>
            <p:ph type="dt" sz="half" idx="10"/>
          </p:nvPr>
        </p:nvSpPr>
        <p:spPr/>
        <p:txBody>
          <a:bodyPr/>
          <a:lstStyle>
            <a:lvl1pPr>
              <a:defRPr smtClean="0"/>
            </a:lvl1pPr>
          </a:lstStyle>
          <a:p>
            <a:pPr>
              <a:defRPr/>
            </a:pPr>
            <a:endParaRPr lang="en-US"/>
          </a:p>
        </p:txBody>
      </p:sp>
      <p:sp>
        <p:nvSpPr>
          <p:cNvPr id="40" name="Rectangle 38"/>
          <p:cNvSpPr>
            <a:spLocks noGrp="1" noChangeArrowheads="1"/>
          </p:cNvSpPr>
          <p:nvPr>
            <p:ph type="ftr" sz="quarter" idx="11"/>
          </p:nvPr>
        </p:nvSpPr>
        <p:spPr/>
        <p:txBody>
          <a:bodyPr/>
          <a:lstStyle>
            <a:lvl1pPr>
              <a:defRPr smtClean="0"/>
            </a:lvl1pPr>
          </a:lstStyle>
          <a:p>
            <a:pPr>
              <a:defRPr/>
            </a:pPr>
            <a:endParaRPr lang="en-US"/>
          </a:p>
        </p:txBody>
      </p:sp>
      <p:sp>
        <p:nvSpPr>
          <p:cNvPr id="41" name="Rectangle 41"/>
          <p:cNvSpPr>
            <a:spLocks noGrp="1" noChangeArrowheads="1"/>
          </p:cNvSpPr>
          <p:nvPr>
            <p:ph type="sldNum" sz="quarter" idx="12"/>
          </p:nvPr>
        </p:nvSpPr>
        <p:spPr/>
        <p:txBody>
          <a:bodyPr/>
          <a:lstStyle>
            <a:lvl1pPr>
              <a:defRPr smtClean="0"/>
            </a:lvl1pPr>
          </a:lstStyle>
          <a:p>
            <a:pPr>
              <a:defRPr/>
            </a:pPr>
            <a:fld id="{B9AFE98A-4D18-4DF1-8832-1C7AB5BAAE51}" type="slidenum">
              <a:rPr lang="en-US"/>
              <a:pPr>
                <a:defRPr/>
              </a:pPr>
              <a:t>‹#›</a:t>
            </a:fld>
            <a:endParaRPr lang="en-US"/>
          </a:p>
        </p:txBody>
      </p:sp>
    </p:spTree>
    <p:extLst>
      <p:ext uri="{BB962C8B-B14F-4D97-AF65-F5344CB8AC3E}">
        <p14:creationId xmlns:p14="http://schemas.microsoft.com/office/powerpoint/2010/main" val="137345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9473277E-9C2F-4771-86B1-E89FAC8ADA83}" type="slidenum">
              <a:rPr lang="en-US"/>
              <a:pPr>
                <a:defRPr/>
              </a:pPr>
              <a:t>‹#›</a:t>
            </a:fld>
            <a:endParaRPr lang="en-US"/>
          </a:p>
        </p:txBody>
      </p:sp>
    </p:spTree>
    <p:extLst>
      <p:ext uri="{BB962C8B-B14F-4D97-AF65-F5344CB8AC3E}">
        <p14:creationId xmlns:p14="http://schemas.microsoft.com/office/powerpoint/2010/main" val="83305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43C66152-2098-4BD5-AF26-6433D267BAC4}" type="slidenum">
              <a:rPr lang="en-US"/>
              <a:pPr>
                <a:defRPr/>
              </a:pPr>
              <a:t>‹#›</a:t>
            </a:fld>
            <a:endParaRPr lang="en-US"/>
          </a:p>
        </p:txBody>
      </p:sp>
    </p:spTree>
    <p:extLst>
      <p:ext uri="{BB962C8B-B14F-4D97-AF65-F5344CB8AC3E}">
        <p14:creationId xmlns:p14="http://schemas.microsoft.com/office/powerpoint/2010/main" val="2719190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83D5999F-C3FE-4687-86A7-36A46A8E9EB2}" type="slidenum">
              <a:rPr lang="en-US"/>
              <a:pPr>
                <a:defRPr/>
              </a:pPr>
              <a:t>‹#›</a:t>
            </a:fld>
            <a:endParaRPr lang="en-US"/>
          </a:p>
        </p:txBody>
      </p:sp>
    </p:spTree>
    <p:extLst>
      <p:ext uri="{BB962C8B-B14F-4D97-AF65-F5344CB8AC3E}">
        <p14:creationId xmlns:p14="http://schemas.microsoft.com/office/powerpoint/2010/main" val="370893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1D0573EF-A92E-46D4-A6A7-8272ADE40C61}" type="slidenum">
              <a:rPr lang="en-US"/>
              <a:pPr>
                <a:defRPr/>
              </a:pPr>
              <a:t>‹#›</a:t>
            </a:fld>
            <a:endParaRPr lang="en-US"/>
          </a:p>
        </p:txBody>
      </p:sp>
    </p:spTree>
    <p:extLst>
      <p:ext uri="{BB962C8B-B14F-4D97-AF65-F5344CB8AC3E}">
        <p14:creationId xmlns:p14="http://schemas.microsoft.com/office/powerpoint/2010/main" val="46773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20BB9F79-4306-4FC1-AF4A-77959A4971C6}" type="slidenum">
              <a:rPr lang="en-US"/>
              <a:pPr>
                <a:defRPr/>
              </a:pPr>
              <a:t>‹#›</a:t>
            </a:fld>
            <a:endParaRPr lang="en-US"/>
          </a:p>
        </p:txBody>
      </p:sp>
    </p:spTree>
    <p:extLst>
      <p:ext uri="{BB962C8B-B14F-4D97-AF65-F5344CB8AC3E}">
        <p14:creationId xmlns:p14="http://schemas.microsoft.com/office/powerpoint/2010/main" val="324435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A5CC0980-04AF-4838-A0C4-32749AF9221B}" type="slidenum">
              <a:rPr lang="en-US"/>
              <a:pPr>
                <a:defRPr/>
              </a:pPr>
              <a:t>‹#›</a:t>
            </a:fld>
            <a:endParaRPr lang="en-US"/>
          </a:p>
        </p:txBody>
      </p:sp>
    </p:spTree>
    <p:extLst>
      <p:ext uri="{BB962C8B-B14F-4D97-AF65-F5344CB8AC3E}">
        <p14:creationId xmlns:p14="http://schemas.microsoft.com/office/powerpoint/2010/main" val="92437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7F70AAA2-887B-47CA-8AAB-6BA9F2F51F00}" type="slidenum">
              <a:rPr lang="en-US"/>
              <a:pPr>
                <a:defRPr/>
              </a:pPr>
              <a:t>‹#›</a:t>
            </a:fld>
            <a:endParaRPr lang="en-US"/>
          </a:p>
        </p:txBody>
      </p:sp>
    </p:spTree>
    <p:extLst>
      <p:ext uri="{BB962C8B-B14F-4D97-AF65-F5344CB8AC3E}">
        <p14:creationId xmlns:p14="http://schemas.microsoft.com/office/powerpoint/2010/main" val="381006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0579584F-DF1E-4463-BB73-AB92C19A0B2A}" type="slidenum">
              <a:rPr lang="en-US"/>
              <a:pPr>
                <a:defRPr/>
              </a:pPr>
              <a:t>‹#›</a:t>
            </a:fld>
            <a:endParaRPr lang="en-US"/>
          </a:p>
        </p:txBody>
      </p:sp>
    </p:spTree>
    <p:extLst>
      <p:ext uri="{BB962C8B-B14F-4D97-AF65-F5344CB8AC3E}">
        <p14:creationId xmlns:p14="http://schemas.microsoft.com/office/powerpoint/2010/main" val="300287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92D92E9D-3A35-4653-AF06-B77497EEA53A}" type="slidenum">
              <a:rPr lang="en-US"/>
              <a:pPr>
                <a:defRPr/>
              </a:pPr>
              <a:t>‹#›</a:t>
            </a:fld>
            <a:endParaRPr lang="en-US"/>
          </a:p>
        </p:txBody>
      </p:sp>
    </p:spTree>
    <p:extLst>
      <p:ext uri="{BB962C8B-B14F-4D97-AF65-F5344CB8AC3E}">
        <p14:creationId xmlns:p14="http://schemas.microsoft.com/office/powerpoint/2010/main" val="224507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A781BB42-0A00-4B6C-8AD2-586E912AB330}" type="slidenum">
              <a:rPr lang="en-US"/>
              <a:pPr>
                <a:defRPr/>
              </a:pPr>
              <a:t>‹#›</a:t>
            </a:fld>
            <a:endParaRPr lang="en-US"/>
          </a:p>
        </p:txBody>
      </p:sp>
    </p:spTree>
    <p:extLst>
      <p:ext uri="{BB962C8B-B14F-4D97-AF65-F5344CB8AC3E}">
        <p14:creationId xmlns:p14="http://schemas.microsoft.com/office/powerpoint/2010/main" val="385146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3521E2F1-8D94-47AC-9756-9EF47F7DB084}" type="slidenum">
              <a:rPr lang="en-US"/>
              <a:pPr>
                <a:defRPr/>
              </a:pPr>
              <a:t>‹#›</a:t>
            </a:fld>
            <a:endParaRPr lang="en-US"/>
          </a:p>
        </p:txBody>
      </p:sp>
    </p:spTree>
    <p:extLst>
      <p:ext uri="{BB962C8B-B14F-4D97-AF65-F5344CB8AC3E}">
        <p14:creationId xmlns:p14="http://schemas.microsoft.com/office/powerpoint/2010/main" val="48631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3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413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E7F81F3-5E55-45D5-BC34-17BA813AF42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5" Type="http://schemas.openxmlformats.org/officeDocument/2006/relationships/slide" Target="slide25.xml"/><Relationship Id="rId2" Type="http://schemas.openxmlformats.org/officeDocument/2006/relationships/slide" Target="slide2.xml"/><Relationship Id="rId16" Type="http://schemas.openxmlformats.org/officeDocument/2006/relationships/slide" Target="slide16.xml"/><Relationship Id="rId20" Type="http://schemas.openxmlformats.org/officeDocument/2006/relationships/slide" Target="slide20.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1.xml"/><Relationship Id="rId24" Type="http://schemas.openxmlformats.org/officeDocument/2006/relationships/slide" Target="slide24.xml"/><Relationship Id="rId5" Type="http://schemas.openxmlformats.org/officeDocument/2006/relationships/slide" Target="slide5.xml"/><Relationship Id="rId15" Type="http://schemas.openxmlformats.org/officeDocument/2006/relationships/slide" Target="slide15.xml"/><Relationship Id="rId23" Type="http://schemas.openxmlformats.org/officeDocument/2006/relationships/slide" Target="slide23.xml"/><Relationship Id="rId10" Type="http://schemas.openxmlformats.org/officeDocument/2006/relationships/slide" Target="slide10.xml"/><Relationship Id="rId19" Type="http://schemas.openxmlformats.org/officeDocument/2006/relationships/slide" Target="slide19.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 Id="rId22" Type="http://schemas.openxmlformats.org/officeDocument/2006/relationships/slide" Target="slide2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7174" name="Rectangle 6"/>
          <p:cNvSpPr>
            <a:spLocks noGrp="1" noChangeArrowheads="1"/>
          </p:cNvSpPr>
          <p:nvPr>
            <p:ph type="body" sz="half" idx="1"/>
          </p:nvPr>
        </p:nvSpPr>
        <p:spPr>
          <a:xfrm>
            <a:off x="457200" y="1219200"/>
            <a:ext cx="4038600" cy="5257800"/>
          </a:xfrm>
        </p:spPr>
        <p:txBody>
          <a:bodyPr/>
          <a:lstStyle/>
          <a:p>
            <a:pPr eaLnBrk="1" hangingPunct="1">
              <a:defRPr/>
            </a:pPr>
            <a:r>
              <a:rPr lang="en-US" sz="1800" b="1" smtClean="0">
                <a:latin typeface="Comic Sans MS" pitchFamily="66" charset="0"/>
                <a:hlinkClick r:id="rId2" action="ppaction://hlinksldjump"/>
              </a:rPr>
              <a:t>Marbury v. Madison (1803)</a:t>
            </a:r>
            <a:endParaRPr lang="en-US" sz="1800" b="1" smtClean="0">
              <a:latin typeface="Comic Sans MS" pitchFamily="66" charset="0"/>
            </a:endParaRPr>
          </a:p>
          <a:p>
            <a:pPr eaLnBrk="1" hangingPunct="1">
              <a:defRPr/>
            </a:pPr>
            <a:r>
              <a:rPr lang="en-US" sz="1800" b="1" smtClean="0">
                <a:latin typeface="Comic Sans MS" pitchFamily="66" charset="0"/>
                <a:hlinkClick r:id="rId3" action="ppaction://hlinksldjump"/>
              </a:rPr>
              <a:t>McCulloch v. Maryland (1819)</a:t>
            </a:r>
            <a:endParaRPr lang="en-US" sz="1800" b="1" smtClean="0">
              <a:latin typeface="Comic Sans MS" pitchFamily="66" charset="0"/>
            </a:endParaRPr>
          </a:p>
          <a:p>
            <a:pPr eaLnBrk="1" hangingPunct="1">
              <a:defRPr/>
            </a:pPr>
            <a:r>
              <a:rPr lang="en-US" sz="1800" b="1" smtClean="0">
                <a:latin typeface="Comic Sans MS" pitchFamily="66" charset="0"/>
                <a:hlinkClick r:id="rId4" action="ppaction://hlinksldjump"/>
              </a:rPr>
              <a:t>Gibbons v. Ogden (1824)</a:t>
            </a:r>
            <a:endParaRPr lang="en-US" sz="1800" b="1" smtClean="0">
              <a:latin typeface="Comic Sans MS" pitchFamily="66" charset="0"/>
            </a:endParaRPr>
          </a:p>
          <a:p>
            <a:pPr eaLnBrk="1" hangingPunct="1">
              <a:defRPr/>
            </a:pPr>
            <a:r>
              <a:rPr lang="en-US" sz="1800" b="1" smtClean="0">
                <a:latin typeface="Comic Sans MS" pitchFamily="66" charset="0"/>
                <a:hlinkClick r:id="rId5" action="ppaction://hlinksldjump"/>
              </a:rPr>
              <a:t>Dred Scott v. Sanford (1857)</a:t>
            </a:r>
            <a:endParaRPr lang="en-US" sz="1800" b="1" smtClean="0">
              <a:latin typeface="Comic Sans MS" pitchFamily="66" charset="0"/>
            </a:endParaRPr>
          </a:p>
          <a:p>
            <a:pPr eaLnBrk="1" hangingPunct="1">
              <a:defRPr/>
            </a:pPr>
            <a:r>
              <a:rPr lang="en-US" sz="1800" b="1" smtClean="0">
                <a:latin typeface="Comic Sans MS" pitchFamily="66" charset="0"/>
                <a:hlinkClick r:id="rId6" action="ppaction://hlinksldjump"/>
              </a:rPr>
              <a:t>Plessy v. Ferguson (1896)</a:t>
            </a:r>
            <a:endParaRPr lang="en-US" sz="1800" b="1" smtClean="0">
              <a:latin typeface="Comic Sans MS" pitchFamily="66" charset="0"/>
            </a:endParaRPr>
          </a:p>
          <a:p>
            <a:pPr eaLnBrk="1" hangingPunct="1">
              <a:defRPr/>
            </a:pPr>
            <a:r>
              <a:rPr lang="en-US" sz="1800" b="1" smtClean="0">
                <a:latin typeface="Comic Sans MS" pitchFamily="66" charset="0"/>
                <a:hlinkClick r:id="rId7" action="ppaction://hlinksldjump"/>
              </a:rPr>
              <a:t>Muller v. Oregon (1906)</a:t>
            </a:r>
            <a:endParaRPr lang="en-US" sz="1800" b="1" smtClean="0">
              <a:latin typeface="Comic Sans MS" pitchFamily="66" charset="0"/>
            </a:endParaRPr>
          </a:p>
          <a:p>
            <a:pPr eaLnBrk="1" hangingPunct="1">
              <a:defRPr/>
            </a:pPr>
            <a:r>
              <a:rPr lang="en-US" sz="1800" b="1" smtClean="0">
                <a:latin typeface="Comic Sans MS" pitchFamily="66" charset="0"/>
                <a:hlinkClick r:id="rId8" action="ppaction://hlinksldjump"/>
              </a:rPr>
              <a:t>Schenck v. United States (1919)</a:t>
            </a:r>
            <a:endParaRPr lang="en-US" sz="1800" b="1" smtClean="0">
              <a:latin typeface="Comic Sans MS" pitchFamily="66" charset="0"/>
            </a:endParaRPr>
          </a:p>
          <a:p>
            <a:pPr eaLnBrk="1" hangingPunct="1">
              <a:defRPr/>
            </a:pPr>
            <a:r>
              <a:rPr lang="en-US" sz="1800" b="1" smtClean="0">
                <a:latin typeface="Comic Sans MS" pitchFamily="66" charset="0"/>
                <a:hlinkClick r:id="rId9" action="ppaction://hlinksldjump"/>
              </a:rPr>
              <a:t>Korematsu v. United States (1944)</a:t>
            </a:r>
            <a:endParaRPr lang="en-US" sz="1800" b="1" smtClean="0">
              <a:latin typeface="Comic Sans MS" pitchFamily="66" charset="0"/>
            </a:endParaRPr>
          </a:p>
          <a:p>
            <a:pPr eaLnBrk="1" hangingPunct="1">
              <a:defRPr/>
            </a:pPr>
            <a:r>
              <a:rPr lang="en-US" sz="1800" b="1" smtClean="0">
                <a:latin typeface="Comic Sans MS" pitchFamily="66" charset="0"/>
                <a:hlinkClick r:id="rId10" action="ppaction://hlinksldjump"/>
              </a:rPr>
              <a:t>Brown v. Board of Education (1954)</a:t>
            </a:r>
            <a:endParaRPr lang="en-US" sz="1800" b="1" smtClean="0">
              <a:latin typeface="Comic Sans MS" pitchFamily="66" charset="0"/>
            </a:endParaRPr>
          </a:p>
          <a:p>
            <a:pPr eaLnBrk="1" hangingPunct="1">
              <a:defRPr/>
            </a:pPr>
            <a:r>
              <a:rPr lang="en-US" sz="1800" b="1" smtClean="0">
                <a:latin typeface="Comic Sans MS" pitchFamily="66" charset="0"/>
                <a:hlinkClick r:id="rId11" action="ppaction://hlinksldjump"/>
              </a:rPr>
              <a:t>Mapp v. Ohio (1961)</a:t>
            </a:r>
            <a:endParaRPr lang="en-US" sz="1800" b="1" smtClean="0">
              <a:latin typeface="Comic Sans MS" pitchFamily="66" charset="0"/>
            </a:endParaRPr>
          </a:p>
          <a:p>
            <a:pPr eaLnBrk="1" hangingPunct="1">
              <a:defRPr/>
            </a:pPr>
            <a:r>
              <a:rPr lang="en-US" sz="1800" b="1" smtClean="0">
                <a:latin typeface="Comic Sans MS" pitchFamily="66" charset="0"/>
                <a:hlinkClick r:id="rId12" action="ppaction://hlinksldjump"/>
              </a:rPr>
              <a:t>Engel v. Vitale (1962)</a:t>
            </a:r>
            <a:endParaRPr lang="en-US" sz="1800" b="1" smtClean="0">
              <a:latin typeface="Comic Sans MS" pitchFamily="66" charset="0"/>
            </a:endParaRPr>
          </a:p>
          <a:p>
            <a:pPr eaLnBrk="1" hangingPunct="1">
              <a:defRPr/>
            </a:pPr>
            <a:r>
              <a:rPr lang="en-US" sz="1800" b="1" smtClean="0">
                <a:latin typeface="Comic Sans MS" pitchFamily="66" charset="0"/>
                <a:hlinkClick r:id="rId13" action="ppaction://hlinksldjump"/>
              </a:rPr>
              <a:t>Gideon v. Wainwright (1963)</a:t>
            </a:r>
            <a:endParaRPr lang="en-US" sz="1800" b="1" smtClean="0">
              <a:latin typeface="Comic Sans MS" pitchFamily="66" charset="0"/>
            </a:endParaRPr>
          </a:p>
          <a:p>
            <a:pPr eaLnBrk="1" hangingPunct="1">
              <a:defRPr/>
            </a:pPr>
            <a:r>
              <a:rPr lang="en-US" sz="1800" b="1" smtClean="0">
                <a:latin typeface="Comic Sans MS" pitchFamily="66" charset="0"/>
                <a:hlinkClick r:id="rId14" action="ppaction://hlinksldjump"/>
              </a:rPr>
              <a:t>Escobedo v. Illinois (1964)</a:t>
            </a:r>
            <a:endParaRPr lang="en-US" sz="1800" b="1" smtClean="0">
              <a:latin typeface="Comic Sans MS" pitchFamily="66" charset="0"/>
            </a:endParaRPr>
          </a:p>
          <a:p>
            <a:pPr eaLnBrk="1" hangingPunct="1">
              <a:defRPr/>
            </a:pPr>
            <a:endParaRPr lang="en-US" sz="1800" b="1" smtClean="0">
              <a:latin typeface="Comic Sans MS" pitchFamily="66" charset="0"/>
            </a:endParaRPr>
          </a:p>
        </p:txBody>
      </p:sp>
      <p:sp>
        <p:nvSpPr>
          <p:cNvPr id="7175" name="Rectangle 7"/>
          <p:cNvSpPr>
            <a:spLocks noGrp="1" noChangeArrowheads="1"/>
          </p:cNvSpPr>
          <p:nvPr>
            <p:ph type="body" sz="half" idx="2"/>
          </p:nvPr>
        </p:nvSpPr>
        <p:spPr>
          <a:xfrm>
            <a:off x="4648200" y="1219200"/>
            <a:ext cx="4038600" cy="5334000"/>
          </a:xfrm>
        </p:spPr>
        <p:txBody>
          <a:bodyPr/>
          <a:lstStyle/>
          <a:p>
            <a:pPr eaLnBrk="1" hangingPunct="1">
              <a:defRPr/>
            </a:pPr>
            <a:r>
              <a:rPr lang="en-US" sz="1800" b="1" smtClean="0">
                <a:latin typeface="Comic Sans MS" pitchFamily="66" charset="0"/>
                <a:hlinkClick r:id="rId15" action="ppaction://hlinksldjump"/>
              </a:rPr>
              <a:t>Reynolds v. Sims (1964)</a:t>
            </a:r>
            <a:endParaRPr lang="en-US" sz="1800" b="1" smtClean="0">
              <a:latin typeface="Comic Sans MS" pitchFamily="66" charset="0"/>
            </a:endParaRPr>
          </a:p>
          <a:p>
            <a:pPr eaLnBrk="1" hangingPunct="1">
              <a:defRPr/>
            </a:pPr>
            <a:r>
              <a:rPr lang="en-US" sz="1800" b="1" smtClean="0">
                <a:latin typeface="Comic Sans MS" pitchFamily="66" charset="0"/>
                <a:hlinkClick r:id="rId16" action="ppaction://hlinksldjump"/>
              </a:rPr>
              <a:t>Miranda v. Arizona (1966)</a:t>
            </a:r>
            <a:endParaRPr lang="en-US" sz="1800" b="1" smtClean="0">
              <a:latin typeface="Comic Sans MS" pitchFamily="66" charset="0"/>
            </a:endParaRPr>
          </a:p>
          <a:p>
            <a:pPr eaLnBrk="1" hangingPunct="1">
              <a:defRPr/>
            </a:pPr>
            <a:r>
              <a:rPr lang="en-US" sz="1800" b="1" smtClean="0">
                <a:latin typeface="Comic Sans MS" pitchFamily="66" charset="0"/>
                <a:hlinkClick r:id="rId17" action="ppaction://hlinksldjump"/>
              </a:rPr>
              <a:t>Tinker v. Des Moines (1969)</a:t>
            </a:r>
            <a:endParaRPr lang="en-US" sz="1800" b="1" smtClean="0">
              <a:latin typeface="Comic Sans MS" pitchFamily="66" charset="0"/>
            </a:endParaRPr>
          </a:p>
          <a:p>
            <a:pPr eaLnBrk="1" hangingPunct="1">
              <a:defRPr/>
            </a:pPr>
            <a:r>
              <a:rPr lang="en-US" sz="1800" b="1" smtClean="0">
                <a:latin typeface="Comic Sans MS" pitchFamily="66" charset="0"/>
                <a:hlinkClick r:id="rId18" action="ppaction://hlinksldjump"/>
              </a:rPr>
              <a:t>NY Times v. United States (1971) </a:t>
            </a:r>
            <a:endParaRPr lang="en-US" sz="1800" b="1" smtClean="0">
              <a:latin typeface="Comic Sans MS" pitchFamily="66" charset="0"/>
            </a:endParaRPr>
          </a:p>
          <a:p>
            <a:pPr eaLnBrk="1" hangingPunct="1">
              <a:defRPr/>
            </a:pPr>
            <a:r>
              <a:rPr lang="en-US" sz="1800" b="1" smtClean="0">
                <a:latin typeface="Comic Sans MS" pitchFamily="66" charset="0"/>
                <a:hlinkClick r:id="rId19" action="ppaction://hlinksldjump"/>
              </a:rPr>
              <a:t>Roe v. Wade (1973)</a:t>
            </a:r>
            <a:endParaRPr lang="en-US" sz="1800" b="1" smtClean="0">
              <a:latin typeface="Comic Sans MS" pitchFamily="66" charset="0"/>
            </a:endParaRPr>
          </a:p>
          <a:p>
            <a:pPr eaLnBrk="1" hangingPunct="1">
              <a:defRPr/>
            </a:pPr>
            <a:r>
              <a:rPr lang="en-US" sz="1800" b="1" smtClean="0">
                <a:latin typeface="Comic Sans MS" pitchFamily="66" charset="0"/>
                <a:hlinkClick r:id="rId20" action="ppaction://hlinksldjump"/>
              </a:rPr>
              <a:t>United States v. Nixon (1974)</a:t>
            </a:r>
            <a:endParaRPr lang="en-US" sz="1800" b="1" smtClean="0">
              <a:latin typeface="Comic Sans MS" pitchFamily="66" charset="0"/>
            </a:endParaRPr>
          </a:p>
          <a:p>
            <a:pPr eaLnBrk="1" hangingPunct="1">
              <a:defRPr/>
            </a:pPr>
            <a:r>
              <a:rPr lang="en-US" sz="1800" b="1" smtClean="0">
                <a:latin typeface="Comic Sans MS" pitchFamily="66" charset="0"/>
                <a:hlinkClick r:id="rId21" action="ppaction://hlinksldjump"/>
              </a:rPr>
              <a:t>Regents of the University of California v. Bakke (1978)</a:t>
            </a:r>
            <a:endParaRPr lang="en-US" sz="1800" b="1" smtClean="0">
              <a:latin typeface="Comic Sans MS" pitchFamily="66" charset="0"/>
            </a:endParaRPr>
          </a:p>
          <a:p>
            <a:pPr eaLnBrk="1" hangingPunct="1">
              <a:defRPr/>
            </a:pPr>
            <a:r>
              <a:rPr lang="en-US" sz="1800" b="1" smtClean="0">
                <a:latin typeface="Comic Sans MS" pitchFamily="66" charset="0"/>
                <a:hlinkClick r:id="rId22" action="ppaction://hlinksldjump"/>
              </a:rPr>
              <a:t>New Jersey v. T.L.O (1985)</a:t>
            </a:r>
            <a:endParaRPr lang="en-US" sz="1800" b="1" smtClean="0">
              <a:latin typeface="Comic Sans MS" pitchFamily="66" charset="0"/>
            </a:endParaRPr>
          </a:p>
          <a:p>
            <a:pPr eaLnBrk="1" hangingPunct="1">
              <a:defRPr/>
            </a:pPr>
            <a:r>
              <a:rPr lang="en-US" sz="1800" b="1" smtClean="0">
                <a:latin typeface="Comic Sans MS" pitchFamily="66" charset="0"/>
                <a:hlinkClick r:id="rId23" action="ppaction://hlinksldjump"/>
              </a:rPr>
              <a:t>Hazelwood School District v. Kuhlmeier (1988)</a:t>
            </a:r>
            <a:endParaRPr lang="en-US" sz="1800" b="1" smtClean="0">
              <a:latin typeface="Comic Sans MS" pitchFamily="66" charset="0"/>
            </a:endParaRPr>
          </a:p>
          <a:p>
            <a:pPr eaLnBrk="1" hangingPunct="1">
              <a:defRPr/>
            </a:pPr>
            <a:r>
              <a:rPr lang="en-US" sz="1800" b="1" smtClean="0">
                <a:latin typeface="Comic Sans MS" pitchFamily="66" charset="0"/>
                <a:hlinkClick r:id="rId24" action="ppaction://hlinksldjump"/>
              </a:rPr>
              <a:t>Texas v. Johnson (1989)</a:t>
            </a:r>
            <a:endParaRPr lang="en-US" sz="1800" b="1" smtClean="0">
              <a:latin typeface="Comic Sans MS" pitchFamily="66" charset="0"/>
            </a:endParaRPr>
          </a:p>
          <a:p>
            <a:pPr eaLnBrk="1" hangingPunct="1">
              <a:defRPr/>
            </a:pPr>
            <a:r>
              <a:rPr lang="en-US" sz="1800" b="1" smtClean="0">
                <a:latin typeface="Comic Sans MS" pitchFamily="66" charset="0"/>
                <a:hlinkClick r:id="rId25" action="ppaction://hlinksldjump"/>
              </a:rPr>
              <a:t>Webster v. Reproductive Health Services (1989)</a:t>
            </a:r>
            <a:endParaRPr lang="en-US" sz="1800" b="1" smtClean="0">
              <a:latin typeface="Comic Sans MS" pitchFamily="66" charset="0"/>
            </a:endParaRPr>
          </a:p>
          <a:p>
            <a:pPr eaLnBrk="1" hangingPunct="1">
              <a:defRPr/>
            </a:pPr>
            <a:endParaRPr lang="en-US" sz="1800" b="1"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865187"/>
          </a:xfrm>
        </p:spPr>
        <p:txBody>
          <a:bodyPr/>
          <a:lstStyle/>
          <a:p>
            <a:pPr eaLnBrk="1" hangingPunct="1">
              <a:defRPr/>
            </a:pPr>
            <a:r>
              <a:rPr lang="en-US" b="1" smtClean="0">
                <a:solidFill>
                  <a:schemeClr val="tx1"/>
                </a:solidFill>
                <a:latin typeface="Comic Sans MS" pitchFamily="66" charset="0"/>
              </a:rPr>
              <a:t>SUPREME COURT CASES</a:t>
            </a:r>
          </a:p>
        </p:txBody>
      </p:sp>
      <p:sp>
        <p:nvSpPr>
          <p:cNvPr id="16387" name="Rectangle 3"/>
          <p:cNvSpPr>
            <a:spLocks noGrp="1" noChangeArrowheads="1"/>
          </p:cNvSpPr>
          <p:nvPr>
            <p:ph type="body" idx="1"/>
          </p:nvPr>
        </p:nvSpPr>
        <p:spPr>
          <a:xfrm>
            <a:off x="2438400" y="1219200"/>
            <a:ext cx="6477000" cy="5105400"/>
          </a:xfrm>
        </p:spPr>
        <p:txBody>
          <a:bodyPr/>
          <a:lstStyle/>
          <a:p>
            <a:pPr algn="ctr" eaLnBrk="1" hangingPunct="1">
              <a:lnSpc>
                <a:spcPct val="80000"/>
              </a:lnSpc>
              <a:buFont typeface="Wingdings" pitchFamily="2" charset="2"/>
              <a:buNone/>
              <a:defRPr/>
            </a:pPr>
            <a:r>
              <a:rPr lang="en-US" sz="2400" b="1" u="sng" dirty="0" smtClean="0">
                <a:latin typeface="Comic Sans MS" pitchFamily="66" charset="0"/>
              </a:rPr>
              <a:t>Brown v. Board of Education (1954)</a:t>
            </a:r>
          </a:p>
          <a:p>
            <a:pPr eaLnBrk="1" hangingPunct="1">
              <a:lnSpc>
                <a:spcPct val="80000"/>
              </a:lnSpc>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14</a:t>
            </a:r>
            <a:r>
              <a:rPr lang="en-US" sz="2000" b="1" baseline="30000" dirty="0" smtClean="0">
                <a:latin typeface="Comic Sans MS" pitchFamily="66" charset="0"/>
              </a:rPr>
              <a:t>th</a:t>
            </a:r>
            <a:r>
              <a:rPr lang="en-US" sz="2000" b="1" dirty="0" smtClean="0">
                <a:latin typeface="Comic Sans MS" pitchFamily="66" charset="0"/>
              </a:rPr>
              <a:t> Amendment – Equal Protection (Separate but Equal)</a:t>
            </a:r>
          </a:p>
          <a:p>
            <a:pPr eaLnBrk="1" hangingPunct="1">
              <a:lnSpc>
                <a:spcPct val="80000"/>
              </a:lnSpc>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Brown sued the Board of Education of Topeka, Kansas </a:t>
            </a:r>
            <a:r>
              <a:rPr lang="en-US" sz="2000" b="1" dirty="0" err="1" smtClean="0">
                <a:latin typeface="Comic Sans MS" pitchFamily="66" charset="0"/>
              </a:rPr>
              <a:t>bc</a:t>
            </a:r>
            <a:r>
              <a:rPr lang="en-US" sz="2000" b="1" dirty="0" smtClean="0">
                <a:latin typeface="Comic Sans MS" pitchFamily="66" charset="0"/>
              </a:rPr>
              <a:t> his daughter had to walk seven blocks to catch a bus to a segregated school when there was a school within six blocks of her house.  This was part of a class action suit against the Board of Education.</a:t>
            </a:r>
          </a:p>
          <a:p>
            <a:pPr eaLnBrk="1" hangingPunct="1">
              <a:lnSpc>
                <a:spcPct val="80000"/>
              </a:lnSpc>
              <a:buFont typeface="Wingdings" pitchFamily="2" charset="2"/>
              <a:buNone/>
              <a:defRPr/>
            </a:pPr>
            <a:r>
              <a:rPr lang="en-US" sz="2000" b="1" u="sng" dirty="0" smtClean="0">
                <a:latin typeface="Comic Sans MS" pitchFamily="66" charset="0"/>
              </a:rPr>
              <a:t>Court Ruling</a:t>
            </a:r>
            <a:r>
              <a:rPr lang="en-US" sz="2000" b="1" dirty="0" smtClean="0">
                <a:latin typeface="Comic Sans MS" pitchFamily="66" charset="0"/>
              </a:rPr>
              <a:t>:  The court ruled separate educational facilities were inherently unequal.  The ruling in this case led to the beginning of the Civil Rights Movement, and began the end of segregation.  Overturned the decision in Plessy v. Ferguson.</a:t>
            </a:r>
          </a:p>
          <a:p>
            <a:pPr eaLnBrk="1" hangingPunct="1">
              <a:lnSpc>
                <a:spcPct val="80000"/>
              </a:lnSpc>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Separate but Equal is unconstitutional. </a:t>
            </a:r>
            <a:endParaRPr lang="en-US" sz="2000" b="1" u="sng" dirty="0" smtClean="0">
              <a:latin typeface="Comic Sans MS" pitchFamily="66" charset="0"/>
            </a:endParaRPr>
          </a:p>
        </p:txBody>
      </p:sp>
      <p:pic>
        <p:nvPicPr>
          <p:cNvPr id="12292" name="Picture 6" descr="1950s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38625"/>
            <a:ext cx="2381250"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0" descr="Brown_group_L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19200"/>
            <a:ext cx="2389188"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AutoShape 11">
            <a:hlinkClick r:id="" action="ppaction://hlinkshowjump?jump=firstslide" highlightClick="1"/>
          </p:cNvPr>
          <p:cNvSpPr>
            <a:spLocks noChangeArrowheads="1"/>
          </p:cNvSpPr>
          <p:nvPr/>
        </p:nvSpPr>
        <p:spPr bwMode="auto">
          <a:xfrm>
            <a:off x="228600" y="609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anim calcmode="lin" valueType="num">
                                      <p:cBhvr additive="base">
                                        <p:cTn id="25"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941387"/>
          </a:xfrm>
        </p:spPr>
        <p:txBody>
          <a:bodyPr/>
          <a:lstStyle/>
          <a:p>
            <a:pPr eaLnBrk="1" hangingPunct="1">
              <a:defRPr/>
            </a:pPr>
            <a:r>
              <a:rPr lang="en-US" b="1" smtClean="0">
                <a:solidFill>
                  <a:schemeClr val="tx1"/>
                </a:solidFill>
                <a:latin typeface="Comic Sans MS" pitchFamily="66" charset="0"/>
              </a:rPr>
              <a:t>SUPREME COURT CASES</a:t>
            </a:r>
          </a:p>
        </p:txBody>
      </p:sp>
      <p:sp>
        <p:nvSpPr>
          <p:cNvPr id="17411" name="Rectangle 3"/>
          <p:cNvSpPr>
            <a:spLocks noGrp="1" noChangeArrowheads="1"/>
          </p:cNvSpPr>
          <p:nvPr>
            <p:ph type="body" idx="1"/>
          </p:nvPr>
        </p:nvSpPr>
        <p:spPr>
          <a:xfrm>
            <a:off x="2133600" y="1600200"/>
            <a:ext cx="6553200" cy="4495800"/>
          </a:xfrm>
        </p:spPr>
        <p:txBody>
          <a:bodyPr/>
          <a:lstStyle/>
          <a:p>
            <a:pPr algn="ctr" eaLnBrk="1" hangingPunct="1">
              <a:buFont typeface="Wingdings" pitchFamily="2" charset="2"/>
              <a:buNone/>
              <a:defRPr/>
            </a:pPr>
            <a:r>
              <a:rPr lang="en-US" sz="2400" b="1" u="sng" dirty="0" err="1" smtClean="0">
                <a:latin typeface="Comic Sans MS" pitchFamily="66" charset="0"/>
              </a:rPr>
              <a:t>Mapp</a:t>
            </a:r>
            <a:r>
              <a:rPr lang="en-US" sz="2400" b="1" u="sng" dirty="0" smtClean="0">
                <a:latin typeface="Comic Sans MS" pitchFamily="66" charset="0"/>
              </a:rPr>
              <a:t> v. Ohio (1961)</a:t>
            </a: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4</a:t>
            </a:r>
            <a:r>
              <a:rPr lang="en-US" sz="2000" b="1" baseline="30000" dirty="0" smtClean="0">
                <a:latin typeface="Comic Sans MS" pitchFamily="66" charset="0"/>
              </a:rPr>
              <a:t>th</a:t>
            </a:r>
            <a:r>
              <a:rPr lang="en-US" sz="2000" b="1" dirty="0" smtClean="0">
                <a:latin typeface="Comic Sans MS" pitchFamily="66" charset="0"/>
              </a:rPr>
              <a:t> Amendment (Search &amp; Seizure)</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Police in Cleveland, Ohio believed that </a:t>
            </a:r>
            <a:r>
              <a:rPr lang="en-US" sz="2000" b="1" dirty="0" err="1" smtClean="0">
                <a:latin typeface="Comic Sans MS" pitchFamily="66" charset="0"/>
              </a:rPr>
              <a:t>Mapp</a:t>
            </a:r>
            <a:r>
              <a:rPr lang="en-US" sz="2000" b="1" dirty="0" smtClean="0">
                <a:latin typeface="Comic Sans MS" pitchFamily="66" charset="0"/>
              </a:rPr>
              <a:t> had ties to a gambling ring and may be harboring a fugitive. Didn’t find the fugitive, but found pornographic materials.  She was arrested/convicted.  </a:t>
            </a:r>
            <a:r>
              <a:rPr lang="en-US" sz="2000" b="1" dirty="0" err="1" smtClean="0">
                <a:latin typeface="Comic Sans MS" pitchFamily="66" charset="0"/>
              </a:rPr>
              <a:t>Mapp</a:t>
            </a:r>
            <a:r>
              <a:rPr lang="en-US" sz="2000" b="1" dirty="0" smtClean="0">
                <a:latin typeface="Comic Sans MS" pitchFamily="66" charset="0"/>
              </a:rPr>
              <a:t> appealed saying a violation of the 4</a:t>
            </a:r>
            <a:r>
              <a:rPr lang="en-US" sz="2000" b="1" baseline="30000" dirty="0" smtClean="0">
                <a:latin typeface="Comic Sans MS" pitchFamily="66" charset="0"/>
              </a:rPr>
              <a:t>th</a:t>
            </a:r>
            <a:r>
              <a:rPr lang="en-US" sz="2000" b="1" dirty="0" smtClean="0">
                <a:latin typeface="Comic Sans MS" pitchFamily="66" charset="0"/>
              </a:rPr>
              <a:t> Amendment.</a:t>
            </a:r>
          </a:p>
          <a:p>
            <a:pPr eaLnBrk="1" hangingPunct="1">
              <a:buFont typeface="Wingdings" pitchFamily="2" charset="2"/>
              <a:buNone/>
              <a:defRPr/>
            </a:pPr>
            <a:r>
              <a:rPr lang="en-US" sz="2000" b="1" u="sng" dirty="0" smtClean="0">
                <a:latin typeface="Comic Sans MS" pitchFamily="66" charset="0"/>
              </a:rPr>
              <a:t>Court Ruling</a:t>
            </a:r>
            <a:r>
              <a:rPr lang="en-US" sz="2000" b="1" dirty="0" smtClean="0">
                <a:latin typeface="Comic Sans MS" pitchFamily="66" charset="0"/>
              </a:rPr>
              <a:t>:  The court ruled in favor of </a:t>
            </a:r>
            <a:r>
              <a:rPr lang="en-US" sz="2000" b="1" dirty="0" err="1" smtClean="0">
                <a:latin typeface="Comic Sans MS" pitchFamily="66" charset="0"/>
              </a:rPr>
              <a:t>Mapp</a:t>
            </a:r>
            <a:r>
              <a:rPr lang="en-US" sz="2000" b="1" dirty="0" smtClean="0">
                <a:latin typeface="Comic Sans MS" pitchFamily="66" charset="0"/>
              </a:rPr>
              <a:t>.</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Illegal evidence cannot be used in court.</a:t>
            </a:r>
            <a:endParaRPr lang="en-US" sz="2000" b="1" u="sng" dirty="0" smtClean="0">
              <a:latin typeface="Comic Sans MS" pitchFamily="66" charset="0"/>
            </a:endParaRPr>
          </a:p>
        </p:txBody>
      </p:sp>
      <p:pic>
        <p:nvPicPr>
          <p:cNvPr id="13316" name="Picture 5" descr="mapp_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21193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descr="cpr0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2138363"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18435" name="Rectangle 3"/>
          <p:cNvSpPr>
            <a:spLocks noGrp="1" noChangeArrowheads="1"/>
          </p:cNvSpPr>
          <p:nvPr>
            <p:ph type="body" idx="1"/>
          </p:nvPr>
        </p:nvSpPr>
        <p:spPr>
          <a:xfrm>
            <a:off x="2819400" y="1219200"/>
            <a:ext cx="6324600" cy="4419600"/>
          </a:xfrm>
        </p:spPr>
        <p:txBody>
          <a:bodyPr/>
          <a:lstStyle/>
          <a:p>
            <a:pPr algn="ctr" eaLnBrk="1" hangingPunct="1">
              <a:buFont typeface="Wingdings" pitchFamily="2" charset="2"/>
              <a:buNone/>
              <a:defRPr/>
            </a:pPr>
            <a:r>
              <a:rPr lang="en-US" sz="2000" b="1" u="sng" dirty="0" smtClean="0">
                <a:latin typeface="Comic Sans MS" pitchFamily="66" charset="0"/>
              </a:rPr>
              <a:t>Engel v. Vitale (1962)</a:t>
            </a: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1</a:t>
            </a:r>
            <a:r>
              <a:rPr lang="en-US" sz="2000" b="1" baseline="30000" dirty="0" smtClean="0">
                <a:latin typeface="Comic Sans MS" pitchFamily="66" charset="0"/>
              </a:rPr>
              <a:t>st</a:t>
            </a:r>
            <a:r>
              <a:rPr lang="en-US" sz="2000" b="1" dirty="0" smtClean="0">
                <a:latin typeface="Comic Sans MS" pitchFamily="66" charset="0"/>
              </a:rPr>
              <a:t> Amendment – Freedom of Religion/Separation of Church and State</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Students in NY State were reciting a prayer to begin the school day.  Even though students </a:t>
            </a:r>
            <a:r>
              <a:rPr lang="en-US" sz="2000" b="1" dirty="0" smtClean="0">
                <a:latin typeface="Comic Sans MS" pitchFamily="66" charset="0"/>
              </a:rPr>
              <a:t>weren’t  </a:t>
            </a:r>
            <a:r>
              <a:rPr lang="en-US" sz="2000" b="1" dirty="0" smtClean="0">
                <a:latin typeface="Comic Sans MS" pitchFamily="66" charset="0"/>
              </a:rPr>
              <a:t>required to recite the prayer, parents felt this was a violation of the 1</a:t>
            </a:r>
            <a:r>
              <a:rPr lang="en-US" sz="2000" b="1" baseline="30000" dirty="0" smtClean="0">
                <a:latin typeface="Comic Sans MS" pitchFamily="66" charset="0"/>
              </a:rPr>
              <a:t>st</a:t>
            </a:r>
            <a:r>
              <a:rPr lang="en-US" sz="2000" b="1" dirty="0" smtClean="0">
                <a:latin typeface="Comic Sans MS" pitchFamily="66" charset="0"/>
              </a:rPr>
              <a:t> Amendment.</a:t>
            </a:r>
          </a:p>
          <a:p>
            <a:pPr eaLnBrk="1" hangingPunct="1">
              <a:buFont typeface="Wingdings" pitchFamily="2" charset="2"/>
              <a:buNone/>
              <a:defRPr/>
            </a:pPr>
            <a:r>
              <a:rPr lang="en-US" sz="2000" b="1" u="sng" dirty="0" smtClean="0">
                <a:latin typeface="Comic Sans MS" pitchFamily="66" charset="0"/>
              </a:rPr>
              <a:t>Court Ruling</a:t>
            </a:r>
            <a:r>
              <a:rPr lang="en-US" sz="2000" b="1" dirty="0" smtClean="0">
                <a:latin typeface="Comic Sans MS" pitchFamily="66" charset="0"/>
              </a:rPr>
              <a:t>: </a:t>
            </a:r>
            <a:r>
              <a:rPr lang="en-US" sz="2000" b="1" dirty="0" smtClean="0">
                <a:latin typeface="Comic Sans MS" pitchFamily="66" charset="0"/>
              </a:rPr>
              <a:t>Ruled this was </a:t>
            </a:r>
            <a:r>
              <a:rPr lang="en-US" sz="2000" b="1" dirty="0" smtClean="0">
                <a:latin typeface="Comic Sans MS" pitchFamily="66" charset="0"/>
              </a:rPr>
              <a:t>violation of the establishment clause </a:t>
            </a:r>
            <a:r>
              <a:rPr lang="en-US" sz="2000" b="1" dirty="0" err="1" smtClean="0">
                <a:latin typeface="Comic Sans MS" pitchFamily="66" charset="0"/>
              </a:rPr>
              <a:t>bc</a:t>
            </a:r>
            <a:r>
              <a:rPr lang="en-US" sz="2000" b="1" dirty="0" smtClean="0">
                <a:latin typeface="Comic Sans MS" pitchFamily="66" charset="0"/>
              </a:rPr>
              <a:t> </a:t>
            </a:r>
            <a:r>
              <a:rPr lang="en-US" sz="2000" b="1" dirty="0" smtClean="0">
                <a:latin typeface="Comic Sans MS" pitchFamily="66" charset="0"/>
              </a:rPr>
              <a:t>it was a </a:t>
            </a:r>
            <a:r>
              <a:rPr lang="en-US" sz="2000" b="1" dirty="0" smtClean="0">
                <a:latin typeface="Comic Sans MS" pitchFamily="66" charset="0"/>
              </a:rPr>
              <a:t>prayer</a:t>
            </a:r>
            <a:r>
              <a:rPr lang="en-US" sz="2000" b="1" dirty="0">
                <a:latin typeface="Comic Sans MS" pitchFamily="66" charset="0"/>
              </a:rPr>
              <a:t> </a:t>
            </a:r>
            <a:r>
              <a:rPr lang="en-US" sz="2000" b="1" dirty="0" smtClean="0">
                <a:latin typeface="Comic Sans MS" pitchFamily="66" charset="0"/>
              </a:rPr>
              <a:t>&amp;</a:t>
            </a:r>
            <a:r>
              <a:rPr lang="en-US" sz="2000" b="1" dirty="0" smtClean="0">
                <a:latin typeface="Comic Sans MS" pitchFamily="66" charset="0"/>
              </a:rPr>
              <a:t> </a:t>
            </a:r>
            <a:r>
              <a:rPr lang="en-US" sz="2000" b="1" dirty="0" smtClean="0">
                <a:latin typeface="Comic Sans MS" pitchFamily="66" charset="0"/>
              </a:rPr>
              <a:t>it was being recited </a:t>
            </a:r>
            <a:r>
              <a:rPr lang="en-US" sz="2000" b="1" dirty="0" smtClean="0">
                <a:latin typeface="Comic Sans MS" pitchFamily="66" charset="0"/>
              </a:rPr>
              <a:t>in </a:t>
            </a:r>
            <a:r>
              <a:rPr lang="en-US" sz="2000" b="1" dirty="0" smtClean="0">
                <a:latin typeface="Comic Sans MS" pitchFamily="66" charset="0"/>
              </a:rPr>
              <a:t>public school.</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School prayer is unconstitutional.</a:t>
            </a:r>
            <a:endParaRPr lang="en-US" sz="2000" b="1" u="sng" dirty="0" smtClean="0">
              <a:latin typeface="Comic Sans MS" pitchFamily="66" charset="0"/>
            </a:endParaRPr>
          </a:p>
          <a:p>
            <a:pPr eaLnBrk="1" hangingPunct="1">
              <a:buFont typeface="Wingdings" pitchFamily="2" charset="2"/>
              <a:buNone/>
              <a:defRPr/>
            </a:pPr>
            <a:endParaRPr lang="en-US" sz="1800" b="1" dirty="0" smtClean="0">
              <a:latin typeface="Comic Sans MS" pitchFamily="66" charset="0"/>
            </a:endParaRPr>
          </a:p>
        </p:txBody>
      </p:sp>
      <p:pic>
        <p:nvPicPr>
          <p:cNvPr id="14340" name="Picture 5" descr="con01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2857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7" descr="pray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68500"/>
            <a:ext cx="2819400"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additive="base">
                                        <p:cTn id="7"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19459" name="Rectangle 3"/>
          <p:cNvSpPr>
            <a:spLocks noGrp="1" noChangeArrowheads="1"/>
          </p:cNvSpPr>
          <p:nvPr>
            <p:ph type="body" idx="1"/>
          </p:nvPr>
        </p:nvSpPr>
        <p:spPr>
          <a:xfrm>
            <a:off x="2590800" y="1600200"/>
            <a:ext cx="6324600" cy="5029200"/>
          </a:xfrm>
        </p:spPr>
        <p:txBody>
          <a:bodyPr/>
          <a:lstStyle/>
          <a:p>
            <a:pPr algn="ctr" eaLnBrk="1" hangingPunct="1">
              <a:buFont typeface="Wingdings" pitchFamily="2" charset="2"/>
              <a:buNone/>
              <a:defRPr/>
            </a:pPr>
            <a:r>
              <a:rPr lang="en-US" sz="2000" b="1" u="sng" dirty="0" smtClean="0">
                <a:latin typeface="Comic Sans MS" pitchFamily="66" charset="0"/>
              </a:rPr>
              <a:t>Gideon v. Wainwright (1963)</a:t>
            </a:r>
            <a:endParaRPr lang="en-US" sz="2000" b="1" dirty="0" smtClean="0">
              <a:latin typeface="Comic Sans MS" pitchFamily="66" charset="0"/>
            </a:endParaRP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6</a:t>
            </a:r>
            <a:r>
              <a:rPr lang="en-US" sz="2000" b="1" baseline="30000" dirty="0" smtClean="0">
                <a:latin typeface="Comic Sans MS" pitchFamily="66" charset="0"/>
              </a:rPr>
              <a:t>th</a:t>
            </a:r>
            <a:r>
              <a:rPr lang="en-US" sz="2000" b="1" dirty="0" smtClean="0">
                <a:latin typeface="Comic Sans MS" pitchFamily="66" charset="0"/>
              </a:rPr>
              <a:t> Amendment, 14</a:t>
            </a:r>
            <a:r>
              <a:rPr lang="en-US" sz="2000" b="1" baseline="30000" dirty="0" smtClean="0">
                <a:latin typeface="Comic Sans MS" pitchFamily="66" charset="0"/>
              </a:rPr>
              <a:t>th</a:t>
            </a:r>
            <a:r>
              <a:rPr lang="en-US" sz="2000" b="1" dirty="0" smtClean="0">
                <a:latin typeface="Comic Sans MS" pitchFamily="66" charset="0"/>
              </a:rPr>
              <a:t> Amendment</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Gideon arrested for burglary </a:t>
            </a:r>
            <a:r>
              <a:rPr lang="en-US" sz="2000" b="1" dirty="0" smtClean="0">
                <a:latin typeface="Comic Sans MS" pitchFamily="66" charset="0"/>
              </a:rPr>
              <a:t>of </a:t>
            </a:r>
            <a:r>
              <a:rPr lang="en-US" sz="2000" b="1" dirty="0" smtClean="0">
                <a:latin typeface="Comic Sans MS" pitchFamily="66" charset="0"/>
              </a:rPr>
              <a:t>FL pool hall.  He appeared in </a:t>
            </a:r>
            <a:r>
              <a:rPr lang="en-US" sz="2000" b="1" dirty="0" smtClean="0">
                <a:latin typeface="Comic Sans MS" pitchFamily="66" charset="0"/>
              </a:rPr>
              <a:t>court &amp; </a:t>
            </a:r>
            <a:r>
              <a:rPr lang="en-US" sz="2000" b="1" dirty="0" smtClean="0">
                <a:latin typeface="Comic Sans MS" pitchFamily="66" charset="0"/>
              </a:rPr>
              <a:t>asked for an </a:t>
            </a:r>
            <a:r>
              <a:rPr lang="en-US" sz="2000" b="1" dirty="0" smtClean="0">
                <a:latin typeface="Comic Sans MS" pitchFamily="66" charset="0"/>
              </a:rPr>
              <a:t>attorney. Court </a:t>
            </a:r>
            <a:r>
              <a:rPr lang="en-US" sz="2000" b="1" dirty="0" smtClean="0">
                <a:latin typeface="Comic Sans MS" pitchFamily="66" charset="0"/>
              </a:rPr>
              <a:t>said no </a:t>
            </a:r>
            <a:r>
              <a:rPr lang="en-US" sz="2000" b="1" dirty="0" err="1" smtClean="0">
                <a:latin typeface="Comic Sans MS" pitchFamily="66" charset="0"/>
              </a:rPr>
              <a:t>bc</a:t>
            </a:r>
            <a:r>
              <a:rPr lang="en-US" sz="2000" b="1" dirty="0" smtClean="0">
                <a:latin typeface="Comic Sans MS" pitchFamily="66" charset="0"/>
              </a:rPr>
              <a:t> under </a:t>
            </a:r>
            <a:r>
              <a:rPr lang="en-US" sz="2000" b="1" dirty="0" smtClean="0">
                <a:latin typeface="Comic Sans MS" pitchFamily="66" charset="0"/>
              </a:rPr>
              <a:t>FL </a:t>
            </a:r>
            <a:r>
              <a:rPr lang="en-US" sz="2000" b="1" dirty="0" smtClean="0">
                <a:latin typeface="Comic Sans MS" pitchFamily="66" charset="0"/>
              </a:rPr>
              <a:t>law, only </a:t>
            </a:r>
            <a:r>
              <a:rPr lang="en-US" sz="2000" b="1" dirty="0" err="1" smtClean="0">
                <a:latin typeface="Comic Sans MS" pitchFamily="66" charset="0"/>
              </a:rPr>
              <a:t>ppl</a:t>
            </a:r>
            <a:r>
              <a:rPr lang="en-US" sz="2000" b="1" dirty="0" smtClean="0">
                <a:latin typeface="Comic Sans MS" pitchFamily="66" charset="0"/>
              </a:rPr>
              <a:t> </a:t>
            </a:r>
            <a:r>
              <a:rPr lang="en-US" sz="2000" b="1" dirty="0" smtClean="0">
                <a:latin typeface="Comic Sans MS" pitchFamily="66" charset="0"/>
              </a:rPr>
              <a:t>accused </a:t>
            </a:r>
            <a:r>
              <a:rPr lang="en-US" sz="2000" b="1" dirty="0" smtClean="0">
                <a:latin typeface="Comic Sans MS" pitchFamily="66" charset="0"/>
              </a:rPr>
              <a:t>of </a:t>
            </a:r>
            <a:r>
              <a:rPr lang="en-US" sz="2000" b="1" dirty="0" smtClean="0">
                <a:latin typeface="Comic Sans MS" pitchFamily="66" charset="0"/>
              </a:rPr>
              <a:t>capital crime </a:t>
            </a:r>
            <a:r>
              <a:rPr lang="en-US" sz="2000" b="1" dirty="0" smtClean="0">
                <a:latin typeface="Comic Sans MS" pitchFamily="66" charset="0"/>
              </a:rPr>
              <a:t>get</a:t>
            </a:r>
            <a:r>
              <a:rPr lang="en-US" sz="2000" b="1" dirty="0" smtClean="0">
                <a:latin typeface="Comic Sans MS" pitchFamily="66" charset="0"/>
              </a:rPr>
              <a:t> </a:t>
            </a:r>
            <a:r>
              <a:rPr lang="en-US" sz="2000" b="1" dirty="0" smtClean="0">
                <a:latin typeface="Comic Sans MS" pitchFamily="66" charset="0"/>
              </a:rPr>
              <a:t>a court appointed attorney.</a:t>
            </a:r>
          </a:p>
          <a:p>
            <a:pPr eaLnBrk="1" hangingPunct="1">
              <a:buFont typeface="Wingdings" pitchFamily="2" charset="2"/>
              <a:buNone/>
              <a:defRPr/>
            </a:pPr>
            <a:r>
              <a:rPr lang="en-US" sz="2000" b="1" u="sng" dirty="0" smtClean="0">
                <a:latin typeface="Comic Sans MS" pitchFamily="66" charset="0"/>
              </a:rPr>
              <a:t>Court Decision</a:t>
            </a:r>
            <a:r>
              <a:rPr lang="en-US" sz="2000" b="1" dirty="0" smtClean="0">
                <a:latin typeface="Comic Sans MS" pitchFamily="66" charset="0"/>
              </a:rPr>
              <a:t>: </a:t>
            </a:r>
            <a:r>
              <a:rPr lang="en-US" sz="2000" b="1" dirty="0" smtClean="0">
                <a:latin typeface="Comic Sans MS" pitchFamily="66" charset="0"/>
              </a:rPr>
              <a:t>Ruled </a:t>
            </a:r>
            <a:r>
              <a:rPr lang="en-US" sz="2000" b="1" dirty="0" smtClean="0">
                <a:latin typeface="Comic Sans MS" pitchFamily="66" charset="0"/>
              </a:rPr>
              <a:t>in favor of </a:t>
            </a:r>
            <a:r>
              <a:rPr lang="en-US" sz="2000" b="1" dirty="0" smtClean="0">
                <a:latin typeface="Comic Sans MS" pitchFamily="66" charset="0"/>
              </a:rPr>
              <a:t>Gideon stating </a:t>
            </a:r>
            <a:r>
              <a:rPr lang="en-US" sz="2000" b="1" dirty="0" smtClean="0">
                <a:latin typeface="Comic Sans MS" pitchFamily="66" charset="0"/>
              </a:rPr>
              <a:t>that </a:t>
            </a:r>
            <a:r>
              <a:rPr lang="en-US" sz="2000" b="1" dirty="0" smtClean="0">
                <a:latin typeface="Comic Sans MS" pitchFamily="66" charset="0"/>
              </a:rPr>
              <a:t>FL violated </a:t>
            </a:r>
            <a:r>
              <a:rPr lang="en-US" sz="2000" b="1" dirty="0" smtClean="0">
                <a:latin typeface="Comic Sans MS" pitchFamily="66" charset="0"/>
              </a:rPr>
              <a:t>the 6</a:t>
            </a:r>
            <a:r>
              <a:rPr lang="en-US" sz="2000" b="1" baseline="30000" dirty="0" smtClean="0">
                <a:latin typeface="Comic Sans MS" pitchFamily="66" charset="0"/>
              </a:rPr>
              <a:t>th</a:t>
            </a:r>
            <a:r>
              <a:rPr lang="en-US" sz="2000" b="1" dirty="0" smtClean="0">
                <a:latin typeface="Comic Sans MS" pitchFamily="66" charset="0"/>
              </a:rPr>
              <a:t> Amendment </a:t>
            </a:r>
            <a:r>
              <a:rPr lang="en-US" sz="2000" b="1" dirty="0">
                <a:latin typeface="Comic Sans MS" pitchFamily="66" charset="0"/>
              </a:rPr>
              <a:t>&amp;</a:t>
            </a:r>
            <a:r>
              <a:rPr lang="en-US" sz="2000" b="1" dirty="0" smtClean="0">
                <a:latin typeface="Comic Sans MS" pitchFamily="66" charset="0"/>
              </a:rPr>
              <a:t> </a:t>
            </a:r>
            <a:r>
              <a:rPr lang="en-US" sz="2000" b="1" dirty="0" smtClean="0">
                <a:latin typeface="Comic Sans MS" pitchFamily="66" charset="0"/>
              </a:rPr>
              <a:t>14</a:t>
            </a:r>
            <a:r>
              <a:rPr lang="en-US" sz="2000" b="1" baseline="30000" dirty="0" smtClean="0">
                <a:latin typeface="Comic Sans MS" pitchFamily="66" charset="0"/>
              </a:rPr>
              <a:t>th</a:t>
            </a:r>
            <a:r>
              <a:rPr lang="en-US" sz="2000" b="1" dirty="0" smtClean="0">
                <a:latin typeface="Comic Sans MS" pitchFamily="66" charset="0"/>
              </a:rPr>
              <a:t> </a:t>
            </a:r>
            <a:r>
              <a:rPr lang="en-US" sz="2000" b="1" dirty="0" smtClean="0">
                <a:latin typeface="Comic Sans MS" pitchFamily="66" charset="0"/>
              </a:rPr>
              <a:t>Amendment &amp; </a:t>
            </a:r>
            <a:r>
              <a:rPr lang="en-US" sz="2000" b="1" dirty="0" smtClean="0">
                <a:latin typeface="Comic Sans MS" pitchFamily="66" charset="0"/>
              </a:rPr>
              <a:t>equal protection clause.</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Indigent defendants (cannot afford an attorney) must be provided counsel in all felony cases.</a:t>
            </a:r>
            <a:endParaRPr lang="en-US" sz="2000" b="1" u="sng" dirty="0" smtClean="0">
              <a:latin typeface="Comic Sans MS" pitchFamily="66" charset="0"/>
            </a:endParaRPr>
          </a:p>
        </p:txBody>
      </p:sp>
      <p:pic>
        <p:nvPicPr>
          <p:cNvPr id="15364" name="Picture 5" descr="cpr00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86200"/>
            <a:ext cx="24003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7" descr="pd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47800"/>
            <a:ext cx="142875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additive="base">
                                        <p:cTn id="7"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 calcmode="lin" valueType="num">
                                      <p:cBhvr additive="base">
                                        <p:cTn id="25"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0483" name="Rectangle 3"/>
          <p:cNvSpPr>
            <a:spLocks noGrp="1" noChangeArrowheads="1"/>
          </p:cNvSpPr>
          <p:nvPr>
            <p:ph type="body" idx="1"/>
          </p:nvPr>
        </p:nvSpPr>
        <p:spPr>
          <a:xfrm>
            <a:off x="2667000" y="1371600"/>
            <a:ext cx="6248400" cy="5257800"/>
          </a:xfrm>
        </p:spPr>
        <p:txBody>
          <a:bodyPr/>
          <a:lstStyle/>
          <a:p>
            <a:pPr algn="ctr" eaLnBrk="1" hangingPunct="1">
              <a:buFont typeface="Wingdings" pitchFamily="2" charset="2"/>
              <a:buNone/>
              <a:defRPr/>
            </a:pPr>
            <a:r>
              <a:rPr lang="en-US" sz="2000" b="1" u="sng" smtClean="0">
                <a:latin typeface="Comic Sans MS" pitchFamily="66" charset="0"/>
              </a:rPr>
              <a:t>Escobedo v. Illinois (1964)</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5</a:t>
            </a:r>
            <a:r>
              <a:rPr lang="en-US" sz="1800" b="1" baseline="30000" smtClean="0">
                <a:latin typeface="Comic Sans MS" pitchFamily="66" charset="0"/>
              </a:rPr>
              <a:t>th</a:t>
            </a:r>
            <a:r>
              <a:rPr lang="en-US" sz="1800" b="1" smtClean="0">
                <a:latin typeface="Comic Sans MS" pitchFamily="66" charset="0"/>
              </a:rPr>
              <a:t> &amp; 6</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Escobedo and another man, Benedict DiGerlando were interrogated by police in connection with a murder.  DiGerlando told police that Escobedo committed the murder.  During the interrogation, Escobedo asked to have an attorney, and his attorney asked to speak with Escobedo, the police denied both claims.  Eventually Escobedo was able to confront DiGerlando, and told police that it was DiGerlando who committed the murder, by doing so he admitted to being an accomplice and was convicted.  He appealed the conviction because he was denied the right to speak with his attorney. </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Escobedo.</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Illegal confessions cannot be used in court.</a:t>
            </a:r>
            <a:endParaRPr lang="en-US" sz="1800" b="1" u="sng" smtClean="0">
              <a:latin typeface="Comic Sans MS" pitchFamily="66" charset="0"/>
            </a:endParaRPr>
          </a:p>
        </p:txBody>
      </p:sp>
      <p:pic>
        <p:nvPicPr>
          <p:cNvPr id="16388" name="Picture 5" descr="cpr0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1507" name="Rectangle 3"/>
          <p:cNvSpPr>
            <a:spLocks noGrp="1" noChangeArrowheads="1"/>
          </p:cNvSpPr>
          <p:nvPr>
            <p:ph type="body" idx="1"/>
          </p:nvPr>
        </p:nvSpPr>
        <p:spPr>
          <a:xfrm>
            <a:off x="2667000" y="1143000"/>
            <a:ext cx="6477000" cy="4953000"/>
          </a:xfrm>
        </p:spPr>
        <p:txBody>
          <a:bodyPr/>
          <a:lstStyle/>
          <a:p>
            <a:pPr algn="ctr" eaLnBrk="1" hangingPunct="1">
              <a:lnSpc>
                <a:spcPct val="90000"/>
              </a:lnSpc>
              <a:buFont typeface="Wingdings" pitchFamily="2" charset="2"/>
              <a:buNone/>
              <a:defRPr/>
            </a:pPr>
            <a:r>
              <a:rPr lang="en-US" sz="2000" b="1" u="sng" dirty="0" smtClean="0">
                <a:latin typeface="Comic Sans MS" pitchFamily="66" charset="0"/>
              </a:rPr>
              <a:t>Reynolds v. Sims (1964)</a:t>
            </a:r>
          </a:p>
          <a:p>
            <a:pPr eaLnBrk="1" hangingPunct="1">
              <a:lnSpc>
                <a:spcPct val="90000"/>
              </a:lnSpc>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14</a:t>
            </a:r>
            <a:r>
              <a:rPr lang="en-US" sz="2000" b="1" baseline="30000" dirty="0" smtClean="0">
                <a:latin typeface="Comic Sans MS" pitchFamily="66" charset="0"/>
              </a:rPr>
              <a:t>th</a:t>
            </a:r>
            <a:r>
              <a:rPr lang="en-US" sz="2000" b="1" dirty="0" smtClean="0">
                <a:latin typeface="Comic Sans MS" pitchFamily="66" charset="0"/>
              </a:rPr>
              <a:t> Amendment, Federalism, Representative Democracy</a:t>
            </a:r>
          </a:p>
          <a:p>
            <a:pPr eaLnBrk="1" hangingPunct="1">
              <a:lnSpc>
                <a:spcPct val="90000"/>
              </a:lnSpc>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a:t>
            </a:r>
            <a:r>
              <a:rPr lang="en-US" sz="2000" b="1" dirty="0" smtClean="0">
                <a:latin typeface="Comic Sans MS" pitchFamily="66" charset="0"/>
              </a:rPr>
              <a:t>Sims </a:t>
            </a:r>
            <a:r>
              <a:rPr lang="en-US" sz="2000" b="1" dirty="0" smtClean="0">
                <a:latin typeface="Comic Sans MS" pitchFamily="66" charset="0"/>
              </a:rPr>
              <a:t>challenged </a:t>
            </a:r>
            <a:r>
              <a:rPr lang="en-US" sz="2000" b="1" dirty="0" smtClean="0">
                <a:latin typeface="Comic Sans MS" pitchFamily="66" charset="0"/>
              </a:rPr>
              <a:t>the redistricting lines drawn by the Alabama Legislature. </a:t>
            </a:r>
            <a:r>
              <a:rPr lang="en-US" sz="2000" b="1" dirty="0" smtClean="0">
                <a:latin typeface="Comic Sans MS" pitchFamily="66" charset="0"/>
              </a:rPr>
              <a:t>The </a:t>
            </a:r>
            <a:r>
              <a:rPr lang="en-US" sz="2000" b="1" dirty="0" smtClean="0">
                <a:latin typeface="Comic Sans MS" pitchFamily="66" charset="0"/>
              </a:rPr>
              <a:t>lines ignored </a:t>
            </a:r>
            <a:r>
              <a:rPr lang="en-US" sz="2000" b="1" dirty="0" smtClean="0">
                <a:latin typeface="Comic Sans MS" pitchFamily="66" charset="0"/>
              </a:rPr>
              <a:t>population</a:t>
            </a:r>
            <a:r>
              <a:rPr lang="en-US" sz="2000" b="1" dirty="0">
                <a:latin typeface="Comic Sans MS" pitchFamily="66" charset="0"/>
              </a:rPr>
              <a:t> </a:t>
            </a:r>
            <a:r>
              <a:rPr lang="en-US" sz="2000" b="1" dirty="0" smtClean="0">
                <a:latin typeface="Comic Sans MS" pitchFamily="66" charset="0"/>
              </a:rPr>
              <a:t>&amp;</a:t>
            </a:r>
            <a:r>
              <a:rPr lang="en-US" sz="2000" b="1" dirty="0" smtClean="0">
                <a:latin typeface="Comic Sans MS" pitchFamily="66" charset="0"/>
              </a:rPr>
              <a:t> </a:t>
            </a:r>
            <a:r>
              <a:rPr lang="en-US" sz="2000" b="1" dirty="0" smtClean="0">
                <a:latin typeface="Comic Sans MS" pitchFamily="66" charset="0"/>
              </a:rPr>
              <a:t>were based on </a:t>
            </a:r>
            <a:r>
              <a:rPr lang="en-US" sz="2000" b="1" dirty="0" smtClean="0">
                <a:latin typeface="Comic Sans MS" pitchFamily="66" charset="0"/>
              </a:rPr>
              <a:t>info from 1900; </a:t>
            </a:r>
            <a:r>
              <a:rPr lang="en-US" sz="2000" b="1" dirty="0" smtClean="0">
                <a:latin typeface="Comic Sans MS" pitchFamily="66" charset="0"/>
              </a:rPr>
              <a:t>larger urban </a:t>
            </a:r>
            <a:r>
              <a:rPr lang="en-US" sz="2000" b="1" dirty="0" smtClean="0">
                <a:latin typeface="Comic Sans MS" pitchFamily="66" charset="0"/>
              </a:rPr>
              <a:t>areas were underrepresented.  </a:t>
            </a:r>
          </a:p>
          <a:p>
            <a:pPr eaLnBrk="1" hangingPunct="1">
              <a:lnSpc>
                <a:spcPct val="90000"/>
              </a:lnSpc>
              <a:buFont typeface="Wingdings" pitchFamily="2" charset="2"/>
              <a:buNone/>
              <a:defRPr/>
            </a:pPr>
            <a:r>
              <a:rPr lang="en-US" sz="2000" b="1" u="sng" dirty="0" smtClean="0">
                <a:latin typeface="Comic Sans MS" pitchFamily="66" charset="0"/>
              </a:rPr>
              <a:t>Court Ruling</a:t>
            </a:r>
            <a:r>
              <a:rPr lang="en-US" sz="2000" b="1" dirty="0" smtClean="0">
                <a:latin typeface="Comic Sans MS" pitchFamily="66" charset="0"/>
              </a:rPr>
              <a:t>: </a:t>
            </a:r>
            <a:r>
              <a:rPr lang="en-US" sz="2000" b="1" dirty="0" smtClean="0">
                <a:latin typeface="Comic Sans MS" pitchFamily="66" charset="0"/>
              </a:rPr>
              <a:t>In favor of Sims - AL </a:t>
            </a:r>
            <a:r>
              <a:rPr lang="en-US" sz="2000" b="1" dirty="0" smtClean="0">
                <a:latin typeface="Comic Sans MS" pitchFamily="66" charset="0"/>
              </a:rPr>
              <a:t>had violated </a:t>
            </a:r>
            <a:r>
              <a:rPr lang="en-US" sz="2000" b="1" dirty="0" smtClean="0">
                <a:latin typeface="Comic Sans MS" pitchFamily="66" charset="0"/>
              </a:rPr>
              <a:t>Constitutional </a:t>
            </a:r>
            <a:r>
              <a:rPr lang="en-US" sz="2000" b="1" dirty="0" smtClean="0">
                <a:latin typeface="Comic Sans MS" pitchFamily="66" charset="0"/>
              </a:rPr>
              <a:t>Principle of a representative democracy.  Court </a:t>
            </a:r>
            <a:r>
              <a:rPr lang="en-US" sz="2000" b="1" dirty="0" smtClean="0">
                <a:latin typeface="Comic Sans MS" pitchFamily="66" charset="0"/>
              </a:rPr>
              <a:t>said that </a:t>
            </a:r>
            <a:r>
              <a:rPr lang="en-US" sz="2000" b="1" dirty="0" smtClean="0">
                <a:latin typeface="Comic Sans MS" pitchFamily="66" charset="0"/>
              </a:rPr>
              <a:t>legislative districts must be roughly equal </a:t>
            </a:r>
            <a:r>
              <a:rPr lang="en-US" sz="2000" b="1" dirty="0" smtClean="0">
                <a:latin typeface="Comic Sans MS" pitchFamily="66" charset="0"/>
              </a:rPr>
              <a:t>in </a:t>
            </a:r>
            <a:r>
              <a:rPr lang="en-US" sz="2000" b="1" dirty="0" smtClean="0">
                <a:latin typeface="Comic Sans MS" pitchFamily="66" charset="0"/>
              </a:rPr>
              <a:t>population.</a:t>
            </a:r>
          </a:p>
          <a:p>
            <a:pPr eaLnBrk="1" hangingPunct="1">
              <a:lnSpc>
                <a:spcPct val="90000"/>
              </a:lnSpc>
              <a:buFont typeface="Wingdings" pitchFamily="2" charset="2"/>
              <a:buNone/>
              <a:defRPr/>
            </a:pPr>
            <a:r>
              <a:rPr lang="en-US" sz="2000" b="1" dirty="0" smtClean="0">
                <a:latin typeface="Comic Sans MS" pitchFamily="66" charset="0"/>
              </a:rPr>
              <a:t>	</a:t>
            </a:r>
          </a:p>
          <a:p>
            <a:pPr eaLnBrk="1" hangingPunct="1">
              <a:lnSpc>
                <a:spcPct val="90000"/>
              </a:lnSpc>
              <a:buFont typeface="Wingdings" pitchFamily="2" charset="2"/>
              <a:buNone/>
              <a:defRPr/>
            </a:pPr>
            <a:r>
              <a:rPr lang="en-US" sz="2000" b="1" dirty="0" smtClean="0">
                <a:latin typeface="Comic Sans MS" pitchFamily="66" charset="0"/>
              </a:rPr>
              <a:t>	</a:t>
            </a:r>
            <a:r>
              <a:rPr lang="en-US" sz="2000" b="1" u="sng" dirty="0" smtClean="0">
                <a:latin typeface="Comic Sans MS" pitchFamily="66" charset="0"/>
              </a:rPr>
              <a:t>Precedent</a:t>
            </a:r>
            <a:r>
              <a:rPr lang="en-US" sz="2000" b="1" dirty="0" smtClean="0">
                <a:latin typeface="Comic Sans MS" pitchFamily="66" charset="0"/>
              </a:rPr>
              <a:t>:  One person = One Vote.  State Legislative Districts must be based on population</a:t>
            </a:r>
            <a:r>
              <a:rPr lang="en-US" sz="1800" b="1" dirty="0" smtClean="0">
                <a:latin typeface="Comic Sans MS" pitchFamily="66" charset="0"/>
              </a:rPr>
              <a:t>.</a:t>
            </a:r>
            <a:endParaRPr lang="en-US" sz="1800" b="1" u="sng" dirty="0" smtClean="0">
              <a:latin typeface="Comic Sans MS" pitchFamily="66" charset="0"/>
            </a:endParaRPr>
          </a:p>
        </p:txBody>
      </p:sp>
      <p:pic>
        <p:nvPicPr>
          <p:cNvPr id="17412" name="Picture 5" descr="con0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148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5" end="5"/>
                                            </p:txEl>
                                          </p:spTgt>
                                        </p:tgtEl>
                                        <p:attrNameLst>
                                          <p:attrName>style.visibility</p:attrName>
                                        </p:attrNameLst>
                                      </p:cBhvr>
                                      <p:to>
                                        <p:strVal val="visible"/>
                                      </p:to>
                                    </p:set>
                                    <p:anim calcmode="lin" valueType="num">
                                      <p:cBhvr additive="base">
                                        <p:cTn id="25"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2531" name="Rectangle 3"/>
          <p:cNvSpPr>
            <a:spLocks noGrp="1" noChangeArrowheads="1"/>
          </p:cNvSpPr>
          <p:nvPr>
            <p:ph type="body" sz="half" idx="4294967295"/>
          </p:nvPr>
        </p:nvSpPr>
        <p:spPr>
          <a:xfrm>
            <a:off x="2133600" y="1371600"/>
            <a:ext cx="7010400" cy="4648200"/>
          </a:xfrm>
        </p:spPr>
        <p:txBody>
          <a:bodyPr/>
          <a:lstStyle/>
          <a:p>
            <a:pPr algn="ctr" eaLnBrk="1" hangingPunct="1">
              <a:buFont typeface="Wingdings" pitchFamily="2" charset="2"/>
              <a:buNone/>
              <a:defRPr/>
            </a:pPr>
            <a:r>
              <a:rPr lang="en-US" sz="2000" b="1" u="sng" dirty="0" smtClean="0">
                <a:latin typeface="Comic Sans MS" pitchFamily="66" charset="0"/>
              </a:rPr>
              <a:t>Miranda v. Arizona (1966)</a:t>
            </a: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5</a:t>
            </a:r>
            <a:r>
              <a:rPr lang="en-US" sz="2000" b="1" baseline="30000" dirty="0" smtClean="0">
                <a:latin typeface="Comic Sans MS" pitchFamily="66" charset="0"/>
              </a:rPr>
              <a:t>th</a:t>
            </a:r>
            <a:r>
              <a:rPr lang="en-US" sz="2000" b="1" dirty="0" smtClean="0">
                <a:latin typeface="Comic Sans MS" pitchFamily="66" charset="0"/>
              </a:rPr>
              <a:t> &amp; 6</a:t>
            </a:r>
            <a:r>
              <a:rPr lang="en-US" sz="2000" b="1" baseline="30000" dirty="0" smtClean="0">
                <a:latin typeface="Comic Sans MS" pitchFamily="66" charset="0"/>
              </a:rPr>
              <a:t>th</a:t>
            </a:r>
            <a:r>
              <a:rPr lang="en-US" sz="2000" b="1" dirty="0" smtClean="0">
                <a:latin typeface="Comic Sans MS" pitchFamily="66" charset="0"/>
              </a:rPr>
              <a:t> Amendment</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Ernesto Miranda was arrested for kidnapping </a:t>
            </a:r>
            <a:r>
              <a:rPr lang="en-US" sz="2000" b="1" dirty="0" smtClean="0">
                <a:latin typeface="Comic Sans MS" pitchFamily="66" charset="0"/>
              </a:rPr>
              <a:t>&amp; </a:t>
            </a:r>
            <a:r>
              <a:rPr lang="en-US" sz="2000" b="1" dirty="0" smtClean="0">
                <a:latin typeface="Comic Sans MS" pitchFamily="66" charset="0"/>
              </a:rPr>
              <a:t>rape</a:t>
            </a:r>
            <a:r>
              <a:rPr lang="en-US" sz="2000" b="1" dirty="0" smtClean="0">
                <a:latin typeface="Comic Sans MS" pitchFamily="66" charset="0"/>
              </a:rPr>
              <a:t>. </a:t>
            </a:r>
            <a:r>
              <a:rPr lang="en-US" sz="2000" b="1" dirty="0" smtClean="0">
                <a:latin typeface="Comic Sans MS" pitchFamily="66" charset="0"/>
              </a:rPr>
              <a:t>He confessed, </a:t>
            </a:r>
            <a:r>
              <a:rPr lang="en-US" sz="2000" b="1" dirty="0" smtClean="0">
                <a:latin typeface="Comic Sans MS" pitchFamily="66" charset="0"/>
              </a:rPr>
              <a:t>but </a:t>
            </a:r>
            <a:r>
              <a:rPr lang="en-US" sz="2000" b="1" dirty="0" smtClean="0">
                <a:latin typeface="Comic Sans MS" pitchFamily="66" charset="0"/>
              </a:rPr>
              <a:t>wasn’t read </a:t>
            </a:r>
            <a:r>
              <a:rPr lang="en-US" sz="2000" b="1" dirty="0" smtClean="0">
                <a:latin typeface="Comic Sans MS" pitchFamily="66" charset="0"/>
              </a:rPr>
              <a:t>his Constitutional rights </a:t>
            </a:r>
            <a:r>
              <a:rPr lang="en-US" sz="2000" b="1" dirty="0" smtClean="0">
                <a:latin typeface="Comic Sans MS" pitchFamily="66" charset="0"/>
              </a:rPr>
              <a:t>before</a:t>
            </a:r>
            <a:r>
              <a:rPr lang="en-US" sz="2000" b="1" dirty="0" smtClean="0">
                <a:latin typeface="Comic Sans MS" pitchFamily="66" charset="0"/>
              </a:rPr>
              <a:t> </a:t>
            </a:r>
            <a:r>
              <a:rPr lang="en-US" sz="2000" b="1" dirty="0" smtClean="0">
                <a:latin typeface="Comic Sans MS" pitchFamily="66" charset="0"/>
              </a:rPr>
              <a:t>interrogation.  Miranda appealed the conviction on the grounds that </a:t>
            </a:r>
            <a:r>
              <a:rPr lang="en-US" sz="2000" b="1" dirty="0" smtClean="0">
                <a:latin typeface="Comic Sans MS" pitchFamily="66" charset="0"/>
              </a:rPr>
              <a:t>police violated </a:t>
            </a:r>
            <a:r>
              <a:rPr lang="en-US" sz="2000" b="1" dirty="0" smtClean="0">
                <a:latin typeface="Comic Sans MS" pitchFamily="66" charset="0"/>
              </a:rPr>
              <a:t>his rights by not informing him.</a:t>
            </a:r>
          </a:p>
          <a:p>
            <a:pPr eaLnBrk="1" hangingPunct="1">
              <a:buFont typeface="Wingdings" pitchFamily="2" charset="2"/>
              <a:buNone/>
              <a:defRPr/>
            </a:pPr>
            <a:r>
              <a:rPr lang="en-US" sz="2000" b="1" u="sng" dirty="0" smtClean="0">
                <a:latin typeface="Comic Sans MS" pitchFamily="66" charset="0"/>
              </a:rPr>
              <a:t>Court Ruling</a:t>
            </a:r>
            <a:r>
              <a:rPr lang="en-US" sz="2000" b="1" dirty="0" smtClean="0">
                <a:latin typeface="Comic Sans MS" pitchFamily="66" charset="0"/>
              </a:rPr>
              <a:t>:  In favor of </a:t>
            </a:r>
            <a:r>
              <a:rPr lang="en-US" sz="2000" b="1" dirty="0" smtClean="0">
                <a:latin typeface="Comic Sans MS" pitchFamily="66" charset="0"/>
              </a:rPr>
              <a:t>Miranda; police violated </a:t>
            </a:r>
            <a:r>
              <a:rPr lang="en-US" sz="2000" b="1" dirty="0" smtClean="0">
                <a:latin typeface="Comic Sans MS" pitchFamily="66" charset="0"/>
              </a:rPr>
              <a:t>his rights. </a:t>
            </a:r>
            <a:r>
              <a:rPr lang="en-US" sz="2000" b="1" dirty="0" smtClean="0">
                <a:latin typeface="Comic Sans MS" pitchFamily="66" charset="0"/>
              </a:rPr>
              <a:t>Police </a:t>
            </a:r>
            <a:r>
              <a:rPr lang="en-US" sz="2000" b="1" dirty="0" smtClean="0">
                <a:latin typeface="Comic Sans MS" pitchFamily="66" charset="0"/>
              </a:rPr>
              <a:t>are required to read the “Miranda </a:t>
            </a:r>
            <a:r>
              <a:rPr lang="en-US" sz="2000" b="1" dirty="0" smtClean="0">
                <a:latin typeface="Comic Sans MS" pitchFamily="66" charset="0"/>
              </a:rPr>
              <a:t>Right</a:t>
            </a:r>
            <a:r>
              <a:rPr lang="en-US" sz="2000" b="1" dirty="0" smtClean="0">
                <a:latin typeface="Comic Sans MS" pitchFamily="66" charset="0"/>
              </a:rPr>
              <a:t>s” as part of due process</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Police must inform suspects of their 5</a:t>
            </a:r>
            <a:r>
              <a:rPr lang="en-US" sz="2000" b="1" baseline="30000" dirty="0" smtClean="0">
                <a:latin typeface="Comic Sans MS" pitchFamily="66" charset="0"/>
              </a:rPr>
              <a:t>th</a:t>
            </a:r>
            <a:r>
              <a:rPr lang="en-US" sz="2000" b="1" dirty="0" smtClean="0">
                <a:latin typeface="Comic Sans MS" pitchFamily="66" charset="0"/>
              </a:rPr>
              <a:t> &amp; 6</a:t>
            </a:r>
            <a:r>
              <a:rPr lang="en-US" sz="2000" b="1" baseline="30000" dirty="0" smtClean="0">
                <a:latin typeface="Comic Sans MS" pitchFamily="66" charset="0"/>
              </a:rPr>
              <a:t>th</a:t>
            </a:r>
            <a:r>
              <a:rPr lang="en-US" sz="2000" b="1" dirty="0" smtClean="0">
                <a:latin typeface="Comic Sans MS" pitchFamily="66" charset="0"/>
              </a:rPr>
              <a:t> Amendment rights prior to questioning.  </a:t>
            </a:r>
            <a:endParaRPr lang="en-US" sz="2000" b="1" u="sng" dirty="0" smtClean="0">
              <a:latin typeface="Comic Sans MS" pitchFamily="66" charset="0"/>
            </a:endParaRPr>
          </a:p>
          <a:p>
            <a:pPr eaLnBrk="1" hangingPunct="1">
              <a:buFont typeface="Wingdings" pitchFamily="2" charset="2"/>
              <a:buNone/>
              <a:defRPr/>
            </a:pPr>
            <a:endParaRPr lang="en-US" sz="1800" b="1" dirty="0" smtClean="0">
              <a:latin typeface="Comic Sans MS" pitchFamily="66" charset="0"/>
            </a:endParaRPr>
          </a:p>
        </p:txBody>
      </p:sp>
      <p:pic>
        <p:nvPicPr>
          <p:cNvPr id="18436" name="Picture 16" descr="cpr0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7000"/>
            <a:ext cx="21558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17">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additive="base">
                                        <p:cTn id="7"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additive="base">
                                        <p:cTn id="1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anim calcmode="lin" valueType="num">
                                      <p:cBhvr additive="base">
                                        <p:cTn id="19"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 calcmode="lin" valueType="num">
                                      <p:cBhvr additive="base">
                                        <p:cTn id="25"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3555" name="Rectangle 3"/>
          <p:cNvSpPr>
            <a:spLocks noGrp="1" noChangeArrowheads="1"/>
          </p:cNvSpPr>
          <p:nvPr>
            <p:ph type="body" idx="1"/>
          </p:nvPr>
        </p:nvSpPr>
        <p:spPr>
          <a:xfrm>
            <a:off x="2514600" y="1219200"/>
            <a:ext cx="6629400" cy="5638800"/>
          </a:xfrm>
        </p:spPr>
        <p:txBody>
          <a:bodyPr/>
          <a:lstStyle/>
          <a:p>
            <a:pPr algn="ctr" eaLnBrk="1" hangingPunct="1">
              <a:buFont typeface="Wingdings" pitchFamily="2" charset="2"/>
              <a:buNone/>
              <a:defRPr/>
            </a:pPr>
            <a:r>
              <a:rPr lang="en-US" sz="2000" b="1" u="sng" dirty="0" smtClean="0">
                <a:latin typeface="Comic Sans MS" pitchFamily="66" charset="0"/>
              </a:rPr>
              <a:t>Tinker v. Des Moines (1969)</a:t>
            </a: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1</a:t>
            </a:r>
            <a:r>
              <a:rPr lang="en-US" sz="1800" b="1" baseline="30000" dirty="0" smtClean="0">
                <a:latin typeface="Comic Sans MS" pitchFamily="66" charset="0"/>
              </a:rPr>
              <a:t>st</a:t>
            </a:r>
            <a:r>
              <a:rPr lang="en-US" sz="1800" b="1" dirty="0" smtClean="0">
                <a:latin typeface="Comic Sans MS" pitchFamily="66" charset="0"/>
              </a:rPr>
              <a:t> Amendment – Freedom of Speech/Expression</a:t>
            </a:r>
          </a:p>
          <a:p>
            <a:pPr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a:t>
            </a:r>
            <a:r>
              <a:rPr lang="en-US" sz="1800" b="1" dirty="0">
                <a:latin typeface="Comic Sans MS" pitchFamily="66" charset="0"/>
              </a:rPr>
              <a:t>3</a:t>
            </a:r>
            <a:r>
              <a:rPr lang="en-US" sz="1800" b="1" dirty="0" smtClean="0">
                <a:latin typeface="Comic Sans MS" pitchFamily="66" charset="0"/>
              </a:rPr>
              <a:t> </a:t>
            </a:r>
            <a:r>
              <a:rPr lang="en-US" sz="1800" b="1" dirty="0" smtClean="0">
                <a:latin typeface="Comic Sans MS" pitchFamily="66" charset="0"/>
              </a:rPr>
              <a:t>students wore armbands </a:t>
            </a:r>
            <a:r>
              <a:rPr lang="en-US" sz="1800" b="1" dirty="0" smtClean="0">
                <a:latin typeface="Comic Sans MS" pitchFamily="66" charset="0"/>
              </a:rPr>
              <a:t>w/ </a:t>
            </a:r>
            <a:r>
              <a:rPr lang="en-US" sz="1800" b="1" dirty="0" smtClean="0">
                <a:latin typeface="Comic Sans MS" pitchFamily="66" charset="0"/>
              </a:rPr>
              <a:t>a peace sign </a:t>
            </a:r>
            <a:r>
              <a:rPr lang="en-US" sz="1800" b="1" dirty="0" smtClean="0">
                <a:latin typeface="Comic Sans MS" pitchFamily="66" charset="0"/>
              </a:rPr>
              <a:t>to </a:t>
            </a:r>
            <a:r>
              <a:rPr lang="en-US" sz="1800" b="1" dirty="0" smtClean="0">
                <a:latin typeface="Comic Sans MS" pitchFamily="66" charset="0"/>
              </a:rPr>
              <a:t>school as a form of protest against the </a:t>
            </a:r>
            <a:r>
              <a:rPr lang="en-US" sz="1800" b="1" dirty="0" smtClean="0">
                <a:latin typeface="Comic Sans MS" pitchFamily="66" charset="0"/>
              </a:rPr>
              <a:t>Vietnam</a:t>
            </a:r>
            <a:r>
              <a:rPr lang="en-US" sz="1800" b="1" dirty="0">
                <a:latin typeface="Comic Sans MS" pitchFamily="66" charset="0"/>
              </a:rPr>
              <a:t> </a:t>
            </a:r>
            <a:r>
              <a:rPr lang="en-US" sz="1800" b="1" dirty="0" smtClean="0">
                <a:latin typeface="Comic Sans MS" pitchFamily="66" charset="0"/>
              </a:rPr>
              <a:t>War.</a:t>
            </a:r>
            <a:r>
              <a:rPr lang="en-US" sz="1800" b="1" dirty="0" smtClean="0">
                <a:latin typeface="Comic Sans MS" pitchFamily="66" charset="0"/>
              </a:rPr>
              <a:t> They were </a:t>
            </a:r>
            <a:r>
              <a:rPr lang="en-US" sz="1800" b="1" dirty="0" smtClean="0">
                <a:latin typeface="Comic Sans MS" pitchFamily="66" charset="0"/>
              </a:rPr>
              <a:t>told to remove the armbands, they refused, </a:t>
            </a:r>
            <a:r>
              <a:rPr lang="en-US" sz="1800" b="1" dirty="0">
                <a:latin typeface="Comic Sans MS" pitchFamily="66" charset="0"/>
              </a:rPr>
              <a:t>&amp;</a:t>
            </a:r>
            <a:r>
              <a:rPr lang="en-US" sz="1800" b="1" dirty="0" smtClean="0">
                <a:latin typeface="Comic Sans MS" pitchFamily="66" charset="0"/>
              </a:rPr>
              <a:t> </a:t>
            </a:r>
            <a:r>
              <a:rPr lang="en-US" sz="1800" b="1" dirty="0" smtClean="0">
                <a:latin typeface="Comic Sans MS" pitchFamily="66" charset="0"/>
              </a:rPr>
              <a:t>were suspended </a:t>
            </a:r>
            <a:r>
              <a:rPr lang="en-US" sz="1800" b="1" dirty="0" smtClean="0">
                <a:latin typeface="Comic Sans MS" pitchFamily="66" charset="0"/>
              </a:rPr>
              <a:t>until </a:t>
            </a:r>
            <a:r>
              <a:rPr lang="en-US" sz="1800" b="1" dirty="0" smtClean="0">
                <a:latin typeface="Comic Sans MS" pitchFamily="66" charset="0"/>
              </a:rPr>
              <a:t>they returned without </a:t>
            </a:r>
            <a:r>
              <a:rPr lang="en-US" sz="1800" b="1" dirty="0" smtClean="0">
                <a:latin typeface="Comic Sans MS" pitchFamily="66" charset="0"/>
              </a:rPr>
              <a:t>them. The </a:t>
            </a:r>
            <a:r>
              <a:rPr lang="en-US" sz="1800" b="1" dirty="0" smtClean="0">
                <a:latin typeface="Comic Sans MS" pitchFamily="66" charset="0"/>
              </a:rPr>
              <a:t>parents filed a lawsuit against the school </a:t>
            </a:r>
            <a:r>
              <a:rPr lang="en-US" sz="1800" b="1" dirty="0" smtClean="0">
                <a:latin typeface="Comic Sans MS" pitchFamily="66" charset="0"/>
              </a:rPr>
              <a:t>for </a:t>
            </a:r>
            <a:r>
              <a:rPr lang="en-US" sz="1800" b="1" dirty="0" smtClean="0">
                <a:latin typeface="Comic Sans MS" pitchFamily="66" charset="0"/>
              </a:rPr>
              <a:t>this action stating </a:t>
            </a:r>
            <a:r>
              <a:rPr lang="en-US" sz="1800" b="1" dirty="0" smtClean="0">
                <a:latin typeface="Comic Sans MS" pitchFamily="66" charset="0"/>
              </a:rPr>
              <a:t>it </a:t>
            </a:r>
            <a:r>
              <a:rPr lang="en-US" sz="1800" b="1" dirty="0" smtClean="0">
                <a:latin typeface="Comic Sans MS" pitchFamily="66" charset="0"/>
              </a:rPr>
              <a:t>violated the 1</a:t>
            </a:r>
            <a:r>
              <a:rPr lang="en-US" sz="1800" b="1" baseline="30000" dirty="0" smtClean="0">
                <a:latin typeface="Comic Sans MS" pitchFamily="66" charset="0"/>
              </a:rPr>
              <a:t>st</a:t>
            </a:r>
            <a:r>
              <a:rPr lang="en-US" sz="1800" b="1" dirty="0" smtClean="0">
                <a:latin typeface="Comic Sans MS" pitchFamily="66" charset="0"/>
              </a:rPr>
              <a:t> Amendment.</a:t>
            </a:r>
          </a:p>
          <a:p>
            <a:pPr eaLnBrk="1" hangingPunct="1">
              <a:buFont typeface="Wingdings" pitchFamily="2" charset="2"/>
              <a:buNone/>
              <a:defRPr/>
            </a:pPr>
            <a:r>
              <a:rPr lang="en-US" sz="1800" b="1" u="sng" dirty="0" smtClean="0">
                <a:latin typeface="Comic Sans MS" pitchFamily="66" charset="0"/>
              </a:rPr>
              <a:t>Court Ruling</a:t>
            </a:r>
            <a:r>
              <a:rPr lang="en-US" sz="1800" b="1" dirty="0" smtClean="0">
                <a:latin typeface="Comic Sans MS" pitchFamily="66" charset="0"/>
              </a:rPr>
              <a:t>:  </a:t>
            </a:r>
            <a:r>
              <a:rPr lang="en-US" sz="1800" b="1" dirty="0">
                <a:latin typeface="Comic Sans MS" pitchFamily="66" charset="0"/>
              </a:rPr>
              <a:t>R</a:t>
            </a:r>
            <a:r>
              <a:rPr lang="en-US" sz="1800" b="1" dirty="0" smtClean="0">
                <a:latin typeface="Comic Sans MS" pitchFamily="66" charset="0"/>
              </a:rPr>
              <a:t>uled </a:t>
            </a:r>
            <a:r>
              <a:rPr lang="en-US" sz="1800" b="1" dirty="0" smtClean="0">
                <a:latin typeface="Comic Sans MS" pitchFamily="66" charset="0"/>
              </a:rPr>
              <a:t>in favor of </a:t>
            </a:r>
            <a:r>
              <a:rPr lang="en-US" sz="1800" b="1" dirty="0" smtClean="0">
                <a:latin typeface="Comic Sans MS" pitchFamily="66" charset="0"/>
              </a:rPr>
              <a:t>Tinker (</a:t>
            </a:r>
            <a:r>
              <a:rPr lang="en-US" sz="1800" b="1" dirty="0" smtClean="0">
                <a:latin typeface="Comic Sans MS" pitchFamily="66" charset="0"/>
              </a:rPr>
              <a:t>students). Court </a:t>
            </a:r>
            <a:r>
              <a:rPr lang="en-US" sz="1800" b="1" dirty="0" smtClean="0">
                <a:latin typeface="Comic Sans MS" pitchFamily="66" charset="0"/>
              </a:rPr>
              <a:t>stated </a:t>
            </a:r>
            <a:r>
              <a:rPr lang="en-US" sz="1800" b="1" dirty="0" smtClean="0">
                <a:latin typeface="Comic Sans MS" pitchFamily="66" charset="0"/>
              </a:rPr>
              <a:t>schools </a:t>
            </a:r>
            <a:r>
              <a:rPr lang="en-US" sz="1800" b="1" dirty="0" smtClean="0">
                <a:latin typeface="Comic Sans MS" pitchFamily="66" charset="0"/>
              </a:rPr>
              <a:t>could </a:t>
            </a:r>
            <a:r>
              <a:rPr lang="en-US" sz="1800" b="1" dirty="0" err="1" smtClean="0">
                <a:latin typeface="Comic Sans MS" pitchFamily="66" charset="0"/>
              </a:rPr>
              <a:t>est</a:t>
            </a:r>
            <a:r>
              <a:rPr lang="en-US" sz="1800" b="1" dirty="0" smtClean="0">
                <a:latin typeface="Comic Sans MS" pitchFamily="66" charset="0"/>
              </a:rPr>
              <a:t> </a:t>
            </a:r>
            <a:r>
              <a:rPr lang="en-US" sz="1800" b="1" dirty="0" smtClean="0">
                <a:latin typeface="Comic Sans MS" pitchFamily="66" charset="0"/>
              </a:rPr>
              <a:t>dress codes, but </a:t>
            </a:r>
            <a:r>
              <a:rPr lang="en-US" sz="1800" b="1" dirty="0" smtClean="0">
                <a:latin typeface="Comic Sans MS" pitchFamily="66" charset="0"/>
              </a:rPr>
              <a:t>had</a:t>
            </a:r>
            <a:r>
              <a:rPr lang="en-US" sz="1800" b="1" dirty="0" smtClean="0">
                <a:latin typeface="Comic Sans MS" pitchFamily="66" charset="0"/>
              </a:rPr>
              <a:t> </a:t>
            </a:r>
            <a:r>
              <a:rPr lang="en-US" sz="1800" b="1" dirty="0" smtClean="0">
                <a:latin typeface="Comic Sans MS" pitchFamily="66" charset="0"/>
              </a:rPr>
              <a:t>to show </a:t>
            </a:r>
            <a:r>
              <a:rPr lang="en-US" sz="1800" b="1" dirty="0" smtClean="0">
                <a:latin typeface="Comic Sans MS" pitchFamily="66" charset="0"/>
              </a:rPr>
              <a:t>a </a:t>
            </a:r>
            <a:r>
              <a:rPr lang="en-US" sz="1800" b="1" dirty="0" smtClean="0">
                <a:latin typeface="Comic Sans MS" pitchFamily="66" charset="0"/>
              </a:rPr>
              <a:t>reasonable disruption </a:t>
            </a:r>
            <a:r>
              <a:rPr lang="en-US" sz="1800" b="1" dirty="0" smtClean="0">
                <a:latin typeface="Comic Sans MS" pitchFamily="66" charset="0"/>
              </a:rPr>
              <a:t>to </a:t>
            </a:r>
            <a:r>
              <a:rPr lang="en-US" sz="1800" b="1" dirty="0" smtClean="0">
                <a:latin typeface="Comic Sans MS" pitchFamily="66" charset="0"/>
              </a:rPr>
              <a:t>the learning environment to ban items.  In this case, the school could not show this.</a:t>
            </a:r>
          </a:p>
          <a:p>
            <a:pPr eaLnBrk="1" hangingPunct="1">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Schools must show a reasonable disruption to learning environment.  Upheld 1</a:t>
            </a:r>
            <a:r>
              <a:rPr lang="en-US" sz="1800" b="1" baseline="30000" dirty="0" smtClean="0">
                <a:latin typeface="Comic Sans MS" pitchFamily="66" charset="0"/>
              </a:rPr>
              <a:t>st</a:t>
            </a:r>
            <a:r>
              <a:rPr lang="en-US" sz="1800" b="1" dirty="0" smtClean="0">
                <a:latin typeface="Comic Sans MS" pitchFamily="66" charset="0"/>
              </a:rPr>
              <a:t> Amendment rights of students.</a:t>
            </a:r>
            <a:endParaRPr lang="en-US" sz="1800" b="1" u="sng" dirty="0" smtClean="0">
              <a:latin typeface="Comic Sans MS" pitchFamily="66" charset="0"/>
            </a:endParaRPr>
          </a:p>
        </p:txBody>
      </p:sp>
      <p:pic>
        <p:nvPicPr>
          <p:cNvPr id="19460" name="Picture 9" descr="mary_beth_and_john_tinker%20_19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813300"/>
            <a:ext cx="228600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13" descr="MCSY00450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600200"/>
            <a:ext cx="2133600" cy="206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AutoShape 14">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4579" name="Rectangle 3"/>
          <p:cNvSpPr>
            <a:spLocks noGrp="1" noChangeArrowheads="1"/>
          </p:cNvSpPr>
          <p:nvPr>
            <p:ph type="body" idx="1"/>
          </p:nvPr>
        </p:nvSpPr>
        <p:spPr>
          <a:xfrm>
            <a:off x="2209800" y="1295400"/>
            <a:ext cx="6934200" cy="5334000"/>
          </a:xfrm>
        </p:spPr>
        <p:txBody>
          <a:bodyPr/>
          <a:lstStyle/>
          <a:p>
            <a:pPr algn="ctr" eaLnBrk="1" hangingPunct="1">
              <a:buFont typeface="Wingdings" pitchFamily="2" charset="2"/>
              <a:buNone/>
              <a:defRPr/>
            </a:pPr>
            <a:r>
              <a:rPr lang="en-US" sz="2000" b="1" u="sng" dirty="0" smtClean="0">
                <a:latin typeface="Comic Sans MS" pitchFamily="66" charset="0"/>
              </a:rPr>
              <a:t>NY Times v. United States (1971)</a:t>
            </a: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1</a:t>
            </a:r>
            <a:r>
              <a:rPr lang="en-US" sz="1800" b="1" baseline="30000" dirty="0" smtClean="0">
                <a:latin typeface="Comic Sans MS" pitchFamily="66" charset="0"/>
              </a:rPr>
              <a:t>st</a:t>
            </a:r>
            <a:r>
              <a:rPr lang="en-US" sz="1800" b="1" dirty="0" smtClean="0">
                <a:latin typeface="Comic Sans MS" pitchFamily="66" charset="0"/>
              </a:rPr>
              <a:t> Amendment (Freedom of the Press)</a:t>
            </a:r>
          </a:p>
          <a:p>
            <a:pPr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During </a:t>
            </a:r>
            <a:r>
              <a:rPr lang="en-US" sz="1800" b="1" dirty="0" smtClean="0">
                <a:latin typeface="Comic Sans MS" pitchFamily="66" charset="0"/>
              </a:rPr>
              <a:t>Vietnam, </a:t>
            </a:r>
            <a:r>
              <a:rPr lang="en-US" sz="1800" b="1" dirty="0" smtClean="0">
                <a:latin typeface="Comic Sans MS" pitchFamily="66" charset="0"/>
              </a:rPr>
              <a:t>the Pentagon put together a paper </a:t>
            </a:r>
            <a:r>
              <a:rPr lang="en-US" sz="1800" b="1" dirty="0" smtClean="0">
                <a:latin typeface="Comic Sans MS" pitchFamily="66" charset="0"/>
              </a:rPr>
              <a:t>discussing</a:t>
            </a:r>
            <a:r>
              <a:rPr lang="en-US" sz="1800" b="1" dirty="0" smtClean="0">
                <a:latin typeface="Comic Sans MS" pitchFamily="66" charset="0"/>
              </a:rPr>
              <a:t> </a:t>
            </a:r>
            <a:r>
              <a:rPr lang="en-US" sz="1800" b="1" dirty="0" smtClean="0">
                <a:latin typeface="Comic Sans MS" pitchFamily="66" charset="0"/>
              </a:rPr>
              <a:t>US decision-making in Vietnam.  This classified document was leaked to the NY Times </a:t>
            </a:r>
            <a:r>
              <a:rPr lang="en-US" sz="1800" b="1" dirty="0">
                <a:latin typeface="Comic Sans MS" pitchFamily="66" charset="0"/>
              </a:rPr>
              <a:t>&amp;</a:t>
            </a:r>
            <a:r>
              <a:rPr lang="en-US" sz="1800" b="1" dirty="0" smtClean="0">
                <a:latin typeface="Comic Sans MS" pitchFamily="66" charset="0"/>
              </a:rPr>
              <a:t> </a:t>
            </a:r>
            <a:r>
              <a:rPr lang="en-US" sz="1800" b="1" dirty="0" smtClean="0">
                <a:latin typeface="Comic Sans MS" pitchFamily="66" charset="0"/>
              </a:rPr>
              <a:t>the Washington Post.  The NY Times began publishing the </a:t>
            </a:r>
            <a:r>
              <a:rPr lang="en-US" sz="1800" b="1" dirty="0" smtClean="0">
                <a:latin typeface="Comic Sans MS" pitchFamily="66" charset="0"/>
              </a:rPr>
              <a:t>info</a:t>
            </a:r>
            <a:r>
              <a:rPr lang="en-US" sz="1800" b="1" dirty="0" smtClean="0">
                <a:latin typeface="Comic Sans MS" pitchFamily="66" charset="0"/>
              </a:rPr>
              <a:t>, </a:t>
            </a:r>
            <a:r>
              <a:rPr lang="en-US" sz="1800" b="1" dirty="0" smtClean="0">
                <a:latin typeface="Comic Sans MS" pitchFamily="66" charset="0"/>
              </a:rPr>
              <a:t>but the </a:t>
            </a:r>
            <a:r>
              <a:rPr lang="en-US" sz="1800" b="1" dirty="0" err="1" smtClean="0">
                <a:latin typeface="Comic Sans MS" pitchFamily="66" charset="0"/>
              </a:rPr>
              <a:t>govt</a:t>
            </a:r>
            <a:r>
              <a:rPr lang="en-US" sz="1800" b="1" dirty="0" smtClean="0">
                <a:latin typeface="Comic Sans MS" pitchFamily="66" charset="0"/>
              </a:rPr>
              <a:t> </a:t>
            </a:r>
            <a:r>
              <a:rPr lang="en-US" sz="1800" b="1" dirty="0" smtClean="0">
                <a:latin typeface="Comic Sans MS" pitchFamily="66" charset="0"/>
              </a:rPr>
              <a:t>tried </a:t>
            </a:r>
            <a:r>
              <a:rPr lang="en-US" sz="1800" b="1" dirty="0" smtClean="0">
                <a:latin typeface="Comic Sans MS" pitchFamily="66" charset="0"/>
              </a:rPr>
              <a:t>to </a:t>
            </a:r>
            <a:r>
              <a:rPr lang="en-US" sz="1800" b="1" dirty="0" smtClean="0">
                <a:latin typeface="Comic Sans MS" pitchFamily="66" charset="0"/>
              </a:rPr>
              <a:t>stop </a:t>
            </a:r>
            <a:r>
              <a:rPr lang="en-US" sz="1800" b="1" dirty="0" smtClean="0">
                <a:latin typeface="Comic Sans MS" pitchFamily="66" charset="0"/>
              </a:rPr>
              <a:t>them </a:t>
            </a:r>
            <a:r>
              <a:rPr lang="en-US" sz="1800" b="1" dirty="0" smtClean="0">
                <a:latin typeface="Comic Sans MS" pitchFamily="66" charset="0"/>
              </a:rPr>
              <a:t>from printing.  The NY Times sued </a:t>
            </a:r>
            <a:r>
              <a:rPr lang="en-US" sz="1800" b="1" dirty="0" smtClean="0">
                <a:latin typeface="Comic Sans MS" pitchFamily="66" charset="0"/>
              </a:rPr>
              <a:t>saying</a:t>
            </a:r>
            <a:r>
              <a:rPr lang="en-US" sz="1800" b="1" dirty="0" smtClean="0">
                <a:latin typeface="Comic Sans MS" pitchFamily="66" charset="0"/>
              </a:rPr>
              <a:t> </a:t>
            </a:r>
            <a:r>
              <a:rPr lang="en-US" sz="1800" b="1" dirty="0" smtClean="0">
                <a:latin typeface="Comic Sans MS" pitchFamily="66" charset="0"/>
              </a:rPr>
              <a:t>that it violated the 1</a:t>
            </a:r>
            <a:r>
              <a:rPr lang="en-US" sz="1800" b="1" baseline="30000" dirty="0" smtClean="0">
                <a:latin typeface="Comic Sans MS" pitchFamily="66" charset="0"/>
              </a:rPr>
              <a:t>st</a:t>
            </a:r>
            <a:r>
              <a:rPr lang="en-US" sz="1800" b="1" dirty="0" smtClean="0">
                <a:latin typeface="Comic Sans MS" pitchFamily="66" charset="0"/>
              </a:rPr>
              <a:t> Amendment.</a:t>
            </a:r>
          </a:p>
          <a:p>
            <a:pPr eaLnBrk="1" hangingPunct="1">
              <a:buFont typeface="Wingdings" pitchFamily="2" charset="2"/>
              <a:buNone/>
              <a:defRPr/>
            </a:pPr>
            <a:r>
              <a:rPr lang="en-US" sz="1800" b="1" u="sng" dirty="0" smtClean="0">
                <a:latin typeface="Comic Sans MS" pitchFamily="66" charset="0"/>
              </a:rPr>
              <a:t>Court Ruling</a:t>
            </a:r>
            <a:r>
              <a:rPr lang="en-US" sz="1800" b="1" dirty="0" smtClean="0">
                <a:latin typeface="Comic Sans MS" pitchFamily="66" charset="0"/>
              </a:rPr>
              <a:t>:  </a:t>
            </a:r>
            <a:r>
              <a:rPr lang="en-US" sz="1800" b="1" dirty="0">
                <a:latin typeface="Comic Sans MS" pitchFamily="66" charset="0"/>
              </a:rPr>
              <a:t>R</a:t>
            </a:r>
            <a:r>
              <a:rPr lang="en-US" sz="1800" b="1" dirty="0" smtClean="0">
                <a:latin typeface="Comic Sans MS" pitchFamily="66" charset="0"/>
              </a:rPr>
              <a:t>uled </a:t>
            </a:r>
            <a:r>
              <a:rPr lang="en-US" sz="1800" b="1" dirty="0" smtClean="0">
                <a:latin typeface="Comic Sans MS" pitchFamily="66" charset="0"/>
              </a:rPr>
              <a:t>in favor </a:t>
            </a:r>
            <a:r>
              <a:rPr lang="en-US" sz="1800" b="1" dirty="0" smtClean="0">
                <a:latin typeface="Comic Sans MS" pitchFamily="66" charset="0"/>
              </a:rPr>
              <a:t>of </a:t>
            </a:r>
            <a:r>
              <a:rPr lang="en-US" sz="1800" b="1" dirty="0" smtClean="0">
                <a:latin typeface="Comic Sans MS" pitchFamily="66" charset="0"/>
              </a:rPr>
              <a:t>NY Times.  </a:t>
            </a:r>
            <a:r>
              <a:rPr lang="en-US" sz="1800" b="1" dirty="0">
                <a:latin typeface="Comic Sans MS" pitchFamily="66" charset="0"/>
              </a:rPr>
              <a:t>C</a:t>
            </a:r>
            <a:r>
              <a:rPr lang="en-US" sz="1800" b="1" dirty="0" smtClean="0">
                <a:latin typeface="Comic Sans MS" pitchFamily="66" charset="0"/>
              </a:rPr>
              <a:t>ourt </a:t>
            </a:r>
            <a:r>
              <a:rPr lang="en-US" sz="1800" b="1" dirty="0" smtClean="0">
                <a:latin typeface="Comic Sans MS" pitchFamily="66" charset="0"/>
              </a:rPr>
              <a:t>stated </a:t>
            </a:r>
            <a:r>
              <a:rPr lang="en-US" sz="1800" b="1" dirty="0" smtClean="0">
                <a:latin typeface="Comic Sans MS" pitchFamily="66" charset="0"/>
              </a:rPr>
              <a:t>it </a:t>
            </a:r>
            <a:r>
              <a:rPr lang="en-US" sz="1800" b="1" dirty="0" smtClean="0">
                <a:latin typeface="Comic Sans MS" pitchFamily="66" charset="0"/>
              </a:rPr>
              <a:t>was the right of the paper to print this material </a:t>
            </a:r>
            <a:r>
              <a:rPr lang="en-US" sz="1800" b="1" dirty="0" err="1" smtClean="0">
                <a:latin typeface="Comic Sans MS" pitchFamily="66" charset="0"/>
              </a:rPr>
              <a:t>bc</a:t>
            </a:r>
            <a:r>
              <a:rPr lang="en-US" sz="1800" b="1" dirty="0" smtClean="0">
                <a:latin typeface="Comic Sans MS" pitchFamily="66" charset="0"/>
              </a:rPr>
              <a:t> </a:t>
            </a:r>
            <a:r>
              <a:rPr lang="en-US" sz="1800" b="1" dirty="0" smtClean="0">
                <a:latin typeface="Comic Sans MS" pitchFamily="66" charset="0"/>
              </a:rPr>
              <a:t>they </a:t>
            </a:r>
            <a:r>
              <a:rPr lang="en-US" sz="1800" b="1" dirty="0" smtClean="0">
                <a:latin typeface="Comic Sans MS" pitchFamily="66" charset="0"/>
              </a:rPr>
              <a:t>got</a:t>
            </a:r>
            <a:r>
              <a:rPr lang="en-US" sz="1800" b="1" dirty="0" smtClean="0">
                <a:latin typeface="Comic Sans MS" pitchFamily="66" charset="0"/>
              </a:rPr>
              <a:t> </a:t>
            </a:r>
            <a:r>
              <a:rPr lang="en-US" sz="1800" b="1" dirty="0" smtClean="0">
                <a:latin typeface="Comic Sans MS" pitchFamily="66" charset="0"/>
              </a:rPr>
              <a:t>the information legally.</a:t>
            </a:r>
          </a:p>
          <a:p>
            <a:pPr eaLnBrk="1" hangingPunct="1">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Prior restraint is unconstitutional.  Government must be able to prove a “clear and present danger”.</a:t>
            </a:r>
            <a:endParaRPr lang="en-US" sz="1800" b="1" u="sng" dirty="0" smtClean="0">
              <a:latin typeface="Comic Sans MS" pitchFamily="66" charset="0"/>
            </a:endParaRPr>
          </a:p>
          <a:p>
            <a:pPr eaLnBrk="1" hangingPunct="1">
              <a:buFont typeface="Wingdings" pitchFamily="2" charset="2"/>
              <a:buNone/>
              <a:defRPr/>
            </a:pPr>
            <a:endParaRPr lang="en-US" sz="1800" b="1" dirty="0" smtClean="0">
              <a:latin typeface="Comic Sans MS" pitchFamily="66" charset="0"/>
            </a:endParaRPr>
          </a:p>
        </p:txBody>
      </p:sp>
      <p:pic>
        <p:nvPicPr>
          <p:cNvPr id="20484" name="Picture 5" descr="PentagonPapers_book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1200"/>
            <a:ext cx="227965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5603" name="Rectangle 3"/>
          <p:cNvSpPr>
            <a:spLocks noGrp="1" noChangeArrowheads="1"/>
          </p:cNvSpPr>
          <p:nvPr>
            <p:ph type="body" idx="1"/>
          </p:nvPr>
        </p:nvSpPr>
        <p:spPr>
          <a:xfrm>
            <a:off x="2743200" y="1295400"/>
            <a:ext cx="6400800" cy="4267200"/>
          </a:xfrm>
        </p:spPr>
        <p:txBody>
          <a:bodyPr/>
          <a:lstStyle/>
          <a:p>
            <a:pPr algn="ctr" eaLnBrk="1" hangingPunct="1">
              <a:buFont typeface="Wingdings" pitchFamily="2" charset="2"/>
              <a:buNone/>
              <a:defRPr/>
            </a:pPr>
            <a:r>
              <a:rPr lang="en-US" sz="2000" b="1" u="sng" dirty="0" smtClean="0">
                <a:latin typeface="Comic Sans MS" pitchFamily="66" charset="0"/>
              </a:rPr>
              <a:t>Roe v. Wade (1973)</a:t>
            </a: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9</a:t>
            </a:r>
            <a:r>
              <a:rPr lang="en-US" sz="1800" b="1" baseline="30000" dirty="0" smtClean="0">
                <a:latin typeface="Comic Sans MS" pitchFamily="66" charset="0"/>
              </a:rPr>
              <a:t>th</a:t>
            </a:r>
            <a:r>
              <a:rPr lang="en-US" sz="1800" b="1" dirty="0" smtClean="0">
                <a:latin typeface="Comic Sans MS" pitchFamily="66" charset="0"/>
              </a:rPr>
              <a:t> &amp; 14</a:t>
            </a:r>
            <a:r>
              <a:rPr lang="en-US" sz="1800" b="1" baseline="30000" dirty="0" smtClean="0">
                <a:latin typeface="Comic Sans MS" pitchFamily="66" charset="0"/>
              </a:rPr>
              <a:t>th</a:t>
            </a:r>
            <a:r>
              <a:rPr lang="en-US" sz="1800" b="1" dirty="0" smtClean="0">
                <a:latin typeface="Comic Sans MS" pitchFamily="66" charset="0"/>
              </a:rPr>
              <a:t> Amendment</a:t>
            </a:r>
          </a:p>
          <a:p>
            <a:pPr eaLnBrk="1" hangingPunct="1">
              <a:buFont typeface="Wingdings" pitchFamily="2" charset="2"/>
              <a:buNone/>
              <a:defRPr/>
            </a:pPr>
            <a:endParaRPr lang="en-US" sz="1800" b="1" u="sng" dirty="0" smtClean="0">
              <a:latin typeface="Comic Sans MS" pitchFamily="66" charset="0"/>
            </a:endParaRPr>
          </a:p>
          <a:p>
            <a:pPr eaLnBrk="1" hangingPunct="1">
              <a:buFont typeface="Wingdings" pitchFamily="2" charset="2"/>
              <a:buNone/>
              <a:defRPr/>
            </a:pPr>
            <a:r>
              <a:rPr lang="en-US" sz="1800" b="1" u="sng" dirty="0" smtClean="0">
                <a:latin typeface="Comic Sans MS" pitchFamily="66" charset="0"/>
              </a:rPr>
              <a:t>Court </a:t>
            </a:r>
            <a:r>
              <a:rPr lang="en-US" sz="1800" b="1" u="sng" dirty="0" smtClean="0">
                <a:latin typeface="Comic Sans MS" pitchFamily="66" charset="0"/>
              </a:rPr>
              <a:t>Case</a:t>
            </a:r>
            <a:r>
              <a:rPr lang="en-US" sz="1800" b="1" dirty="0" smtClean="0">
                <a:latin typeface="Comic Sans MS" pitchFamily="66" charset="0"/>
              </a:rPr>
              <a:t>:  Texas law </a:t>
            </a:r>
            <a:r>
              <a:rPr lang="en-US" sz="1800" b="1" dirty="0" smtClean="0">
                <a:latin typeface="Comic Sans MS" pitchFamily="66" charset="0"/>
              </a:rPr>
              <a:t>didn’t </a:t>
            </a:r>
            <a:r>
              <a:rPr lang="en-US" sz="1800" b="1" dirty="0" smtClean="0">
                <a:latin typeface="Comic Sans MS" pitchFamily="66" charset="0"/>
              </a:rPr>
              <a:t>allow women to have abortion unless </a:t>
            </a:r>
            <a:r>
              <a:rPr lang="en-US" sz="1800" b="1" dirty="0" smtClean="0">
                <a:latin typeface="Comic Sans MS" pitchFamily="66" charset="0"/>
              </a:rPr>
              <a:t>told </a:t>
            </a:r>
            <a:r>
              <a:rPr lang="en-US" sz="1800" b="1" dirty="0" smtClean="0">
                <a:latin typeface="Comic Sans MS" pitchFamily="66" charset="0"/>
              </a:rPr>
              <a:t>by </a:t>
            </a:r>
            <a:r>
              <a:rPr lang="en-US" sz="1800" b="1" dirty="0" smtClean="0">
                <a:latin typeface="Comic Sans MS" pitchFamily="66" charset="0"/>
              </a:rPr>
              <a:t>a doctor </a:t>
            </a:r>
            <a:r>
              <a:rPr lang="en-US" sz="1800" b="1" dirty="0" smtClean="0">
                <a:latin typeface="Comic Sans MS" pitchFamily="66" charset="0"/>
              </a:rPr>
              <a:t>/ </a:t>
            </a:r>
            <a:r>
              <a:rPr lang="en-US" sz="1800" b="1" dirty="0" err="1" smtClean="0">
                <a:latin typeface="Comic Sans MS" pitchFamily="66" charset="0"/>
              </a:rPr>
              <a:t>bc</a:t>
            </a:r>
            <a:r>
              <a:rPr lang="en-US" sz="1800" b="1" dirty="0" smtClean="0">
                <a:latin typeface="Comic Sans MS" pitchFamily="66" charset="0"/>
              </a:rPr>
              <a:t> </a:t>
            </a:r>
            <a:r>
              <a:rPr lang="en-US" sz="1800" b="1" dirty="0" smtClean="0">
                <a:latin typeface="Comic Sans MS" pitchFamily="66" charset="0"/>
              </a:rPr>
              <a:t>woman’s life was in jeopardy</a:t>
            </a:r>
            <a:r>
              <a:rPr lang="en-US" sz="1800" b="1" dirty="0" smtClean="0">
                <a:latin typeface="Comic Sans MS" pitchFamily="66" charset="0"/>
              </a:rPr>
              <a:t>. </a:t>
            </a:r>
            <a:r>
              <a:rPr lang="en-US" sz="1800" b="1" dirty="0" smtClean="0">
                <a:latin typeface="Comic Sans MS" pitchFamily="66" charset="0"/>
              </a:rPr>
              <a:t>“Jane Roe” </a:t>
            </a:r>
            <a:r>
              <a:rPr lang="en-US" sz="1800" b="1" dirty="0" smtClean="0">
                <a:latin typeface="Comic Sans MS" pitchFamily="66" charset="0"/>
              </a:rPr>
              <a:t>sued &amp;</a:t>
            </a:r>
            <a:r>
              <a:rPr lang="en-US" sz="1800" b="1" dirty="0" smtClean="0">
                <a:latin typeface="Comic Sans MS" pitchFamily="66" charset="0"/>
              </a:rPr>
              <a:t> </a:t>
            </a:r>
            <a:r>
              <a:rPr lang="en-US" sz="1800" b="1" dirty="0" smtClean="0">
                <a:latin typeface="Comic Sans MS" pitchFamily="66" charset="0"/>
              </a:rPr>
              <a:t>questioned the constitutionality of the law.</a:t>
            </a:r>
          </a:p>
          <a:p>
            <a:pPr eaLnBrk="1" hangingPunct="1">
              <a:buFont typeface="Wingdings" pitchFamily="2" charset="2"/>
              <a:buNone/>
              <a:defRPr/>
            </a:pPr>
            <a:endParaRPr lang="en-US" sz="1800" b="1" u="sng" dirty="0" smtClean="0">
              <a:latin typeface="Comic Sans MS" pitchFamily="66" charset="0"/>
            </a:endParaRPr>
          </a:p>
          <a:p>
            <a:pPr eaLnBrk="1" hangingPunct="1">
              <a:buFont typeface="Wingdings" pitchFamily="2" charset="2"/>
              <a:buNone/>
              <a:defRPr/>
            </a:pPr>
            <a:r>
              <a:rPr lang="en-US" sz="1800" b="1" u="sng" dirty="0" smtClean="0">
                <a:latin typeface="Comic Sans MS" pitchFamily="66" charset="0"/>
              </a:rPr>
              <a:t>Court </a:t>
            </a:r>
            <a:r>
              <a:rPr lang="en-US" sz="1800" b="1" u="sng" dirty="0" smtClean="0">
                <a:latin typeface="Comic Sans MS" pitchFamily="66" charset="0"/>
              </a:rPr>
              <a:t>Ruling</a:t>
            </a:r>
            <a:r>
              <a:rPr lang="en-US" sz="1800" b="1" dirty="0" smtClean="0">
                <a:latin typeface="Comic Sans MS" pitchFamily="66" charset="0"/>
              </a:rPr>
              <a:t>:  </a:t>
            </a:r>
            <a:r>
              <a:rPr lang="en-US" sz="1800" b="1" dirty="0">
                <a:latin typeface="Comic Sans MS" pitchFamily="66" charset="0"/>
              </a:rPr>
              <a:t>R</a:t>
            </a:r>
            <a:r>
              <a:rPr lang="en-US" sz="1800" b="1" dirty="0" smtClean="0">
                <a:latin typeface="Comic Sans MS" pitchFamily="66" charset="0"/>
              </a:rPr>
              <a:t>uled </a:t>
            </a:r>
            <a:r>
              <a:rPr lang="en-US" sz="1800" b="1" dirty="0" smtClean="0">
                <a:latin typeface="Comic Sans MS" pitchFamily="66" charset="0"/>
              </a:rPr>
              <a:t>in favor of Roe. </a:t>
            </a:r>
            <a:endParaRPr lang="en-US" sz="1800" b="1" dirty="0" smtClean="0">
              <a:latin typeface="Comic Sans MS" pitchFamily="66" charset="0"/>
            </a:endParaRPr>
          </a:p>
          <a:p>
            <a:pPr eaLnBrk="1" hangingPunct="1">
              <a:buFont typeface="Wingdings" pitchFamily="2" charset="2"/>
              <a:buNone/>
              <a:defRPr/>
            </a:pPr>
            <a:endParaRPr lang="en-US" sz="1800" b="1" u="sng" dirty="0">
              <a:latin typeface="Comic Sans MS" pitchFamily="66" charset="0"/>
            </a:endParaRPr>
          </a:p>
          <a:p>
            <a:pPr eaLnBrk="1" hangingPunct="1">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States cannot ban abortion during the 1</a:t>
            </a:r>
            <a:r>
              <a:rPr lang="en-US" sz="1800" b="1" baseline="30000" dirty="0" smtClean="0">
                <a:latin typeface="Comic Sans MS" pitchFamily="66" charset="0"/>
              </a:rPr>
              <a:t>st</a:t>
            </a:r>
            <a:r>
              <a:rPr lang="en-US" sz="1800" b="1" dirty="0" smtClean="0">
                <a:latin typeface="Comic Sans MS" pitchFamily="66" charset="0"/>
              </a:rPr>
              <a:t> </a:t>
            </a:r>
            <a:r>
              <a:rPr lang="en-US" sz="1800" b="1" dirty="0" smtClean="0">
                <a:latin typeface="Comic Sans MS" pitchFamily="66" charset="0"/>
              </a:rPr>
              <a:t>trimester (3 months)</a:t>
            </a:r>
            <a:endParaRPr lang="en-US" sz="1800" b="1" u="sng" dirty="0" smtClean="0">
              <a:latin typeface="Comic Sans MS" pitchFamily="66" charset="0"/>
            </a:endParaRPr>
          </a:p>
        </p:txBody>
      </p:sp>
      <p:pic>
        <p:nvPicPr>
          <p:cNvPr id="21508" name="Picture 5" descr="roewad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2514600"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7" descr="RobertsRoevWade_4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05375"/>
            <a:ext cx="31242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3" end="3"/>
                                            </p:txEl>
                                          </p:spTgt>
                                        </p:tgtEl>
                                        <p:attrNameLst>
                                          <p:attrName>style.visibility</p:attrName>
                                        </p:attrNameLst>
                                      </p:cBhvr>
                                      <p:to>
                                        <p:strVal val="visible"/>
                                      </p:to>
                                    </p:set>
                                    <p:anim calcmode="lin" valueType="num">
                                      <p:cBhvr additive="base">
                                        <p:cTn id="13"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5" end="5"/>
                                            </p:txEl>
                                          </p:spTgt>
                                        </p:tgtEl>
                                        <p:attrNameLst>
                                          <p:attrName>style.visibility</p:attrName>
                                        </p:attrNameLst>
                                      </p:cBhvr>
                                      <p:to>
                                        <p:strVal val="visible"/>
                                      </p:to>
                                    </p:set>
                                    <p:anim calcmode="lin" valueType="num">
                                      <p:cBhvr additive="base">
                                        <p:cTn id="19"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3">
                                            <p:txEl>
                                              <p:pRg st="7" end="7"/>
                                            </p:txEl>
                                          </p:spTgt>
                                        </p:tgtEl>
                                        <p:attrNameLst>
                                          <p:attrName>style.visibility</p:attrName>
                                        </p:attrNameLst>
                                      </p:cBhvr>
                                      <p:to>
                                        <p:strVal val="visible"/>
                                      </p:to>
                                    </p:set>
                                    <p:anim calcmode="lin" valueType="num">
                                      <p:cBhvr additive="base">
                                        <p:cTn id="25" dur="5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762000"/>
          </a:xfrm>
        </p:spPr>
        <p:txBody>
          <a:bodyPr/>
          <a:lstStyle/>
          <a:p>
            <a:pPr eaLnBrk="1" hangingPunct="1">
              <a:defRPr/>
            </a:pPr>
            <a:r>
              <a:rPr lang="en-US" sz="4400" b="1" smtClean="0">
                <a:solidFill>
                  <a:schemeClr val="tx1"/>
                </a:solidFill>
                <a:latin typeface="Comic Sans MS" pitchFamily="66" charset="0"/>
              </a:rPr>
              <a:t>SUPREME COURT CASES</a:t>
            </a:r>
          </a:p>
        </p:txBody>
      </p:sp>
      <p:sp>
        <p:nvSpPr>
          <p:cNvPr id="2051" name="Rectangle 3"/>
          <p:cNvSpPr>
            <a:spLocks noGrp="1" noChangeArrowheads="1"/>
          </p:cNvSpPr>
          <p:nvPr>
            <p:ph type="subTitle" idx="1"/>
          </p:nvPr>
        </p:nvSpPr>
        <p:spPr>
          <a:xfrm>
            <a:off x="2514600" y="1600200"/>
            <a:ext cx="6019800" cy="5257800"/>
          </a:xfrm>
        </p:spPr>
        <p:txBody>
          <a:bodyPr/>
          <a:lstStyle/>
          <a:p>
            <a:pPr marL="609600" indent="-609600" eaLnBrk="1" hangingPunct="1">
              <a:defRPr/>
            </a:pPr>
            <a:r>
              <a:rPr lang="en-US" sz="2000" b="1" u="sng" dirty="0" smtClean="0">
                <a:latin typeface="Comic Sans MS" pitchFamily="66" charset="0"/>
              </a:rPr>
              <a:t>Marbury v. Madison (1803)</a:t>
            </a:r>
          </a:p>
          <a:p>
            <a:pPr marL="609600" indent="-609600" algn="l" eaLnBrk="1" hangingPunct="1">
              <a:defRPr/>
            </a:pPr>
            <a:r>
              <a:rPr lang="en-US" sz="1800" b="1" u="sng" dirty="0" smtClean="0">
                <a:latin typeface="Comic Sans MS" pitchFamily="66" charset="0"/>
              </a:rPr>
              <a:t>Issue</a:t>
            </a:r>
            <a:r>
              <a:rPr lang="en-US" sz="1800" b="1" dirty="0" smtClean="0">
                <a:latin typeface="Comic Sans MS" pitchFamily="66" charset="0"/>
              </a:rPr>
              <a:t>:  Separation of Power</a:t>
            </a:r>
          </a:p>
          <a:p>
            <a:pPr marL="609600" indent="-609600" algn="l" eaLnBrk="1" hangingPunct="1">
              <a:defRPr/>
            </a:pPr>
            <a:r>
              <a:rPr lang="en-US" sz="1800" b="1" u="sng" dirty="0" smtClean="0">
                <a:latin typeface="Comic Sans MS" pitchFamily="66" charset="0"/>
              </a:rPr>
              <a:t>Court Case</a:t>
            </a:r>
            <a:r>
              <a:rPr lang="en-US" sz="1800" b="1" dirty="0" smtClean="0">
                <a:latin typeface="Comic Sans MS" pitchFamily="66" charset="0"/>
              </a:rPr>
              <a:t>:  Marbury sued Madison because he did not get $ to be a justice of the peace.  Marbury asked the Supreme Court to issue an order to force Madison to give him his </a:t>
            </a:r>
            <a:r>
              <a:rPr lang="en-US" sz="1800" b="1" dirty="0">
                <a:latin typeface="Comic Sans MS" pitchFamily="66" charset="0"/>
              </a:rPr>
              <a:t>$</a:t>
            </a:r>
            <a:endParaRPr lang="en-US" sz="1800" b="1" dirty="0" smtClean="0">
              <a:latin typeface="Comic Sans MS" pitchFamily="66" charset="0"/>
            </a:endParaRPr>
          </a:p>
          <a:p>
            <a:pPr marL="609600" indent="-609600" algn="l" eaLnBrk="1" hangingPunct="1">
              <a:defRPr/>
            </a:pPr>
            <a:r>
              <a:rPr lang="en-US" sz="1800" b="1" u="sng" dirty="0" smtClean="0">
                <a:latin typeface="Comic Sans MS" pitchFamily="66" charset="0"/>
              </a:rPr>
              <a:t>Court Ruling</a:t>
            </a:r>
            <a:r>
              <a:rPr lang="en-US" sz="1800" b="1" dirty="0" smtClean="0">
                <a:latin typeface="Comic Sans MS" pitchFamily="66" charset="0"/>
              </a:rPr>
              <a:t>:  Against Marbury –. Ruled a portion of the Judiciary Act of 1789 unconstitutional.  1</a:t>
            </a:r>
            <a:r>
              <a:rPr lang="en-US" sz="1800" b="1" baseline="30000" dirty="0" smtClean="0">
                <a:latin typeface="Comic Sans MS" pitchFamily="66" charset="0"/>
              </a:rPr>
              <a:t>st</a:t>
            </a:r>
            <a:r>
              <a:rPr lang="en-US" sz="1800" b="1" dirty="0" smtClean="0">
                <a:latin typeface="Comic Sans MS" pitchFamily="66" charset="0"/>
              </a:rPr>
              <a:t> act of Congress to be declared unconstitutional.</a:t>
            </a:r>
          </a:p>
          <a:p>
            <a:pPr marL="609600" indent="-609600" algn="l" eaLnBrk="1" hangingPunct="1">
              <a:defRPr/>
            </a:pPr>
            <a:r>
              <a:rPr lang="en-US" sz="1800" b="1" u="sng" dirty="0" smtClean="0">
                <a:latin typeface="Comic Sans MS" pitchFamily="66" charset="0"/>
              </a:rPr>
              <a:t>Precedent</a:t>
            </a:r>
            <a:r>
              <a:rPr lang="en-US" sz="1800" b="1" dirty="0" smtClean="0">
                <a:latin typeface="Comic Sans MS" pitchFamily="66" charset="0"/>
              </a:rPr>
              <a:t>:  established judicial review – power of the court to decide whether actions of Congress are constitutional.</a:t>
            </a:r>
            <a:endParaRPr lang="en-US" sz="1800" b="1" u="sng" dirty="0" smtClean="0">
              <a:latin typeface="Comic Sans MS" pitchFamily="66" charset="0"/>
            </a:endParaRPr>
          </a:p>
          <a:p>
            <a:pPr marL="609600" indent="-609600" algn="l" eaLnBrk="1" hangingPunct="1">
              <a:defRPr/>
            </a:pPr>
            <a:endParaRPr lang="en-US" sz="1800" b="1" u="sng" dirty="0" smtClean="0">
              <a:latin typeface="Comic Sans MS" pitchFamily="66" charset="0"/>
            </a:endParaRPr>
          </a:p>
          <a:p>
            <a:pPr marL="609600" indent="-609600" algn="l" eaLnBrk="1" hangingPunct="1">
              <a:defRPr/>
            </a:pPr>
            <a:r>
              <a:rPr lang="en-US" sz="1800" b="1" dirty="0" smtClean="0">
                <a:latin typeface="Comic Sans MS" pitchFamily="66" charset="0"/>
              </a:rPr>
              <a:t>	</a:t>
            </a:r>
            <a:endParaRPr lang="en-US" sz="1800" b="1" u="sng" dirty="0" smtClean="0">
              <a:latin typeface="Comic Sans MS" pitchFamily="66" charset="0"/>
            </a:endParaRPr>
          </a:p>
        </p:txBody>
      </p:sp>
      <p:pic>
        <p:nvPicPr>
          <p:cNvPr id="4100" name="Picture 5" descr="con0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124200"/>
            <a:ext cx="2205038"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 calcmode="lin" valueType="num">
                                      <p:cBhvr additive="base">
                                        <p:cTn id="7"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anim calcmode="lin" valueType="num">
                                      <p:cBhvr additive="base">
                                        <p:cTn id="13"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anim calcmode="lin" valueType="num">
                                      <p:cBhvr additive="base">
                                        <p:cTn id="19"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1">
                                            <p:txEl>
                                              <p:pRg st="4" end="4"/>
                                            </p:txEl>
                                          </p:spTgt>
                                        </p:tgtEl>
                                        <p:attrNameLst>
                                          <p:attrName>style.visibility</p:attrName>
                                        </p:attrNameLst>
                                      </p:cBhvr>
                                      <p:to>
                                        <p:strVal val="visible"/>
                                      </p:to>
                                    </p:set>
                                    <p:anim calcmode="lin" valueType="num">
                                      <p:cBhvr additive="base">
                                        <p:cTn id="2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6627" name="Rectangle 3"/>
          <p:cNvSpPr>
            <a:spLocks noGrp="1" noChangeArrowheads="1"/>
          </p:cNvSpPr>
          <p:nvPr>
            <p:ph type="body" idx="1"/>
          </p:nvPr>
        </p:nvSpPr>
        <p:spPr>
          <a:xfrm>
            <a:off x="2362200" y="1295400"/>
            <a:ext cx="6781800" cy="5334000"/>
          </a:xfrm>
        </p:spPr>
        <p:txBody>
          <a:bodyPr/>
          <a:lstStyle/>
          <a:p>
            <a:pPr algn="ctr" eaLnBrk="1" hangingPunct="1">
              <a:buFont typeface="Wingdings" pitchFamily="2" charset="2"/>
              <a:buNone/>
              <a:defRPr/>
            </a:pPr>
            <a:r>
              <a:rPr lang="en-US" sz="2000" b="1" u="sng" dirty="0" smtClean="0">
                <a:latin typeface="Comic Sans MS" pitchFamily="66" charset="0"/>
              </a:rPr>
              <a:t>United States v. Nixon (1974)</a:t>
            </a: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Separation of Power – Checks &amp; Balances</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During the </a:t>
            </a:r>
            <a:r>
              <a:rPr lang="en-US" sz="2000" b="1" dirty="0" err="1" smtClean="0">
                <a:latin typeface="Comic Sans MS" pitchFamily="66" charset="0"/>
              </a:rPr>
              <a:t>pres</a:t>
            </a:r>
            <a:r>
              <a:rPr lang="en-US" sz="2000" b="1" dirty="0" smtClean="0">
                <a:latin typeface="Comic Sans MS" pitchFamily="66" charset="0"/>
              </a:rPr>
              <a:t> </a:t>
            </a:r>
            <a:r>
              <a:rPr lang="en-US" sz="2000" b="1" dirty="0" smtClean="0">
                <a:latin typeface="Comic Sans MS" pitchFamily="66" charset="0"/>
              </a:rPr>
              <a:t>election of 1972, a group </a:t>
            </a:r>
            <a:r>
              <a:rPr lang="en-US" sz="2000" b="1" dirty="0" smtClean="0">
                <a:latin typeface="Comic Sans MS" pitchFamily="66" charset="0"/>
              </a:rPr>
              <a:t> </a:t>
            </a:r>
            <a:r>
              <a:rPr lang="en-US" sz="2000" b="1" dirty="0" smtClean="0">
                <a:latin typeface="Comic Sans MS" pitchFamily="66" charset="0"/>
              </a:rPr>
              <a:t>C.R.E.E.P. broke into DNC headquarters.  During investigation, </a:t>
            </a:r>
            <a:r>
              <a:rPr lang="en-US" sz="2000" b="1" dirty="0" err="1" smtClean="0">
                <a:latin typeface="Comic Sans MS" pitchFamily="66" charset="0"/>
              </a:rPr>
              <a:t>Pres</a:t>
            </a:r>
            <a:r>
              <a:rPr lang="en-US" sz="2000" b="1" dirty="0" smtClean="0">
                <a:latin typeface="Comic Sans MS" pitchFamily="66" charset="0"/>
              </a:rPr>
              <a:t> </a:t>
            </a:r>
            <a:r>
              <a:rPr lang="en-US" sz="2000" b="1" dirty="0" smtClean="0">
                <a:latin typeface="Comic Sans MS" pitchFamily="66" charset="0"/>
              </a:rPr>
              <a:t>Nixon was linked to the </a:t>
            </a:r>
            <a:r>
              <a:rPr lang="en-US" sz="2000" b="1" dirty="0" smtClean="0">
                <a:latin typeface="Comic Sans MS" pitchFamily="66" charset="0"/>
              </a:rPr>
              <a:t>group</a:t>
            </a:r>
            <a:r>
              <a:rPr lang="en-US" sz="2000" b="1" dirty="0">
                <a:latin typeface="Comic Sans MS" pitchFamily="66" charset="0"/>
              </a:rPr>
              <a:t> </a:t>
            </a:r>
            <a:r>
              <a:rPr lang="en-US" sz="2000" b="1" dirty="0" smtClean="0">
                <a:latin typeface="Comic Sans MS" pitchFamily="66" charset="0"/>
              </a:rPr>
              <a:t>&amp;</a:t>
            </a:r>
            <a:r>
              <a:rPr lang="en-US" sz="2000" b="1" dirty="0" smtClean="0">
                <a:latin typeface="Comic Sans MS" pitchFamily="66" charset="0"/>
              </a:rPr>
              <a:t> court </a:t>
            </a:r>
            <a:r>
              <a:rPr lang="en-US" sz="2000" b="1" dirty="0" smtClean="0">
                <a:latin typeface="Comic Sans MS" pitchFamily="66" charset="0"/>
              </a:rPr>
              <a:t>issued a subpoena for </a:t>
            </a:r>
            <a:r>
              <a:rPr lang="en-US" sz="2000" b="1" dirty="0" smtClean="0">
                <a:latin typeface="Comic Sans MS" pitchFamily="66" charset="0"/>
              </a:rPr>
              <a:t>him</a:t>
            </a:r>
            <a:r>
              <a:rPr lang="en-US" sz="2000" b="1" dirty="0" smtClean="0">
                <a:latin typeface="Comic Sans MS" pitchFamily="66" charset="0"/>
              </a:rPr>
              <a:t> </a:t>
            </a:r>
            <a:r>
              <a:rPr lang="en-US" sz="2000" b="1" dirty="0" smtClean="0">
                <a:latin typeface="Comic Sans MS" pitchFamily="66" charset="0"/>
              </a:rPr>
              <a:t>to turn over audiotapes of White House </a:t>
            </a:r>
            <a:r>
              <a:rPr lang="en-US" sz="2000" b="1" dirty="0" smtClean="0">
                <a:latin typeface="Comic Sans MS" pitchFamily="66" charset="0"/>
              </a:rPr>
              <a:t>conversations</a:t>
            </a:r>
            <a:r>
              <a:rPr lang="en-US" sz="2000" b="1" dirty="0" smtClean="0">
                <a:latin typeface="Comic Sans MS" pitchFamily="66" charset="0"/>
              </a:rPr>
              <a:t>. Nixon </a:t>
            </a:r>
            <a:r>
              <a:rPr lang="en-US" sz="2000" b="1" dirty="0" smtClean="0">
                <a:latin typeface="Comic Sans MS" pitchFamily="66" charset="0"/>
              </a:rPr>
              <a:t>refused </a:t>
            </a:r>
            <a:r>
              <a:rPr lang="en-US" sz="2000" b="1" dirty="0" smtClean="0">
                <a:latin typeface="Comic Sans MS" pitchFamily="66" charset="0"/>
              </a:rPr>
              <a:t>saying he had</a:t>
            </a:r>
            <a:r>
              <a:rPr lang="en-US" sz="2000" b="1" dirty="0" smtClean="0">
                <a:latin typeface="Comic Sans MS" pitchFamily="66" charset="0"/>
              </a:rPr>
              <a:t> </a:t>
            </a:r>
            <a:r>
              <a:rPr lang="en-US" sz="2000" b="1" dirty="0" smtClean="0">
                <a:latin typeface="Comic Sans MS" pitchFamily="66" charset="0"/>
              </a:rPr>
              <a:t>executive privilege.  </a:t>
            </a:r>
          </a:p>
          <a:p>
            <a:pPr eaLnBrk="1" hangingPunct="1">
              <a:buFont typeface="Wingdings" pitchFamily="2" charset="2"/>
              <a:buNone/>
              <a:defRPr/>
            </a:pPr>
            <a:r>
              <a:rPr lang="en-US" sz="2000" b="1" u="sng" dirty="0" smtClean="0">
                <a:latin typeface="Comic Sans MS" pitchFamily="66" charset="0"/>
              </a:rPr>
              <a:t>Court Ruling</a:t>
            </a:r>
            <a:r>
              <a:rPr lang="en-US" sz="2000" b="1" dirty="0" smtClean="0">
                <a:latin typeface="Comic Sans MS" pitchFamily="66" charset="0"/>
              </a:rPr>
              <a:t>:  </a:t>
            </a:r>
            <a:r>
              <a:rPr lang="en-US" sz="2000" b="1" dirty="0" smtClean="0">
                <a:latin typeface="Comic Sans MS" pitchFamily="66" charset="0"/>
              </a:rPr>
              <a:t>Against Nixon. Ruled executive </a:t>
            </a:r>
            <a:r>
              <a:rPr lang="en-US" sz="2000" b="1" dirty="0" smtClean="0">
                <a:latin typeface="Comic Sans MS" pitchFamily="66" charset="0"/>
              </a:rPr>
              <a:t>privilege </a:t>
            </a:r>
            <a:r>
              <a:rPr lang="en-US" sz="2000" b="1" dirty="0" smtClean="0">
                <a:latin typeface="Comic Sans MS" pitchFamily="66" charset="0"/>
              </a:rPr>
              <a:t>didn’t apply, </a:t>
            </a:r>
            <a:r>
              <a:rPr lang="en-US" sz="2000" b="1" dirty="0" err="1" smtClean="0">
                <a:latin typeface="Comic Sans MS" pitchFamily="66" charset="0"/>
              </a:rPr>
              <a:t>bc</a:t>
            </a:r>
            <a:r>
              <a:rPr lang="en-US" sz="2000" b="1" dirty="0" smtClean="0">
                <a:latin typeface="Comic Sans MS" pitchFamily="66" charset="0"/>
              </a:rPr>
              <a:t> wasn’t matter of national security. Nixon </a:t>
            </a:r>
            <a:r>
              <a:rPr lang="en-US" sz="2000" b="1" dirty="0" smtClean="0">
                <a:latin typeface="Comic Sans MS" pitchFamily="66" charset="0"/>
              </a:rPr>
              <a:t>eventually resigned from office. </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Executive Privilege exists, must show national security.  </a:t>
            </a:r>
            <a:endParaRPr lang="en-US" sz="2000" b="1" u="sng" dirty="0" smtClean="0">
              <a:latin typeface="Comic Sans MS" pitchFamily="66" charset="0"/>
            </a:endParaRPr>
          </a:p>
          <a:p>
            <a:pPr algn="ctr" eaLnBrk="1" hangingPunct="1">
              <a:buFont typeface="Wingdings" pitchFamily="2" charset="2"/>
              <a:buNone/>
              <a:defRPr/>
            </a:pPr>
            <a:endParaRPr lang="en-US" sz="2000" b="1" u="sng" dirty="0" smtClean="0">
              <a:latin typeface="Comic Sans MS" pitchFamily="66" charset="0"/>
            </a:endParaRPr>
          </a:p>
        </p:txBody>
      </p:sp>
      <p:pic>
        <p:nvPicPr>
          <p:cNvPr id="22532" name="Picture 5" descr="de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240982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7651" name="Rectangle 3"/>
          <p:cNvSpPr>
            <a:spLocks noGrp="1" noChangeArrowheads="1"/>
          </p:cNvSpPr>
          <p:nvPr>
            <p:ph type="body" idx="1"/>
          </p:nvPr>
        </p:nvSpPr>
        <p:spPr>
          <a:xfrm>
            <a:off x="1981200" y="1295400"/>
            <a:ext cx="7162800" cy="5334000"/>
          </a:xfrm>
        </p:spPr>
        <p:txBody>
          <a:bodyPr/>
          <a:lstStyle/>
          <a:p>
            <a:pPr algn="ctr" eaLnBrk="1" hangingPunct="1">
              <a:buFont typeface="Wingdings" pitchFamily="2" charset="2"/>
              <a:buNone/>
              <a:defRPr/>
            </a:pPr>
            <a:r>
              <a:rPr lang="en-US" sz="2000" b="1" u="sng" dirty="0" smtClean="0">
                <a:latin typeface="Comic Sans MS" pitchFamily="66" charset="0"/>
              </a:rPr>
              <a:t>Regents of the University of California v. Bakke (1978)</a:t>
            </a: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14</a:t>
            </a:r>
            <a:r>
              <a:rPr lang="en-US" sz="1800" b="1" baseline="30000" dirty="0" smtClean="0">
                <a:latin typeface="Comic Sans MS" pitchFamily="66" charset="0"/>
              </a:rPr>
              <a:t>th</a:t>
            </a:r>
            <a:r>
              <a:rPr lang="en-US" sz="1800" b="1" dirty="0" smtClean="0">
                <a:latin typeface="Comic Sans MS" pitchFamily="66" charset="0"/>
              </a:rPr>
              <a:t> Amendment (Equal Protection)</a:t>
            </a:r>
          </a:p>
          <a:p>
            <a:pPr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Bakke applied </a:t>
            </a:r>
            <a:r>
              <a:rPr lang="en-US" sz="1800" b="1" dirty="0" smtClean="0">
                <a:latin typeface="Comic Sans MS" pitchFamily="66" charset="0"/>
              </a:rPr>
              <a:t>to </a:t>
            </a:r>
            <a:r>
              <a:rPr lang="en-US" sz="1800" b="1" dirty="0" smtClean="0">
                <a:latin typeface="Comic Sans MS" pitchFamily="66" charset="0"/>
              </a:rPr>
              <a:t>University of California at Davis Medical School.  The school admitted 100 students per year.  84 spots were open to all people, 16 were for </a:t>
            </a:r>
            <a:r>
              <a:rPr lang="en-US" sz="1800" b="1" dirty="0" smtClean="0">
                <a:latin typeface="Comic Sans MS" pitchFamily="66" charset="0"/>
              </a:rPr>
              <a:t>minorities/low income people </a:t>
            </a:r>
            <a:r>
              <a:rPr lang="en-US" sz="1800" b="1" dirty="0" smtClean="0">
                <a:latin typeface="Comic Sans MS" pitchFamily="66" charset="0"/>
              </a:rPr>
              <a:t>(Affirmative Action</a:t>
            </a:r>
            <a:r>
              <a:rPr lang="en-US" sz="1800" b="1" dirty="0" smtClean="0">
                <a:latin typeface="Comic Sans MS" pitchFamily="66" charset="0"/>
              </a:rPr>
              <a:t>). </a:t>
            </a:r>
            <a:r>
              <a:rPr lang="en-US" sz="1800" b="1" dirty="0" smtClean="0">
                <a:latin typeface="Comic Sans MS" pitchFamily="66" charset="0"/>
              </a:rPr>
              <a:t>Bakke (white) was denied admission, but was more qualified than many of the </a:t>
            </a:r>
            <a:r>
              <a:rPr lang="en-US" sz="1800" b="1" dirty="0" smtClean="0">
                <a:latin typeface="Comic Sans MS" pitchFamily="66" charset="0"/>
              </a:rPr>
              <a:t>16 minority </a:t>
            </a:r>
            <a:r>
              <a:rPr lang="en-US" sz="1800" b="1" dirty="0" smtClean="0">
                <a:latin typeface="Comic Sans MS" pitchFamily="66" charset="0"/>
              </a:rPr>
              <a:t>applicants.  </a:t>
            </a:r>
            <a:r>
              <a:rPr lang="en-US" sz="1800" b="1" dirty="0" err="1" smtClean="0">
                <a:latin typeface="Comic Sans MS" pitchFamily="66" charset="0"/>
              </a:rPr>
              <a:t>Bakee</a:t>
            </a:r>
            <a:r>
              <a:rPr lang="en-US" sz="1800" b="1" dirty="0" smtClean="0">
                <a:latin typeface="Comic Sans MS" pitchFamily="66" charset="0"/>
              </a:rPr>
              <a:t> sued </a:t>
            </a:r>
            <a:r>
              <a:rPr lang="en-US" sz="1800" b="1" dirty="0" smtClean="0">
                <a:latin typeface="Comic Sans MS" pitchFamily="66" charset="0"/>
              </a:rPr>
              <a:t>because </a:t>
            </a:r>
            <a:r>
              <a:rPr lang="en-US" sz="1800" b="1" dirty="0" smtClean="0">
                <a:latin typeface="Comic Sans MS" pitchFamily="66" charset="0"/>
              </a:rPr>
              <a:t>of the school’s admission </a:t>
            </a:r>
            <a:r>
              <a:rPr lang="en-US" sz="1800" b="1" dirty="0" smtClean="0">
                <a:latin typeface="Comic Sans MS" pitchFamily="66" charset="0"/>
              </a:rPr>
              <a:t>policy</a:t>
            </a:r>
            <a:r>
              <a:rPr lang="en-US" sz="1800" b="1" dirty="0" smtClean="0">
                <a:latin typeface="Comic Sans MS" pitchFamily="66" charset="0"/>
              </a:rPr>
              <a:t>.</a:t>
            </a:r>
            <a:endParaRPr lang="en-US" sz="1800" b="1" u="sng" dirty="0" smtClean="0">
              <a:latin typeface="Comic Sans MS" pitchFamily="66" charset="0"/>
            </a:endParaRPr>
          </a:p>
          <a:p>
            <a:pPr eaLnBrk="1" hangingPunct="1">
              <a:buFont typeface="Wingdings" pitchFamily="2" charset="2"/>
              <a:buNone/>
              <a:defRPr/>
            </a:pPr>
            <a:r>
              <a:rPr lang="en-US" sz="2000" b="1" dirty="0" smtClean="0">
                <a:latin typeface="Comic Sans MS" pitchFamily="66" charset="0"/>
              </a:rPr>
              <a:t>				</a:t>
            </a:r>
            <a:r>
              <a:rPr lang="en-US" sz="1800" b="1" u="sng" dirty="0" smtClean="0">
                <a:latin typeface="Comic Sans MS" pitchFamily="66" charset="0"/>
              </a:rPr>
              <a:t>Court Ruling</a:t>
            </a:r>
            <a:r>
              <a:rPr lang="en-US" sz="1800" b="1" dirty="0" smtClean="0">
                <a:latin typeface="Comic Sans MS" pitchFamily="66" charset="0"/>
              </a:rPr>
              <a:t>:  In favor of Bakke.</a:t>
            </a:r>
          </a:p>
          <a:p>
            <a:pPr eaLnBrk="1" hangingPunct="1">
              <a:buFont typeface="Wingdings" pitchFamily="2" charset="2"/>
              <a:buNone/>
              <a:defRPr/>
            </a:pPr>
            <a:r>
              <a:rPr lang="en-US" sz="1800" b="1" dirty="0" smtClean="0">
                <a:latin typeface="Comic Sans MS" pitchFamily="66" charset="0"/>
              </a:rPr>
              <a:t>				</a:t>
            </a:r>
            <a:r>
              <a:rPr lang="en-US" sz="1800" b="1" u="sng" dirty="0" smtClean="0">
                <a:latin typeface="Comic Sans MS" pitchFamily="66" charset="0"/>
              </a:rPr>
              <a:t>Precedent</a:t>
            </a:r>
            <a:r>
              <a:rPr lang="en-US" sz="1800" b="1" dirty="0" smtClean="0">
                <a:latin typeface="Comic Sans MS" pitchFamily="66" charset="0"/>
              </a:rPr>
              <a:t>:  Affirmative Action cases </a:t>
            </a:r>
          </a:p>
          <a:p>
            <a:pPr eaLnBrk="1" hangingPunct="1">
              <a:buFont typeface="Wingdings" pitchFamily="2" charset="2"/>
              <a:buNone/>
              <a:defRPr/>
            </a:pPr>
            <a:r>
              <a:rPr lang="en-US" sz="1800" b="1" dirty="0" smtClean="0">
                <a:latin typeface="Comic Sans MS" pitchFamily="66" charset="0"/>
              </a:rPr>
              <a:t>				would be decided on a case by case</a:t>
            </a:r>
          </a:p>
          <a:p>
            <a:pPr eaLnBrk="1" hangingPunct="1">
              <a:buFont typeface="Wingdings" pitchFamily="2" charset="2"/>
              <a:buNone/>
              <a:defRPr/>
            </a:pPr>
            <a:r>
              <a:rPr lang="en-US" sz="1800" b="1" dirty="0" smtClean="0">
                <a:latin typeface="Comic Sans MS" pitchFamily="66" charset="0"/>
              </a:rPr>
              <a:t>				basis.</a:t>
            </a:r>
            <a:endParaRPr lang="en-US" sz="2000" b="1" dirty="0" smtClean="0">
              <a:latin typeface="Comic Sans MS" pitchFamily="66" charset="0"/>
            </a:endParaRPr>
          </a:p>
          <a:p>
            <a:pPr eaLnBrk="1" hangingPunct="1">
              <a:buFont typeface="Wingdings" pitchFamily="2" charset="2"/>
              <a:buNone/>
              <a:defRPr/>
            </a:pPr>
            <a:endParaRPr lang="en-US" sz="2000" b="1" u="sng" dirty="0" smtClean="0">
              <a:latin typeface="Comic Sans MS" pitchFamily="66" charset="0"/>
            </a:endParaRPr>
          </a:p>
          <a:p>
            <a:pPr algn="ctr" eaLnBrk="1" hangingPunct="1">
              <a:buFont typeface="Wingdings" pitchFamily="2" charset="2"/>
              <a:buNone/>
              <a:defRPr/>
            </a:pPr>
            <a:endParaRPr lang="en-US" sz="2000" dirty="0" smtClean="0"/>
          </a:p>
        </p:txBody>
      </p:sp>
      <p:pic>
        <p:nvPicPr>
          <p:cNvPr id="23556" name="Picture 5" descr="diversity_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71950"/>
            <a:ext cx="41148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1">
                                            <p:txEl>
                                              <p:pRg st="4" end="4"/>
                                            </p:txEl>
                                          </p:spTgt>
                                        </p:tgtEl>
                                        <p:attrNameLst>
                                          <p:attrName>style.visibility</p:attrName>
                                        </p:attrNameLst>
                                      </p:cBhvr>
                                      <p:to>
                                        <p:strVal val="visible"/>
                                      </p:to>
                                    </p:set>
                                    <p:anim calcmode="lin" valueType="num">
                                      <p:cBhvr additive="base">
                                        <p:cTn id="25"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7651">
                                            <p:txEl>
                                              <p:pRg st="5" end="5"/>
                                            </p:txEl>
                                          </p:spTgt>
                                        </p:tgtEl>
                                        <p:attrNameLst>
                                          <p:attrName>style.visibility</p:attrName>
                                        </p:attrNameLst>
                                      </p:cBhvr>
                                      <p:to>
                                        <p:strVal val="visible"/>
                                      </p:to>
                                    </p:set>
                                    <p:anim calcmode="lin" valueType="num">
                                      <p:cBhvr additive="base">
                                        <p:cTn id="29"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765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7651">
                                            <p:txEl>
                                              <p:pRg st="6" end="6"/>
                                            </p:txEl>
                                          </p:spTgt>
                                        </p:tgtEl>
                                        <p:attrNameLst>
                                          <p:attrName>style.visibility</p:attrName>
                                        </p:attrNameLst>
                                      </p:cBhvr>
                                      <p:to>
                                        <p:strVal val="visible"/>
                                      </p:to>
                                    </p:set>
                                    <p:anim calcmode="lin" valueType="num">
                                      <p:cBhvr additive="base">
                                        <p:cTn id="33"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8675" name="Rectangle 3"/>
          <p:cNvSpPr>
            <a:spLocks noGrp="1" noChangeArrowheads="1"/>
          </p:cNvSpPr>
          <p:nvPr>
            <p:ph type="body" idx="1"/>
          </p:nvPr>
        </p:nvSpPr>
        <p:spPr>
          <a:xfrm>
            <a:off x="2590800" y="1371600"/>
            <a:ext cx="6553200" cy="5257800"/>
          </a:xfrm>
        </p:spPr>
        <p:txBody>
          <a:bodyPr/>
          <a:lstStyle/>
          <a:p>
            <a:pPr algn="ctr" eaLnBrk="1" hangingPunct="1">
              <a:buFont typeface="Wingdings" pitchFamily="2" charset="2"/>
              <a:buNone/>
              <a:defRPr/>
            </a:pPr>
            <a:r>
              <a:rPr lang="en-US" sz="2000" b="1" u="sng" dirty="0" smtClean="0">
                <a:latin typeface="Comic Sans MS" pitchFamily="66" charset="0"/>
              </a:rPr>
              <a:t>New Jersey v. T.L.O (1985)</a:t>
            </a: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4</a:t>
            </a:r>
            <a:r>
              <a:rPr lang="en-US" sz="1800" b="1" baseline="30000" dirty="0" smtClean="0">
                <a:latin typeface="Comic Sans MS" pitchFamily="66" charset="0"/>
              </a:rPr>
              <a:t>th</a:t>
            </a:r>
            <a:r>
              <a:rPr lang="en-US" sz="1800" b="1" dirty="0" smtClean="0">
                <a:latin typeface="Comic Sans MS" pitchFamily="66" charset="0"/>
              </a:rPr>
              <a:t> Amendment (Search &amp; Seizure)</a:t>
            </a:r>
          </a:p>
          <a:p>
            <a:pPr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T.L.O. was accused of smoking in the bathroom at a high school.  She denied </a:t>
            </a:r>
            <a:r>
              <a:rPr lang="en-US" sz="1800" b="1" dirty="0">
                <a:latin typeface="Comic Sans MS" pitchFamily="66" charset="0"/>
              </a:rPr>
              <a:t>&amp;</a:t>
            </a:r>
            <a:r>
              <a:rPr lang="en-US" sz="1800" b="1" dirty="0" smtClean="0">
                <a:latin typeface="Comic Sans MS" pitchFamily="66" charset="0"/>
              </a:rPr>
              <a:t> </a:t>
            </a:r>
            <a:r>
              <a:rPr lang="en-US" sz="1800" b="1" dirty="0" smtClean="0">
                <a:latin typeface="Comic Sans MS" pitchFamily="66" charset="0"/>
              </a:rPr>
              <a:t>her purse was searched.  </a:t>
            </a:r>
            <a:r>
              <a:rPr lang="en-US" sz="1800" b="1" dirty="0">
                <a:latin typeface="Comic Sans MS" pitchFamily="66" charset="0"/>
              </a:rPr>
              <a:t>O</a:t>
            </a:r>
            <a:r>
              <a:rPr lang="en-US" sz="1800" b="1" dirty="0" smtClean="0">
                <a:latin typeface="Comic Sans MS" pitchFamily="66" charset="0"/>
              </a:rPr>
              <a:t>fficials </a:t>
            </a:r>
            <a:r>
              <a:rPr lang="en-US" sz="1800" b="1" dirty="0" smtClean="0">
                <a:latin typeface="Comic Sans MS" pitchFamily="66" charset="0"/>
              </a:rPr>
              <a:t>found </a:t>
            </a:r>
            <a:r>
              <a:rPr lang="en-US" sz="1800" b="1" dirty="0" smtClean="0">
                <a:latin typeface="Comic Sans MS" pitchFamily="66" charset="0"/>
              </a:rPr>
              <a:t>cigs, papers</a:t>
            </a:r>
            <a:r>
              <a:rPr lang="en-US" sz="1800" b="1" dirty="0" smtClean="0">
                <a:latin typeface="Comic Sans MS" pitchFamily="66" charset="0"/>
              </a:rPr>
              <a:t>, </a:t>
            </a:r>
            <a:r>
              <a:rPr lang="en-US" sz="1800" b="1" dirty="0" smtClean="0">
                <a:latin typeface="Comic Sans MS" pitchFamily="66" charset="0"/>
              </a:rPr>
              <a:t>pot</a:t>
            </a:r>
            <a:r>
              <a:rPr lang="en-US" sz="1800" b="1" dirty="0" smtClean="0">
                <a:latin typeface="Comic Sans MS" pitchFamily="66" charset="0"/>
              </a:rPr>
              <a:t>, stack of </a:t>
            </a:r>
            <a:r>
              <a:rPr lang="en-US" sz="1800" b="1" dirty="0" smtClean="0">
                <a:latin typeface="Comic Sans MS" pitchFamily="66" charset="0"/>
              </a:rPr>
              <a:t>$1 bills, </a:t>
            </a:r>
            <a:r>
              <a:rPr lang="en-US" sz="1800" b="1" dirty="0" smtClean="0">
                <a:latin typeface="Comic Sans MS" pitchFamily="66" charset="0"/>
              </a:rPr>
              <a:t>&amp; </a:t>
            </a:r>
            <a:r>
              <a:rPr lang="en-US" sz="1800" b="1" dirty="0" smtClean="0">
                <a:latin typeface="Comic Sans MS" pitchFamily="66" charset="0"/>
              </a:rPr>
              <a:t>list </a:t>
            </a:r>
            <a:r>
              <a:rPr lang="en-US" sz="1800" b="1" dirty="0" smtClean="0">
                <a:latin typeface="Comic Sans MS" pitchFamily="66" charset="0"/>
              </a:rPr>
              <a:t>of students who owed her </a:t>
            </a:r>
            <a:r>
              <a:rPr lang="en-US" sz="1800" b="1" dirty="0">
                <a:latin typeface="Comic Sans MS" pitchFamily="66" charset="0"/>
              </a:rPr>
              <a:t>$</a:t>
            </a:r>
            <a:r>
              <a:rPr lang="en-US" sz="1800" b="1" dirty="0" smtClean="0">
                <a:latin typeface="Comic Sans MS" pitchFamily="66" charset="0"/>
              </a:rPr>
              <a:t>.  </a:t>
            </a:r>
            <a:r>
              <a:rPr lang="en-US" sz="1800" b="1" dirty="0" smtClean="0">
                <a:latin typeface="Comic Sans MS" pitchFamily="66" charset="0"/>
              </a:rPr>
              <a:t>T.L.O. appealed her expulsion </a:t>
            </a:r>
            <a:r>
              <a:rPr lang="en-US" sz="1800" b="1" dirty="0" smtClean="0">
                <a:latin typeface="Comic Sans MS" pitchFamily="66" charset="0"/>
              </a:rPr>
              <a:t>saying her </a:t>
            </a:r>
            <a:r>
              <a:rPr lang="en-US" sz="1800" b="1" dirty="0" smtClean="0">
                <a:latin typeface="Comic Sans MS" pitchFamily="66" charset="0"/>
              </a:rPr>
              <a:t>4</a:t>
            </a:r>
            <a:r>
              <a:rPr lang="en-US" sz="1800" b="1" baseline="30000" dirty="0" smtClean="0">
                <a:latin typeface="Comic Sans MS" pitchFamily="66" charset="0"/>
              </a:rPr>
              <a:t>th</a:t>
            </a:r>
            <a:r>
              <a:rPr lang="en-US" sz="1800" b="1" dirty="0" smtClean="0">
                <a:latin typeface="Comic Sans MS" pitchFamily="66" charset="0"/>
              </a:rPr>
              <a:t> Amendment rights </a:t>
            </a:r>
            <a:r>
              <a:rPr lang="en-US" sz="1800" b="1" dirty="0" smtClean="0">
                <a:latin typeface="Comic Sans MS" pitchFamily="66" charset="0"/>
              </a:rPr>
              <a:t>were</a:t>
            </a:r>
            <a:r>
              <a:rPr lang="en-US" sz="1800" b="1" dirty="0" smtClean="0">
                <a:latin typeface="Comic Sans MS" pitchFamily="66" charset="0"/>
              </a:rPr>
              <a:t> </a:t>
            </a:r>
            <a:r>
              <a:rPr lang="en-US" sz="1800" b="1" dirty="0" smtClean="0">
                <a:latin typeface="Comic Sans MS" pitchFamily="66" charset="0"/>
              </a:rPr>
              <a:t>violated.</a:t>
            </a:r>
          </a:p>
          <a:p>
            <a:pPr eaLnBrk="1" hangingPunct="1">
              <a:buFont typeface="Wingdings" pitchFamily="2" charset="2"/>
              <a:buNone/>
              <a:defRPr/>
            </a:pPr>
            <a:r>
              <a:rPr lang="en-US" sz="1800" b="1" u="sng" dirty="0" smtClean="0">
                <a:latin typeface="Comic Sans MS" pitchFamily="66" charset="0"/>
              </a:rPr>
              <a:t>Court Decision</a:t>
            </a:r>
            <a:r>
              <a:rPr lang="en-US" sz="1800" b="1" dirty="0" smtClean="0">
                <a:latin typeface="Comic Sans MS" pitchFamily="66" charset="0"/>
              </a:rPr>
              <a:t>:  </a:t>
            </a:r>
            <a:r>
              <a:rPr lang="en-US" sz="1800" b="1" dirty="0">
                <a:latin typeface="Comic Sans MS" pitchFamily="66" charset="0"/>
              </a:rPr>
              <a:t>R</a:t>
            </a:r>
            <a:r>
              <a:rPr lang="en-US" sz="1800" b="1" dirty="0" smtClean="0">
                <a:latin typeface="Comic Sans MS" pitchFamily="66" charset="0"/>
              </a:rPr>
              <a:t>uled </a:t>
            </a:r>
            <a:r>
              <a:rPr lang="en-US" sz="1800" b="1" dirty="0" smtClean="0">
                <a:latin typeface="Comic Sans MS" pitchFamily="66" charset="0"/>
              </a:rPr>
              <a:t>in favor of the school.  </a:t>
            </a:r>
            <a:r>
              <a:rPr lang="en-US" sz="1800" b="1" dirty="0">
                <a:latin typeface="Comic Sans MS" pitchFamily="66" charset="0"/>
              </a:rPr>
              <a:t>C</a:t>
            </a:r>
            <a:r>
              <a:rPr lang="en-US" sz="1800" b="1" dirty="0" smtClean="0">
                <a:latin typeface="Comic Sans MS" pitchFamily="66" charset="0"/>
              </a:rPr>
              <a:t>ourt </a:t>
            </a:r>
            <a:r>
              <a:rPr lang="en-US" sz="1800" b="1" dirty="0" smtClean="0">
                <a:latin typeface="Comic Sans MS" pitchFamily="66" charset="0"/>
              </a:rPr>
              <a:t>stated that the need to keep guns </a:t>
            </a:r>
            <a:r>
              <a:rPr lang="en-US" sz="1800" b="1" dirty="0">
                <a:latin typeface="Comic Sans MS" pitchFamily="66" charset="0"/>
              </a:rPr>
              <a:t>&amp;</a:t>
            </a:r>
            <a:r>
              <a:rPr lang="en-US" sz="1800" b="1" dirty="0" smtClean="0">
                <a:latin typeface="Comic Sans MS" pitchFamily="66" charset="0"/>
              </a:rPr>
              <a:t> </a:t>
            </a:r>
            <a:r>
              <a:rPr lang="en-US" sz="1800" b="1" dirty="0" smtClean="0">
                <a:latin typeface="Comic Sans MS" pitchFamily="66" charset="0"/>
              </a:rPr>
              <a:t>drugs out of school </a:t>
            </a:r>
            <a:r>
              <a:rPr lang="en-US" sz="1800" b="1" dirty="0" smtClean="0">
                <a:latin typeface="Comic Sans MS" pitchFamily="66" charset="0"/>
              </a:rPr>
              <a:t>allowed </a:t>
            </a:r>
            <a:r>
              <a:rPr lang="en-US" sz="1800" b="1" dirty="0" smtClean="0">
                <a:latin typeface="Comic Sans MS" pitchFamily="66" charset="0"/>
              </a:rPr>
              <a:t>school </a:t>
            </a:r>
            <a:r>
              <a:rPr lang="en-US" sz="1800" b="1" dirty="0" smtClean="0">
                <a:latin typeface="Comic Sans MS" pitchFamily="66" charset="0"/>
              </a:rPr>
              <a:t>officials </a:t>
            </a:r>
            <a:r>
              <a:rPr lang="en-US" sz="1800" b="1" dirty="0" smtClean="0">
                <a:latin typeface="Comic Sans MS" pitchFamily="66" charset="0"/>
              </a:rPr>
              <a:t>to be</a:t>
            </a:r>
            <a:r>
              <a:rPr lang="en-US" sz="1800" b="1" dirty="0" smtClean="0">
                <a:latin typeface="Comic Sans MS" pitchFamily="66" charset="0"/>
              </a:rPr>
              <a:t> </a:t>
            </a:r>
            <a:r>
              <a:rPr lang="en-US" sz="1800" b="1" dirty="0" smtClean="0">
                <a:latin typeface="Comic Sans MS" pitchFamily="66" charset="0"/>
              </a:rPr>
              <a:t>given greater </a:t>
            </a:r>
            <a:r>
              <a:rPr lang="en-US" sz="1800" b="1" dirty="0" smtClean="0">
                <a:latin typeface="Comic Sans MS" pitchFamily="66" charset="0"/>
              </a:rPr>
              <a:t>freedom </a:t>
            </a:r>
            <a:r>
              <a:rPr lang="en-US" sz="1800" b="1" dirty="0" smtClean="0">
                <a:latin typeface="Comic Sans MS" pitchFamily="66" charset="0"/>
              </a:rPr>
              <a:t>in searches.</a:t>
            </a:r>
          </a:p>
          <a:p>
            <a:pPr eaLnBrk="1" hangingPunct="1">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Reasonable Suspicion Rule for school searches.  Limited the 4</a:t>
            </a:r>
            <a:r>
              <a:rPr lang="en-US" sz="1800" b="1" baseline="30000" dirty="0" smtClean="0">
                <a:latin typeface="Comic Sans MS" pitchFamily="66" charset="0"/>
              </a:rPr>
              <a:t>th</a:t>
            </a:r>
            <a:r>
              <a:rPr lang="en-US" sz="1800" b="1" dirty="0" smtClean="0">
                <a:latin typeface="Comic Sans MS" pitchFamily="66" charset="0"/>
              </a:rPr>
              <a:t> Amendment rights of students.</a:t>
            </a:r>
            <a:endParaRPr lang="en-US" sz="1800" b="1" u="sng" dirty="0" smtClean="0">
              <a:latin typeface="Comic Sans MS" pitchFamily="66" charset="0"/>
            </a:endParaRPr>
          </a:p>
        </p:txBody>
      </p:sp>
      <p:pic>
        <p:nvPicPr>
          <p:cNvPr id="24580" name="Picture 5" descr="cpr0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5304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additive="base">
                                        <p:cTn id="7"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4" end="4"/>
                                            </p:txEl>
                                          </p:spTgt>
                                        </p:tgtEl>
                                        <p:attrNameLst>
                                          <p:attrName>style.visibility</p:attrName>
                                        </p:attrNameLst>
                                      </p:cBhvr>
                                      <p:to>
                                        <p:strVal val="visible"/>
                                      </p:to>
                                    </p:set>
                                    <p:anim calcmode="lin" valueType="num">
                                      <p:cBhvr additive="base">
                                        <p:cTn id="25"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9699" name="Rectangle 3"/>
          <p:cNvSpPr>
            <a:spLocks noGrp="1" noChangeArrowheads="1"/>
          </p:cNvSpPr>
          <p:nvPr>
            <p:ph type="body" idx="1"/>
          </p:nvPr>
        </p:nvSpPr>
        <p:spPr>
          <a:xfrm>
            <a:off x="2743200" y="1295400"/>
            <a:ext cx="6400800" cy="4267200"/>
          </a:xfrm>
        </p:spPr>
        <p:txBody>
          <a:bodyPr/>
          <a:lstStyle/>
          <a:p>
            <a:pPr algn="ctr" eaLnBrk="1" hangingPunct="1">
              <a:buFont typeface="Wingdings" pitchFamily="2" charset="2"/>
              <a:buNone/>
              <a:defRPr/>
            </a:pPr>
            <a:r>
              <a:rPr lang="en-US" sz="2000" b="1" u="sng" dirty="0" smtClean="0">
                <a:latin typeface="Comic Sans MS" pitchFamily="66" charset="0"/>
              </a:rPr>
              <a:t>Hazelwood School District v. </a:t>
            </a:r>
            <a:r>
              <a:rPr lang="en-US" sz="2000" b="1" u="sng" dirty="0" err="1" smtClean="0">
                <a:latin typeface="Comic Sans MS" pitchFamily="66" charset="0"/>
              </a:rPr>
              <a:t>Kuhlmeier</a:t>
            </a:r>
            <a:r>
              <a:rPr lang="en-US" sz="2000" b="1" u="sng" dirty="0" smtClean="0">
                <a:latin typeface="Comic Sans MS" pitchFamily="66" charset="0"/>
              </a:rPr>
              <a:t> (1988)</a:t>
            </a: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1</a:t>
            </a:r>
            <a:r>
              <a:rPr lang="en-US" sz="2000" b="1" baseline="30000" dirty="0" smtClean="0">
                <a:latin typeface="Comic Sans MS" pitchFamily="66" charset="0"/>
              </a:rPr>
              <a:t>st</a:t>
            </a:r>
            <a:r>
              <a:rPr lang="en-US" sz="2000" b="1" dirty="0" smtClean="0">
                <a:latin typeface="Comic Sans MS" pitchFamily="66" charset="0"/>
              </a:rPr>
              <a:t> Amendment (Freedom of the Press)</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a:t>
            </a:r>
            <a:r>
              <a:rPr lang="en-US" sz="2000" b="1" dirty="0" smtClean="0">
                <a:latin typeface="Comic Sans MS" pitchFamily="66" charset="0"/>
              </a:rPr>
              <a:t>Group </a:t>
            </a:r>
            <a:r>
              <a:rPr lang="en-US" sz="2000" b="1" dirty="0" smtClean="0">
                <a:latin typeface="Comic Sans MS" pitchFamily="66" charset="0"/>
              </a:rPr>
              <a:t>of former high school students </a:t>
            </a:r>
            <a:r>
              <a:rPr lang="en-US" sz="2000" b="1" dirty="0" smtClean="0">
                <a:latin typeface="Comic Sans MS" pitchFamily="66" charset="0"/>
              </a:rPr>
              <a:t>sued </a:t>
            </a:r>
            <a:r>
              <a:rPr lang="en-US" sz="2000" b="1" dirty="0" smtClean="0">
                <a:latin typeface="Comic Sans MS" pitchFamily="66" charset="0"/>
              </a:rPr>
              <a:t>a principal </a:t>
            </a:r>
            <a:r>
              <a:rPr lang="en-US" sz="2000" b="1" dirty="0">
                <a:latin typeface="Comic Sans MS" pitchFamily="66" charset="0"/>
              </a:rPr>
              <a:t>&amp;</a:t>
            </a:r>
            <a:r>
              <a:rPr lang="en-US" sz="2000" b="1" dirty="0" smtClean="0">
                <a:latin typeface="Comic Sans MS" pitchFamily="66" charset="0"/>
              </a:rPr>
              <a:t> </a:t>
            </a:r>
            <a:r>
              <a:rPr lang="en-US" sz="2000" b="1" dirty="0" smtClean="0">
                <a:latin typeface="Comic Sans MS" pitchFamily="66" charset="0"/>
              </a:rPr>
              <a:t>school system </a:t>
            </a:r>
            <a:r>
              <a:rPr lang="en-US" sz="2000" b="1" dirty="0" err="1" smtClean="0">
                <a:latin typeface="Comic Sans MS" pitchFamily="66" charset="0"/>
              </a:rPr>
              <a:t>bc</a:t>
            </a:r>
            <a:r>
              <a:rPr lang="en-US" sz="2000" b="1" dirty="0" smtClean="0">
                <a:latin typeface="Comic Sans MS" pitchFamily="66" charset="0"/>
              </a:rPr>
              <a:t> </a:t>
            </a:r>
            <a:r>
              <a:rPr lang="en-US" sz="2000" b="1" dirty="0" smtClean="0">
                <a:latin typeface="Comic Sans MS" pitchFamily="66" charset="0"/>
              </a:rPr>
              <a:t>the principal </a:t>
            </a:r>
            <a:r>
              <a:rPr lang="en-US" sz="2000" b="1" dirty="0" smtClean="0">
                <a:latin typeface="Comic Sans MS" pitchFamily="66" charset="0"/>
              </a:rPr>
              <a:t>deleted </a:t>
            </a:r>
            <a:r>
              <a:rPr lang="en-US" sz="2000" b="1" dirty="0" smtClean="0">
                <a:latin typeface="Comic Sans MS" pitchFamily="66" charset="0"/>
              </a:rPr>
              <a:t>an article </a:t>
            </a:r>
            <a:r>
              <a:rPr lang="en-US" sz="2000" b="1" dirty="0" smtClean="0">
                <a:latin typeface="Comic Sans MS" pitchFamily="66" charset="0"/>
              </a:rPr>
              <a:t>they wrote about </a:t>
            </a:r>
            <a:r>
              <a:rPr lang="en-US" sz="2000" b="1" dirty="0" smtClean="0">
                <a:latin typeface="Comic Sans MS" pitchFamily="66" charset="0"/>
              </a:rPr>
              <a:t>teenage pregnancy </a:t>
            </a:r>
            <a:r>
              <a:rPr lang="en-US" sz="2000" b="1" dirty="0">
                <a:latin typeface="Comic Sans MS" pitchFamily="66" charset="0"/>
              </a:rPr>
              <a:t>&amp;</a:t>
            </a:r>
            <a:r>
              <a:rPr lang="en-US" sz="2000" b="1" dirty="0" smtClean="0">
                <a:latin typeface="Comic Sans MS" pitchFamily="66" charset="0"/>
              </a:rPr>
              <a:t> </a:t>
            </a:r>
            <a:r>
              <a:rPr lang="en-US" sz="2000" b="1" dirty="0" smtClean="0">
                <a:latin typeface="Comic Sans MS" pitchFamily="66" charset="0"/>
              </a:rPr>
              <a:t>divorce from the school newspaper.</a:t>
            </a:r>
          </a:p>
          <a:p>
            <a:pPr eaLnBrk="1" hangingPunct="1">
              <a:buFont typeface="Wingdings" pitchFamily="2" charset="2"/>
              <a:buNone/>
              <a:defRPr/>
            </a:pPr>
            <a:r>
              <a:rPr lang="en-US" sz="2000" b="1" u="sng" dirty="0" smtClean="0">
                <a:latin typeface="Comic Sans MS" pitchFamily="66" charset="0"/>
              </a:rPr>
              <a:t>Court Decision</a:t>
            </a:r>
            <a:r>
              <a:rPr lang="en-US" sz="2000" b="1" dirty="0" smtClean="0">
                <a:latin typeface="Comic Sans MS" pitchFamily="66" charset="0"/>
              </a:rPr>
              <a:t>: </a:t>
            </a:r>
            <a:r>
              <a:rPr lang="en-US" sz="2000" b="1" dirty="0" smtClean="0">
                <a:latin typeface="Comic Sans MS" pitchFamily="66" charset="0"/>
              </a:rPr>
              <a:t>Ruled </a:t>
            </a:r>
            <a:r>
              <a:rPr lang="en-US" sz="2000" b="1" dirty="0" smtClean="0">
                <a:latin typeface="Comic Sans MS" pitchFamily="66" charset="0"/>
              </a:rPr>
              <a:t>in favor of the principal.  The principal has the right to edit the </a:t>
            </a:r>
            <a:r>
              <a:rPr lang="en-US" sz="2000" b="1" dirty="0" smtClean="0">
                <a:latin typeface="Comic Sans MS" pitchFamily="66" charset="0"/>
              </a:rPr>
              <a:t>paper </a:t>
            </a:r>
            <a:r>
              <a:rPr lang="en-US" sz="2000" b="1" dirty="0" smtClean="0">
                <a:latin typeface="Comic Sans MS" pitchFamily="66" charset="0"/>
              </a:rPr>
              <a:t>&amp; </a:t>
            </a:r>
            <a:r>
              <a:rPr lang="en-US" sz="2000" b="1" dirty="0" smtClean="0">
                <a:latin typeface="Comic Sans MS" pitchFamily="66" charset="0"/>
              </a:rPr>
              <a:t>delete things they find </a:t>
            </a:r>
            <a:r>
              <a:rPr lang="en-US" sz="2000" b="1" dirty="0" smtClean="0">
                <a:latin typeface="Comic Sans MS" pitchFamily="66" charset="0"/>
              </a:rPr>
              <a:t>inappropriate to maintain the educational environment.</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1</a:t>
            </a:r>
            <a:r>
              <a:rPr lang="en-US" sz="2000" b="1" baseline="30000" dirty="0" smtClean="0">
                <a:latin typeface="Comic Sans MS" pitchFamily="66" charset="0"/>
              </a:rPr>
              <a:t>st</a:t>
            </a:r>
            <a:r>
              <a:rPr lang="en-US" sz="2000" b="1" dirty="0" smtClean="0">
                <a:latin typeface="Comic Sans MS" pitchFamily="66" charset="0"/>
              </a:rPr>
              <a:t> Amendment rights of students limited.</a:t>
            </a:r>
          </a:p>
          <a:p>
            <a:pPr algn="ctr" eaLnBrk="1" hangingPunct="1">
              <a:buFont typeface="Wingdings" pitchFamily="2" charset="2"/>
              <a:buNone/>
              <a:defRPr/>
            </a:pPr>
            <a:endParaRPr lang="en-US" sz="2000" b="1" dirty="0" smtClean="0">
              <a:latin typeface="Comic Sans MS" pitchFamily="66" charset="0"/>
            </a:endParaRPr>
          </a:p>
        </p:txBody>
      </p:sp>
      <p:pic>
        <p:nvPicPr>
          <p:cNvPr id="25604" name="Picture 6" descr="con00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8" descr="civio00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220345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AutoShape 9">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additive="base">
                                        <p:cTn id="7"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 calcmode="lin" valueType="num">
                                      <p:cBhvr additive="base">
                                        <p:cTn id="19"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699">
                                            <p:txEl>
                                              <p:pRg st="4" end="4"/>
                                            </p:txEl>
                                          </p:spTgt>
                                        </p:tgtEl>
                                        <p:attrNameLst>
                                          <p:attrName>style.visibility</p:attrName>
                                        </p:attrNameLst>
                                      </p:cBhvr>
                                      <p:to>
                                        <p:strVal val="visible"/>
                                      </p:to>
                                    </p:set>
                                    <p:anim calcmode="lin" valueType="num">
                                      <p:cBhvr additive="base">
                                        <p:cTn id="25"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7813"/>
            <a:ext cx="8229600" cy="941387"/>
          </a:xfrm>
        </p:spPr>
        <p:txBody>
          <a:bodyPr/>
          <a:lstStyle/>
          <a:p>
            <a:pPr eaLnBrk="1" hangingPunct="1">
              <a:defRPr/>
            </a:pPr>
            <a:r>
              <a:rPr lang="en-US" b="1" smtClean="0">
                <a:solidFill>
                  <a:schemeClr val="tx1"/>
                </a:solidFill>
                <a:latin typeface="Comic Sans MS" pitchFamily="66" charset="0"/>
              </a:rPr>
              <a:t>SUPREME COURT CASES</a:t>
            </a:r>
          </a:p>
        </p:txBody>
      </p:sp>
      <p:sp>
        <p:nvSpPr>
          <p:cNvPr id="30723" name="Rectangle 3"/>
          <p:cNvSpPr>
            <a:spLocks noGrp="1" noChangeArrowheads="1"/>
          </p:cNvSpPr>
          <p:nvPr>
            <p:ph type="body" idx="1"/>
          </p:nvPr>
        </p:nvSpPr>
        <p:spPr>
          <a:xfrm>
            <a:off x="2209800" y="1295400"/>
            <a:ext cx="6781800" cy="5334000"/>
          </a:xfrm>
        </p:spPr>
        <p:txBody>
          <a:bodyPr/>
          <a:lstStyle/>
          <a:p>
            <a:pPr algn="ctr" eaLnBrk="1" hangingPunct="1">
              <a:buFont typeface="Wingdings" pitchFamily="2" charset="2"/>
              <a:buNone/>
              <a:defRPr/>
            </a:pPr>
            <a:r>
              <a:rPr lang="en-US" sz="2000" b="1" u="sng" dirty="0" smtClean="0">
                <a:latin typeface="Comic Sans MS" pitchFamily="66" charset="0"/>
              </a:rPr>
              <a:t>Texas v. Johnson (1989)</a:t>
            </a: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1</a:t>
            </a:r>
            <a:r>
              <a:rPr lang="en-US" sz="2000" b="1" baseline="30000" dirty="0" smtClean="0">
                <a:latin typeface="Comic Sans MS" pitchFamily="66" charset="0"/>
              </a:rPr>
              <a:t>st</a:t>
            </a:r>
            <a:r>
              <a:rPr lang="en-US" sz="2000" b="1" dirty="0" smtClean="0">
                <a:latin typeface="Comic Sans MS" pitchFamily="66" charset="0"/>
              </a:rPr>
              <a:t> Amendment &amp; Flag Burning</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a:t>
            </a:r>
            <a:r>
              <a:rPr lang="en-US" sz="2000" b="1" dirty="0" smtClean="0">
                <a:latin typeface="Comic Sans MS" pitchFamily="66" charset="0"/>
              </a:rPr>
              <a:t>1984 Republican National </a:t>
            </a:r>
            <a:r>
              <a:rPr lang="en-US" sz="2000" b="1" dirty="0" smtClean="0">
                <a:latin typeface="Comic Sans MS" pitchFamily="66" charset="0"/>
              </a:rPr>
              <a:t>Convention in Dallas, Texas.  Many groups </a:t>
            </a:r>
            <a:r>
              <a:rPr lang="en-US" sz="2000" b="1" dirty="0" smtClean="0">
                <a:latin typeface="Comic Sans MS" pitchFamily="66" charset="0"/>
              </a:rPr>
              <a:t>protested. Johnson </a:t>
            </a:r>
            <a:r>
              <a:rPr lang="en-US" sz="2000" b="1" dirty="0" smtClean="0">
                <a:latin typeface="Comic Sans MS" pitchFamily="66" charset="0"/>
              </a:rPr>
              <a:t>set fire to an American </a:t>
            </a:r>
            <a:r>
              <a:rPr lang="en-US" sz="2000" b="1" dirty="0" smtClean="0">
                <a:latin typeface="Comic Sans MS" pitchFamily="66" charset="0"/>
              </a:rPr>
              <a:t>Flag as protest &amp; </a:t>
            </a:r>
            <a:r>
              <a:rPr lang="en-US" sz="2000" b="1" dirty="0" smtClean="0">
                <a:latin typeface="Comic Sans MS" pitchFamily="66" charset="0"/>
              </a:rPr>
              <a:t>was </a:t>
            </a:r>
            <a:r>
              <a:rPr lang="en-US" sz="2000" b="1" dirty="0" smtClean="0">
                <a:latin typeface="Comic Sans MS" pitchFamily="66" charset="0"/>
              </a:rPr>
              <a:t>arrested; </a:t>
            </a:r>
            <a:r>
              <a:rPr lang="en-US" sz="2000" b="1" dirty="0" smtClean="0">
                <a:latin typeface="Comic Sans MS" pitchFamily="66" charset="0"/>
              </a:rPr>
              <a:t>Texas </a:t>
            </a:r>
            <a:r>
              <a:rPr lang="en-US" sz="2000" b="1" dirty="0" smtClean="0">
                <a:latin typeface="Comic Sans MS" pitchFamily="66" charset="0"/>
              </a:rPr>
              <a:t>banned </a:t>
            </a:r>
            <a:r>
              <a:rPr lang="en-US" sz="2000" b="1" dirty="0" smtClean="0">
                <a:latin typeface="Comic Sans MS" pitchFamily="66" charset="0"/>
              </a:rPr>
              <a:t>the burning </a:t>
            </a:r>
            <a:r>
              <a:rPr lang="en-US" sz="2000" b="1" dirty="0" smtClean="0">
                <a:latin typeface="Comic Sans MS" pitchFamily="66" charset="0"/>
              </a:rPr>
              <a:t>of Texas </a:t>
            </a:r>
            <a:r>
              <a:rPr lang="en-US" sz="2000" b="1" dirty="0" smtClean="0">
                <a:latin typeface="Comic Sans MS" pitchFamily="66" charset="0"/>
              </a:rPr>
              <a:t>State </a:t>
            </a:r>
            <a:r>
              <a:rPr lang="en-US" sz="2000" b="1" dirty="0" smtClean="0">
                <a:latin typeface="Comic Sans MS" pitchFamily="66" charset="0"/>
              </a:rPr>
              <a:t>Flag</a:t>
            </a:r>
            <a:r>
              <a:rPr lang="en-US" sz="2000" b="1" dirty="0">
                <a:latin typeface="Comic Sans MS" pitchFamily="66" charset="0"/>
              </a:rPr>
              <a:t> </a:t>
            </a:r>
            <a:r>
              <a:rPr lang="en-US" sz="2000" b="1" dirty="0" smtClean="0">
                <a:latin typeface="Comic Sans MS" pitchFamily="66" charset="0"/>
              </a:rPr>
              <a:t>&amp;</a:t>
            </a:r>
            <a:r>
              <a:rPr lang="en-US" sz="2000" b="1" dirty="0" smtClean="0">
                <a:latin typeface="Comic Sans MS" pitchFamily="66" charset="0"/>
              </a:rPr>
              <a:t> </a:t>
            </a:r>
            <a:r>
              <a:rPr lang="en-US" sz="2000" b="1" dirty="0" smtClean="0">
                <a:latin typeface="Comic Sans MS" pitchFamily="66" charset="0"/>
              </a:rPr>
              <a:t>US Flag.  Johnson appealed </a:t>
            </a:r>
            <a:r>
              <a:rPr lang="en-US" sz="2000" b="1" dirty="0" smtClean="0">
                <a:latin typeface="Comic Sans MS" pitchFamily="66" charset="0"/>
              </a:rPr>
              <a:t>saying </a:t>
            </a:r>
            <a:r>
              <a:rPr lang="en-US" sz="2000" b="1" dirty="0" smtClean="0">
                <a:latin typeface="Comic Sans MS" pitchFamily="66" charset="0"/>
              </a:rPr>
              <a:t>the </a:t>
            </a:r>
            <a:r>
              <a:rPr lang="en-US" sz="2000" b="1" dirty="0" smtClean="0">
                <a:latin typeface="Comic Sans MS" pitchFamily="66" charset="0"/>
              </a:rPr>
              <a:t>law violated his 1</a:t>
            </a:r>
            <a:r>
              <a:rPr lang="en-US" sz="2000" b="1" baseline="30000" dirty="0" smtClean="0">
                <a:latin typeface="Comic Sans MS" pitchFamily="66" charset="0"/>
              </a:rPr>
              <a:t>st</a:t>
            </a:r>
            <a:r>
              <a:rPr lang="en-US" sz="2000" b="1" dirty="0" smtClean="0">
                <a:latin typeface="Comic Sans MS" pitchFamily="66" charset="0"/>
              </a:rPr>
              <a:t> Amendment rights.</a:t>
            </a:r>
          </a:p>
          <a:p>
            <a:pPr eaLnBrk="1" hangingPunct="1">
              <a:buFont typeface="Wingdings" pitchFamily="2" charset="2"/>
              <a:buNone/>
              <a:defRPr/>
            </a:pPr>
            <a:r>
              <a:rPr lang="en-US" sz="2000" b="1" u="sng" dirty="0" smtClean="0">
                <a:latin typeface="Comic Sans MS" pitchFamily="66" charset="0"/>
              </a:rPr>
              <a:t>Court Ruling</a:t>
            </a:r>
            <a:r>
              <a:rPr lang="en-US" sz="2000" b="1" dirty="0" smtClean="0">
                <a:latin typeface="Comic Sans MS" pitchFamily="66" charset="0"/>
              </a:rPr>
              <a:t>:  In favor of Johnson. </a:t>
            </a:r>
            <a:r>
              <a:rPr lang="en-US" sz="2000" b="1" dirty="0" smtClean="0">
                <a:latin typeface="Comic Sans MS" pitchFamily="66" charset="0"/>
              </a:rPr>
              <a:t>As </a:t>
            </a:r>
            <a:r>
              <a:rPr lang="en-US" sz="2000" b="1" dirty="0" smtClean="0">
                <a:latin typeface="Comic Sans MS" pitchFamily="66" charset="0"/>
              </a:rPr>
              <a:t>a result, some groups would like to add a Constitutional Amendment to ban flag burning as a form of protest.</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Flag burning protected by the 1</a:t>
            </a:r>
            <a:r>
              <a:rPr lang="en-US" sz="2000" b="1" baseline="30000" dirty="0" smtClean="0">
                <a:latin typeface="Comic Sans MS" pitchFamily="66" charset="0"/>
              </a:rPr>
              <a:t>st</a:t>
            </a:r>
            <a:r>
              <a:rPr lang="en-US" sz="2000" b="1" dirty="0" smtClean="0">
                <a:latin typeface="Comic Sans MS" pitchFamily="66" charset="0"/>
              </a:rPr>
              <a:t> Amendment.</a:t>
            </a:r>
            <a:endParaRPr lang="en-US" sz="2000" b="1" u="sng" dirty="0" smtClean="0">
              <a:latin typeface="Comic Sans MS" pitchFamily="66" charset="0"/>
            </a:endParaRPr>
          </a:p>
          <a:p>
            <a:pPr algn="ctr" eaLnBrk="1" hangingPunct="1">
              <a:buFont typeface="Wingdings" pitchFamily="2" charset="2"/>
              <a:buNone/>
              <a:defRPr/>
            </a:pPr>
            <a:endParaRPr lang="en-US" sz="2000" b="1" u="sng" dirty="0" smtClean="0">
              <a:latin typeface="Comic Sans MS" pitchFamily="66" charset="0"/>
            </a:endParaRPr>
          </a:p>
        </p:txBody>
      </p:sp>
      <p:pic>
        <p:nvPicPr>
          <p:cNvPr id="26628" name="Picture 5" descr="con0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2209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additive="base">
                                        <p:cTn id="7"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 calcmode="lin" valueType="num">
                                      <p:cBhvr additive="base">
                                        <p:cTn id="13"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additive="base">
                                        <p:cTn id="19"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 calcmode="lin" valueType="num">
                                      <p:cBhvr additive="base">
                                        <p:cTn id="25"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941387"/>
          </a:xfrm>
        </p:spPr>
        <p:txBody>
          <a:bodyPr/>
          <a:lstStyle/>
          <a:p>
            <a:pPr eaLnBrk="1" hangingPunct="1">
              <a:defRPr/>
            </a:pPr>
            <a:r>
              <a:rPr lang="en-US" b="1" smtClean="0">
                <a:solidFill>
                  <a:schemeClr val="tx1"/>
                </a:solidFill>
                <a:latin typeface="Comic Sans MS" pitchFamily="66" charset="0"/>
              </a:rPr>
              <a:t>SUPREME COURT CASES</a:t>
            </a:r>
          </a:p>
        </p:txBody>
      </p:sp>
      <p:sp>
        <p:nvSpPr>
          <p:cNvPr id="31747" name="Rectangle 3"/>
          <p:cNvSpPr>
            <a:spLocks noGrp="1" noChangeArrowheads="1"/>
          </p:cNvSpPr>
          <p:nvPr>
            <p:ph type="body" idx="1"/>
          </p:nvPr>
        </p:nvSpPr>
        <p:spPr>
          <a:xfrm>
            <a:off x="2362200" y="1371600"/>
            <a:ext cx="6553200" cy="4343400"/>
          </a:xfrm>
        </p:spPr>
        <p:txBody>
          <a:bodyPr/>
          <a:lstStyle/>
          <a:p>
            <a:pPr algn="ctr" eaLnBrk="1" hangingPunct="1">
              <a:buFont typeface="Wingdings" pitchFamily="2" charset="2"/>
              <a:buNone/>
              <a:defRPr/>
            </a:pPr>
            <a:r>
              <a:rPr lang="en-US" sz="2000" b="1" u="sng" smtClean="0">
                <a:latin typeface="Comic Sans MS" pitchFamily="66" charset="0"/>
              </a:rPr>
              <a:t>Webster v. Reproductive Health Services (1989)</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9</a:t>
            </a:r>
            <a:r>
              <a:rPr lang="en-US" sz="1800" b="1" baseline="30000" smtClean="0">
                <a:latin typeface="Comic Sans MS" pitchFamily="66" charset="0"/>
              </a:rPr>
              <a:t>th</a:t>
            </a:r>
            <a:r>
              <a:rPr lang="en-US" sz="1800" b="1" smtClean="0">
                <a:latin typeface="Comic Sans MS" pitchFamily="66" charset="0"/>
              </a:rPr>
              <a:t> &amp; 14</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A Missouri Law banned the use of public funds, clinics, or government employed doctors from counseling or performing abortions, unless the mother’s life was in danger.  The law was being questioned as a violation of the terms under Roe v. Wade.</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The court ruled in favor of the Missouri Law, stating that states do not have to provide money to perform abortions.</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States do not have to fund abortions.</a:t>
            </a:r>
            <a:endParaRPr lang="en-US" sz="1800" b="1" u="sng" smtClean="0">
              <a:latin typeface="Comic Sans MS" pitchFamily="66" charset="0"/>
            </a:endParaRPr>
          </a:p>
          <a:p>
            <a:pPr algn="ctr" eaLnBrk="1" hangingPunct="1">
              <a:buFont typeface="Wingdings" pitchFamily="2" charset="2"/>
              <a:buNone/>
              <a:defRPr/>
            </a:pPr>
            <a:endParaRPr lang="en-US" sz="2000" b="1" u="sng" smtClean="0">
              <a:latin typeface="Comic Sans MS" pitchFamily="66" charset="0"/>
            </a:endParaRPr>
          </a:p>
        </p:txBody>
      </p:sp>
      <p:pic>
        <p:nvPicPr>
          <p:cNvPr id="27652" name="Picture 5" descr="con00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9219" name="Rectangle 3"/>
          <p:cNvSpPr>
            <a:spLocks noGrp="1" noChangeArrowheads="1"/>
          </p:cNvSpPr>
          <p:nvPr>
            <p:ph type="body" idx="1"/>
          </p:nvPr>
        </p:nvSpPr>
        <p:spPr>
          <a:xfrm>
            <a:off x="1524000" y="1447800"/>
            <a:ext cx="7239000" cy="4302125"/>
          </a:xfrm>
        </p:spPr>
        <p:txBody>
          <a:bodyPr/>
          <a:lstStyle/>
          <a:p>
            <a:pPr algn="ctr" eaLnBrk="1" hangingPunct="1">
              <a:buFont typeface="Wingdings" pitchFamily="2" charset="2"/>
              <a:buNone/>
              <a:defRPr/>
            </a:pPr>
            <a:r>
              <a:rPr lang="en-US" sz="2000" b="1" u="sng" dirty="0" smtClean="0">
                <a:latin typeface="Comic Sans MS" pitchFamily="66" charset="0"/>
              </a:rPr>
              <a:t>McCulloch v. Maryland (1819)</a:t>
            </a: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Federalism (State v. Federal Government)  </a:t>
            </a:r>
          </a:p>
          <a:p>
            <a:pPr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McCulloch was a branch manager for the Bank of the US in MD.  Refused to pay tax to the state and was arrested.  He appealed conviction on the grounds that a state could not tax the federal government.</a:t>
            </a:r>
          </a:p>
          <a:p>
            <a:pPr eaLnBrk="1" hangingPunct="1">
              <a:buFont typeface="Wingdings" pitchFamily="2" charset="2"/>
              <a:buNone/>
              <a:defRPr/>
            </a:pPr>
            <a:r>
              <a:rPr lang="en-US" sz="1800" b="1" u="sng" dirty="0" smtClean="0">
                <a:latin typeface="Comic Sans MS" pitchFamily="66" charset="0"/>
              </a:rPr>
              <a:t>Court Ruling</a:t>
            </a:r>
            <a:r>
              <a:rPr lang="en-US" sz="1800" b="1" dirty="0" smtClean="0">
                <a:latin typeface="Comic Sans MS" pitchFamily="66" charset="0"/>
              </a:rPr>
              <a:t>: In favor of McCulloch.  </a:t>
            </a:r>
          </a:p>
          <a:p>
            <a:pPr eaLnBrk="1" hangingPunct="1">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States cannot tax the federal government.</a:t>
            </a:r>
          </a:p>
          <a:p>
            <a:pPr eaLnBrk="1" hangingPunct="1">
              <a:buFont typeface="Wingdings" pitchFamily="2" charset="2"/>
              <a:buNone/>
              <a:defRPr/>
            </a:pPr>
            <a:endParaRPr lang="en-US" sz="1800" b="1" dirty="0" smtClean="0">
              <a:latin typeface="Comic Sans MS" pitchFamily="66" charset="0"/>
            </a:endParaRPr>
          </a:p>
          <a:p>
            <a:pPr eaLnBrk="1" hangingPunct="1">
              <a:buFont typeface="Wingdings" pitchFamily="2" charset="2"/>
              <a:buNone/>
              <a:defRPr/>
            </a:pPr>
            <a:r>
              <a:rPr lang="en-US" sz="2000" b="1" dirty="0" smtClean="0">
                <a:latin typeface="Comic Sans MS" pitchFamily="66" charset="0"/>
              </a:rPr>
              <a:t>	 </a:t>
            </a:r>
            <a:endParaRPr lang="en-US" sz="2000" b="1" u="sng" dirty="0" smtClean="0">
              <a:latin typeface="Comic Sans MS" pitchFamily="66" charset="0"/>
            </a:endParaRPr>
          </a:p>
        </p:txBody>
      </p:sp>
      <p:pic>
        <p:nvPicPr>
          <p:cNvPr id="5124" name="Picture 5" descr="con00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3886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712787"/>
          </a:xfrm>
        </p:spPr>
        <p:txBody>
          <a:bodyPr/>
          <a:lstStyle/>
          <a:p>
            <a:pPr eaLnBrk="1" hangingPunct="1">
              <a:defRPr/>
            </a:pPr>
            <a:r>
              <a:rPr lang="en-US" sz="4000" b="1" smtClean="0">
                <a:solidFill>
                  <a:schemeClr val="tx1"/>
                </a:solidFill>
                <a:latin typeface="Comic Sans MS" pitchFamily="66" charset="0"/>
              </a:rPr>
              <a:t>SUPREME COURT CASES</a:t>
            </a:r>
          </a:p>
        </p:txBody>
      </p:sp>
      <p:sp>
        <p:nvSpPr>
          <p:cNvPr id="10243" name="Rectangle 3"/>
          <p:cNvSpPr>
            <a:spLocks noGrp="1" noChangeArrowheads="1"/>
          </p:cNvSpPr>
          <p:nvPr>
            <p:ph type="body" idx="1"/>
          </p:nvPr>
        </p:nvSpPr>
        <p:spPr>
          <a:xfrm>
            <a:off x="1447800" y="1066800"/>
            <a:ext cx="7239000" cy="3886200"/>
          </a:xfrm>
        </p:spPr>
        <p:txBody>
          <a:bodyPr/>
          <a:lstStyle/>
          <a:p>
            <a:pPr marL="609600" indent="-609600" algn="ctr" eaLnBrk="1" hangingPunct="1">
              <a:buFont typeface="Wingdings" pitchFamily="2" charset="2"/>
              <a:buNone/>
              <a:defRPr/>
            </a:pPr>
            <a:r>
              <a:rPr lang="en-US" sz="2000" b="1" u="sng" dirty="0" smtClean="0">
                <a:latin typeface="Comic Sans MS" pitchFamily="66" charset="0"/>
              </a:rPr>
              <a:t>Gibbons v. Ogden (1824)</a:t>
            </a:r>
          </a:p>
          <a:p>
            <a:pPr marL="609600" indent="-609600"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Federalism &amp; Interstate Commerce</a:t>
            </a:r>
          </a:p>
          <a:p>
            <a:pPr marL="609600" indent="-609600"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Ogden was given an exclusive charter for a ferry boat off coast of NY and NJ by the NY state govt.  Gibbons given a charter by the US </a:t>
            </a:r>
            <a:r>
              <a:rPr lang="en-US" sz="1800" b="1" dirty="0" err="1" smtClean="0">
                <a:latin typeface="Comic Sans MS" pitchFamily="66" charset="0"/>
              </a:rPr>
              <a:t>govt</a:t>
            </a:r>
            <a:r>
              <a:rPr lang="en-US" sz="1800" b="1" dirty="0" smtClean="0">
                <a:latin typeface="Comic Sans MS" pitchFamily="66" charset="0"/>
              </a:rPr>
              <a:t> to operate a ferry boat in the same waters.  </a:t>
            </a:r>
          </a:p>
          <a:p>
            <a:pPr marL="609600" indent="-609600" eaLnBrk="1" hangingPunct="1">
              <a:buFont typeface="Wingdings" pitchFamily="2" charset="2"/>
              <a:buNone/>
              <a:defRPr/>
            </a:pPr>
            <a:r>
              <a:rPr lang="en-US" sz="1800" b="1" u="sng" dirty="0" smtClean="0">
                <a:latin typeface="Comic Sans MS" pitchFamily="66" charset="0"/>
              </a:rPr>
              <a:t>Court Ruling</a:t>
            </a:r>
            <a:r>
              <a:rPr lang="en-US" sz="1800" b="1" dirty="0" smtClean="0">
                <a:latin typeface="Comic Sans MS" pitchFamily="66" charset="0"/>
              </a:rPr>
              <a:t>: In favor of Gibbons.  Commerce Clause gives Congress the power to regulate interstate commerce.  Federal government over state.</a:t>
            </a:r>
          </a:p>
          <a:p>
            <a:pPr marL="609600" indent="-609600" eaLnBrk="1" hangingPunct="1">
              <a:buFont typeface="Wingdings" pitchFamily="2" charset="2"/>
              <a:buNone/>
              <a:defRPr/>
            </a:pPr>
            <a:r>
              <a:rPr lang="en-US" sz="1800" b="1" dirty="0" smtClean="0">
                <a:latin typeface="Comic Sans MS" pitchFamily="66" charset="0"/>
              </a:rPr>
              <a:t>				</a:t>
            </a:r>
            <a:r>
              <a:rPr lang="en-US" sz="1800" b="1" u="sng" dirty="0" smtClean="0">
                <a:latin typeface="Comic Sans MS" pitchFamily="66" charset="0"/>
              </a:rPr>
              <a:t>Precedent</a:t>
            </a:r>
            <a:r>
              <a:rPr lang="en-US" sz="1800" b="1" dirty="0" smtClean="0">
                <a:latin typeface="Comic Sans MS" pitchFamily="66" charset="0"/>
              </a:rPr>
              <a:t>:  Congress/Federal 				Government regulates interstate 			commerce</a:t>
            </a:r>
          </a:p>
        </p:txBody>
      </p:sp>
      <p:pic>
        <p:nvPicPr>
          <p:cNvPr id="6148" name="Picture 5" descr="con00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4495800"/>
            <a:ext cx="31242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11267" name="Rectangle 3"/>
          <p:cNvSpPr>
            <a:spLocks noGrp="1" noChangeArrowheads="1"/>
          </p:cNvSpPr>
          <p:nvPr>
            <p:ph type="body" idx="1"/>
          </p:nvPr>
        </p:nvSpPr>
        <p:spPr>
          <a:xfrm>
            <a:off x="1371600" y="1600200"/>
            <a:ext cx="7315200" cy="4530725"/>
          </a:xfrm>
        </p:spPr>
        <p:txBody>
          <a:bodyPr/>
          <a:lstStyle/>
          <a:p>
            <a:pPr marL="609600" indent="-609600" algn="ctr" eaLnBrk="1" hangingPunct="1">
              <a:lnSpc>
                <a:spcPct val="90000"/>
              </a:lnSpc>
              <a:buFont typeface="Wingdings" pitchFamily="2" charset="2"/>
              <a:buNone/>
              <a:defRPr/>
            </a:pPr>
            <a:r>
              <a:rPr lang="en-US" sz="2000" b="1" u="sng" dirty="0" smtClean="0">
                <a:latin typeface="Comic Sans MS" pitchFamily="66" charset="0"/>
              </a:rPr>
              <a:t>Dred Scott v. Sanford (1857)</a:t>
            </a:r>
            <a:endParaRPr lang="en-US" sz="1800" b="1" dirty="0" smtClean="0">
              <a:latin typeface="Comic Sans MS" pitchFamily="66" charset="0"/>
            </a:endParaRPr>
          </a:p>
          <a:p>
            <a:pPr marL="609600" indent="-609600" eaLnBrk="1" hangingPunct="1">
              <a:lnSpc>
                <a:spcPct val="90000"/>
              </a:lnSpc>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5</a:t>
            </a:r>
            <a:r>
              <a:rPr lang="en-US" sz="1800" b="1" baseline="30000" dirty="0" smtClean="0">
                <a:latin typeface="Comic Sans MS" pitchFamily="66" charset="0"/>
              </a:rPr>
              <a:t>th</a:t>
            </a:r>
            <a:r>
              <a:rPr lang="en-US" sz="1800" b="1" dirty="0" smtClean="0">
                <a:latin typeface="Comic Sans MS" pitchFamily="66" charset="0"/>
              </a:rPr>
              <a:t> Amendment, Slavery, Missouri Compromise of 1820</a:t>
            </a:r>
          </a:p>
          <a:p>
            <a:pPr marL="609600" indent="-609600" eaLnBrk="1" hangingPunct="1">
              <a:lnSpc>
                <a:spcPct val="90000"/>
              </a:lnSpc>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Dred Scott sued owner Sanford </a:t>
            </a:r>
            <a:r>
              <a:rPr lang="en-US" sz="1800" b="1" dirty="0" err="1" smtClean="0">
                <a:latin typeface="Comic Sans MS" pitchFamily="66" charset="0"/>
              </a:rPr>
              <a:t>bc</a:t>
            </a:r>
            <a:r>
              <a:rPr lang="en-US" sz="1800" b="1" dirty="0" smtClean="0">
                <a:latin typeface="Comic Sans MS" pitchFamily="66" charset="0"/>
              </a:rPr>
              <a:t> he had been taken into free territory.  Scott thought </a:t>
            </a:r>
            <a:r>
              <a:rPr lang="en-US" sz="1800" b="1" dirty="0" err="1" smtClean="0">
                <a:latin typeface="Comic Sans MS" pitchFamily="66" charset="0"/>
              </a:rPr>
              <a:t>bc</a:t>
            </a:r>
            <a:r>
              <a:rPr lang="en-US" sz="1800" b="1" dirty="0" smtClean="0">
                <a:latin typeface="Comic Sans MS" pitchFamily="66" charset="0"/>
              </a:rPr>
              <a:t> of the Missouri Compromise Line (which made slavery illegal in certain areas of the country) he had become free.</a:t>
            </a:r>
          </a:p>
          <a:p>
            <a:pPr marL="609600" indent="-609600" eaLnBrk="1" hangingPunct="1">
              <a:lnSpc>
                <a:spcPct val="90000"/>
              </a:lnSpc>
              <a:buFont typeface="Wingdings" pitchFamily="2" charset="2"/>
              <a:buNone/>
              <a:defRPr/>
            </a:pPr>
            <a:r>
              <a:rPr lang="en-US" sz="1800" b="1" u="sng" dirty="0" smtClean="0">
                <a:latin typeface="Comic Sans MS" pitchFamily="66" charset="0"/>
              </a:rPr>
              <a:t>Court Ruling</a:t>
            </a:r>
            <a:r>
              <a:rPr lang="en-US" sz="1800" b="1" dirty="0" smtClean="0">
                <a:latin typeface="Comic Sans MS" pitchFamily="66" charset="0"/>
              </a:rPr>
              <a:t>:  Court ruled in favor of Sanford.  1)  Slaves were considered property, thus did not have the right to sue in court.  2)  Would deprive owner of 5</a:t>
            </a:r>
            <a:r>
              <a:rPr lang="en-US" sz="1800" b="1" baseline="30000" dirty="0" smtClean="0">
                <a:latin typeface="Comic Sans MS" pitchFamily="66" charset="0"/>
              </a:rPr>
              <a:t>th</a:t>
            </a:r>
            <a:r>
              <a:rPr lang="en-US" sz="1800" b="1" dirty="0" smtClean="0">
                <a:latin typeface="Comic Sans MS" pitchFamily="66" charset="0"/>
              </a:rPr>
              <a:t> Amendment due process rights if he were stripped of property.</a:t>
            </a:r>
          </a:p>
          <a:p>
            <a:pPr marL="609600" indent="-609600" eaLnBrk="1" hangingPunct="1">
              <a:lnSpc>
                <a:spcPct val="90000"/>
              </a:lnSpc>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Missouri Compromise was ruled unconstitutional, slaves could not sue for freedom.</a:t>
            </a:r>
            <a:endParaRPr lang="en-US" sz="1800" b="1" u="sng" dirty="0" smtClean="0">
              <a:latin typeface="Comic Sans MS" pitchFamily="66" charset="0"/>
            </a:endParaRPr>
          </a:p>
          <a:p>
            <a:pPr marL="609600" indent="-609600" eaLnBrk="1" hangingPunct="1">
              <a:lnSpc>
                <a:spcPct val="90000"/>
              </a:lnSpc>
              <a:buFont typeface="Wingdings" pitchFamily="2" charset="2"/>
              <a:buNone/>
              <a:defRPr/>
            </a:pPr>
            <a:endParaRPr lang="en-US" sz="1800" b="1" u="sng" dirty="0" smtClean="0">
              <a:latin typeface="Comic Sans MS" pitchFamily="66" charset="0"/>
            </a:endParaRPr>
          </a:p>
          <a:p>
            <a:pPr marL="609600" indent="-609600" eaLnBrk="1" hangingPunct="1">
              <a:lnSpc>
                <a:spcPct val="90000"/>
              </a:lnSpc>
              <a:buFont typeface="Wingdings" pitchFamily="2" charset="2"/>
              <a:buNone/>
              <a:defRPr/>
            </a:pPr>
            <a:r>
              <a:rPr lang="en-US" sz="2000" b="1" dirty="0" smtClean="0">
                <a:latin typeface="Comic Sans MS" pitchFamily="66" charset="0"/>
              </a:rPr>
              <a:t>	</a:t>
            </a:r>
          </a:p>
          <a:p>
            <a:pPr marL="609600" indent="-609600" eaLnBrk="1" hangingPunct="1">
              <a:lnSpc>
                <a:spcPct val="90000"/>
              </a:lnSpc>
              <a:buFont typeface="Wingdings" pitchFamily="2" charset="2"/>
              <a:buNone/>
              <a:defRPr/>
            </a:pPr>
            <a:endParaRPr lang="en-US" sz="2000" b="1" u="sng" dirty="0" smtClean="0">
              <a:latin typeface="Comic Sans MS" pitchFamily="66" charset="0"/>
            </a:endParaRPr>
          </a:p>
          <a:p>
            <a:pPr marL="609600" indent="-609600" eaLnBrk="1" hangingPunct="1">
              <a:lnSpc>
                <a:spcPct val="90000"/>
              </a:lnSpc>
              <a:buFont typeface="Wingdings" pitchFamily="2" charset="2"/>
              <a:buNone/>
              <a:defRPr/>
            </a:pPr>
            <a:endParaRPr lang="en-US" dirty="0" smtClean="0"/>
          </a:p>
        </p:txBody>
      </p:sp>
      <p:pic>
        <p:nvPicPr>
          <p:cNvPr id="7172" name="Picture 5" descr="250px-DredScot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53000"/>
            <a:ext cx="16716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12291" name="Rectangle 3"/>
          <p:cNvSpPr>
            <a:spLocks noGrp="1" noChangeArrowheads="1"/>
          </p:cNvSpPr>
          <p:nvPr>
            <p:ph type="body" idx="1"/>
          </p:nvPr>
        </p:nvSpPr>
        <p:spPr>
          <a:xfrm>
            <a:off x="2895600" y="1600200"/>
            <a:ext cx="6248400" cy="4419600"/>
          </a:xfrm>
        </p:spPr>
        <p:txBody>
          <a:bodyPr/>
          <a:lstStyle/>
          <a:p>
            <a:pPr algn="ctr" eaLnBrk="1" hangingPunct="1">
              <a:buFont typeface="Wingdings" pitchFamily="2" charset="2"/>
              <a:buNone/>
              <a:defRPr/>
            </a:pPr>
            <a:r>
              <a:rPr lang="en-US" sz="2000" b="1" u="sng" dirty="0" smtClean="0">
                <a:latin typeface="Comic Sans MS" pitchFamily="66" charset="0"/>
              </a:rPr>
              <a:t>Plessy v. Ferguson (1896)</a:t>
            </a:r>
            <a:endParaRPr lang="en-US" sz="2000" b="1" dirty="0" smtClean="0">
              <a:latin typeface="Comic Sans MS" pitchFamily="66" charset="0"/>
            </a:endParaRPr>
          </a:p>
          <a:p>
            <a:pPr eaLnBrk="1" hangingPunct="1">
              <a:buFont typeface="Wingdings" pitchFamily="2" charset="2"/>
              <a:buNone/>
              <a:defRPr/>
            </a:pPr>
            <a:r>
              <a:rPr lang="en-US" sz="2000" b="1" u="sng" dirty="0" smtClean="0">
                <a:latin typeface="Comic Sans MS" pitchFamily="66" charset="0"/>
              </a:rPr>
              <a:t>Issue</a:t>
            </a:r>
            <a:r>
              <a:rPr lang="en-US" sz="2000" b="1" dirty="0" smtClean="0">
                <a:latin typeface="Comic Sans MS" pitchFamily="66" charset="0"/>
              </a:rPr>
              <a:t>: 14</a:t>
            </a:r>
            <a:r>
              <a:rPr lang="en-US" sz="2000" b="1" baseline="30000" dirty="0" smtClean="0">
                <a:latin typeface="Comic Sans MS" pitchFamily="66" charset="0"/>
              </a:rPr>
              <a:t>th</a:t>
            </a:r>
            <a:r>
              <a:rPr lang="en-US" sz="2000" b="1" dirty="0" smtClean="0">
                <a:latin typeface="Comic Sans MS" pitchFamily="66" charset="0"/>
              </a:rPr>
              <a:t> Amendment (Equal Protection)</a:t>
            </a:r>
          </a:p>
          <a:p>
            <a:pPr eaLnBrk="1" hangingPunct="1">
              <a:buFont typeface="Wingdings" pitchFamily="2" charset="2"/>
              <a:buNone/>
              <a:defRPr/>
            </a:pPr>
            <a:r>
              <a:rPr lang="en-US" sz="2000" b="1" u="sng" dirty="0" smtClean="0">
                <a:latin typeface="Comic Sans MS" pitchFamily="66" charset="0"/>
              </a:rPr>
              <a:t>Court Case</a:t>
            </a:r>
            <a:r>
              <a:rPr lang="en-US" sz="2000" b="1" dirty="0" smtClean="0">
                <a:latin typeface="Comic Sans MS" pitchFamily="66" charset="0"/>
              </a:rPr>
              <a:t>:  Herman Plessy, 1/8 black, challenged a LA law that mandated separate railroad cars for blacks and whites.  Plessy sat on a car designated to whites and was arrested.</a:t>
            </a:r>
          </a:p>
          <a:p>
            <a:pPr eaLnBrk="1" hangingPunct="1">
              <a:buFont typeface="Wingdings" pitchFamily="2" charset="2"/>
              <a:buNone/>
              <a:defRPr/>
            </a:pPr>
            <a:r>
              <a:rPr lang="en-US" sz="2000" b="1" u="sng" dirty="0" smtClean="0">
                <a:latin typeface="Comic Sans MS" pitchFamily="66" charset="0"/>
              </a:rPr>
              <a:t>Court Decision</a:t>
            </a:r>
            <a:r>
              <a:rPr lang="en-US" sz="2000" b="1" dirty="0" smtClean="0">
                <a:latin typeface="Comic Sans MS" pitchFamily="66" charset="0"/>
              </a:rPr>
              <a:t>: In favor of Louisiana law.  Was not ruled a violation of the 14</a:t>
            </a:r>
            <a:r>
              <a:rPr lang="en-US" sz="2000" b="1" baseline="30000" dirty="0" smtClean="0">
                <a:latin typeface="Comic Sans MS" pitchFamily="66" charset="0"/>
              </a:rPr>
              <a:t>th</a:t>
            </a:r>
            <a:r>
              <a:rPr lang="en-US" sz="2000" b="1" dirty="0" smtClean="0">
                <a:latin typeface="Comic Sans MS" pitchFamily="66" charset="0"/>
              </a:rPr>
              <a:t> Amendment, equal protection clause.</a:t>
            </a:r>
          </a:p>
          <a:p>
            <a:pPr eaLnBrk="1" hangingPunct="1">
              <a:buFont typeface="Wingdings" pitchFamily="2" charset="2"/>
              <a:buNone/>
              <a:defRPr/>
            </a:pPr>
            <a:r>
              <a:rPr lang="en-US" sz="2000" b="1" u="sng" dirty="0" smtClean="0">
                <a:latin typeface="Comic Sans MS" pitchFamily="66" charset="0"/>
              </a:rPr>
              <a:t>Precedent</a:t>
            </a:r>
            <a:r>
              <a:rPr lang="en-US" sz="2000" b="1" dirty="0" smtClean="0">
                <a:latin typeface="Comic Sans MS" pitchFamily="66" charset="0"/>
              </a:rPr>
              <a:t>:  Separate but equal constitutional.  Led to an increase of segregation particularly in southern states.</a:t>
            </a:r>
            <a:endParaRPr lang="en-US" sz="2000" b="1" u="sng" dirty="0" smtClean="0">
              <a:latin typeface="Comic Sans MS" pitchFamily="66" charset="0"/>
            </a:endParaRPr>
          </a:p>
        </p:txBody>
      </p:sp>
      <p:pic>
        <p:nvPicPr>
          <p:cNvPr id="8196" name="Picture 5" descr="con0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24250"/>
            <a:ext cx="28575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865187"/>
          </a:xfrm>
        </p:spPr>
        <p:txBody>
          <a:bodyPr/>
          <a:lstStyle/>
          <a:p>
            <a:pPr eaLnBrk="1" hangingPunct="1">
              <a:defRPr/>
            </a:pPr>
            <a:r>
              <a:rPr lang="en-US" sz="4000" b="1" smtClean="0">
                <a:solidFill>
                  <a:schemeClr val="tx1"/>
                </a:solidFill>
                <a:latin typeface="Comic Sans MS" pitchFamily="66" charset="0"/>
              </a:rPr>
              <a:t>SUPREME COURT CASES</a:t>
            </a:r>
          </a:p>
        </p:txBody>
      </p:sp>
      <p:sp>
        <p:nvSpPr>
          <p:cNvPr id="13315" name="Rectangle 3"/>
          <p:cNvSpPr>
            <a:spLocks noGrp="1" noChangeArrowheads="1"/>
          </p:cNvSpPr>
          <p:nvPr>
            <p:ph type="body" idx="1"/>
          </p:nvPr>
        </p:nvSpPr>
        <p:spPr>
          <a:xfrm>
            <a:off x="1752600" y="1371600"/>
            <a:ext cx="7239000" cy="4038600"/>
          </a:xfrm>
        </p:spPr>
        <p:txBody>
          <a:bodyPr/>
          <a:lstStyle/>
          <a:p>
            <a:pPr algn="ctr" eaLnBrk="1" hangingPunct="1">
              <a:buFont typeface="Wingdings" pitchFamily="2" charset="2"/>
              <a:buNone/>
              <a:defRPr/>
            </a:pPr>
            <a:r>
              <a:rPr lang="en-US" sz="2000" b="1" u="sng" smtClean="0">
                <a:latin typeface="Comic Sans MS" pitchFamily="66" charset="0"/>
              </a:rPr>
              <a:t>Muller v. Oregon (1906)</a:t>
            </a:r>
            <a:endParaRPr lang="en-US" sz="1800" b="1" smtClean="0">
              <a:latin typeface="Comic Sans MS" pitchFamily="66" charset="0"/>
            </a:endParaRP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14</a:t>
            </a:r>
            <a:r>
              <a:rPr lang="en-US" sz="1800" b="1" baseline="30000" smtClean="0">
                <a:latin typeface="Comic Sans MS" pitchFamily="66" charset="0"/>
              </a:rPr>
              <a:t>th</a:t>
            </a:r>
            <a:r>
              <a:rPr lang="en-US" sz="1800" b="1" smtClean="0">
                <a:latin typeface="Comic Sans MS" pitchFamily="66" charset="0"/>
              </a:rPr>
              <a:t> Amendment (Equal Protection)</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Muller was arrested for violating an Oregon law that reduced women to a 10 hour work day.  Muller was contracting women to work in excess of 10 hours a day.  Muller felt that the law violated the 14</a:t>
            </a:r>
            <a:r>
              <a:rPr lang="en-US" sz="1800" b="1" baseline="30000" smtClean="0">
                <a:latin typeface="Comic Sans MS" pitchFamily="66" charset="0"/>
              </a:rPr>
              <a:t>th</a:t>
            </a:r>
            <a:r>
              <a:rPr lang="en-US" sz="1800" b="1" smtClean="0">
                <a:latin typeface="Comic Sans MS" pitchFamily="66" charset="0"/>
              </a:rPr>
              <a:t> Amendment, the freedom of contract.</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Due to medical information proving the need to protect women, and the harmful effects labor can have on child-bearing, the Court ruled in favor of the Oregon law.</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States may pass laws to protect certain groups if they can prove benefit to society.</a:t>
            </a:r>
            <a:endParaRPr lang="en-US" sz="1800" b="1" u="sng" smtClean="0">
              <a:latin typeface="Comic Sans MS" pitchFamily="66" charset="0"/>
            </a:endParaRPr>
          </a:p>
        </p:txBody>
      </p:sp>
      <p:pic>
        <p:nvPicPr>
          <p:cNvPr id="9220" name="Picture 5" descr="womenlab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18081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788987"/>
          </a:xfrm>
        </p:spPr>
        <p:txBody>
          <a:bodyPr/>
          <a:lstStyle/>
          <a:p>
            <a:pPr eaLnBrk="1" hangingPunct="1">
              <a:defRPr/>
            </a:pPr>
            <a:r>
              <a:rPr lang="en-US" sz="4000" b="1" smtClean="0">
                <a:solidFill>
                  <a:schemeClr val="tx1"/>
                </a:solidFill>
                <a:latin typeface="Comic Sans MS" pitchFamily="66" charset="0"/>
              </a:rPr>
              <a:t>SUPREME COURT CASES</a:t>
            </a:r>
          </a:p>
        </p:txBody>
      </p:sp>
      <p:sp>
        <p:nvSpPr>
          <p:cNvPr id="14339" name="Rectangle 3"/>
          <p:cNvSpPr>
            <a:spLocks noGrp="1" noChangeArrowheads="1"/>
          </p:cNvSpPr>
          <p:nvPr>
            <p:ph type="body" idx="1"/>
          </p:nvPr>
        </p:nvSpPr>
        <p:spPr>
          <a:xfrm>
            <a:off x="2590800" y="1600200"/>
            <a:ext cx="6096000" cy="4953000"/>
          </a:xfrm>
        </p:spPr>
        <p:txBody>
          <a:bodyPr/>
          <a:lstStyle/>
          <a:p>
            <a:pPr algn="ctr" eaLnBrk="1" hangingPunct="1">
              <a:buFont typeface="Wingdings" pitchFamily="2" charset="2"/>
              <a:buNone/>
              <a:defRPr/>
            </a:pPr>
            <a:r>
              <a:rPr lang="en-US" sz="2000" b="1" u="sng" dirty="0" err="1" smtClean="0">
                <a:latin typeface="Comic Sans MS" pitchFamily="66" charset="0"/>
              </a:rPr>
              <a:t>Schenck</a:t>
            </a:r>
            <a:r>
              <a:rPr lang="en-US" sz="2000" b="1" u="sng" dirty="0" smtClean="0">
                <a:latin typeface="Comic Sans MS" pitchFamily="66" charset="0"/>
              </a:rPr>
              <a:t> v. United States (1919)</a:t>
            </a: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1</a:t>
            </a:r>
            <a:r>
              <a:rPr lang="en-US" sz="1800" b="1" baseline="30000" dirty="0" smtClean="0">
                <a:latin typeface="Comic Sans MS" pitchFamily="66" charset="0"/>
              </a:rPr>
              <a:t>st</a:t>
            </a:r>
            <a:r>
              <a:rPr lang="en-US" sz="1800" b="1" dirty="0" smtClean="0">
                <a:latin typeface="Comic Sans MS" pitchFamily="66" charset="0"/>
              </a:rPr>
              <a:t> Amendment – Times of War</a:t>
            </a:r>
          </a:p>
          <a:p>
            <a:pPr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a:t>
            </a:r>
            <a:r>
              <a:rPr lang="en-US" sz="1800" b="1" dirty="0" err="1" smtClean="0">
                <a:latin typeface="Comic Sans MS" pitchFamily="66" charset="0"/>
              </a:rPr>
              <a:t>Schenck</a:t>
            </a:r>
            <a:r>
              <a:rPr lang="en-US" sz="1800" b="1" dirty="0" smtClean="0">
                <a:latin typeface="Comic Sans MS" pitchFamily="66" charset="0"/>
              </a:rPr>
              <a:t> passed out flyer during WWI telling </a:t>
            </a:r>
            <a:r>
              <a:rPr lang="en-US" sz="1800" b="1" dirty="0" err="1" smtClean="0">
                <a:latin typeface="Comic Sans MS" pitchFamily="66" charset="0"/>
              </a:rPr>
              <a:t>ppl</a:t>
            </a:r>
            <a:r>
              <a:rPr lang="en-US" sz="1800" b="1" dirty="0" smtClean="0">
                <a:latin typeface="Comic Sans MS" pitchFamily="66" charset="0"/>
              </a:rPr>
              <a:t> to dodge the draft. Said draft was violation of the 13</a:t>
            </a:r>
            <a:r>
              <a:rPr lang="en-US" sz="1800" b="1" baseline="30000" dirty="0" smtClean="0">
                <a:latin typeface="Comic Sans MS" pitchFamily="66" charset="0"/>
              </a:rPr>
              <a:t>th</a:t>
            </a:r>
            <a:r>
              <a:rPr lang="en-US" sz="1800" b="1" dirty="0" smtClean="0">
                <a:latin typeface="Comic Sans MS" pitchFamily="66" charset="0"/>
              </a:rPr>
              <a:t> Amendment (involuntary servitude).  </a:t>
            </a:r>
            <a:r>
              <a:rPr lang="en-US" sz="1800" b="1" dirty="0" err="1" smtClean="0">
                <a:latin typeface="Comic Sans MS" pitchFamily="66" charset="0"/>
              </a:rPr>
              <a:t>Schenck</a:t>
            </a:r>
            <a:r>
              <a:rPr lang="en-US" sz="1800" b="1" dirty="0" smtClean="0">
                <a:latin typeface="Comic Sans MS" pitchFamily="66" charset="0"/>
              </a:rPr>
              <a:t> was arrested under terms of the Espionage Act of 1917.  </a:t>
            </a:r>
            <a:r>
              <a:rPr lang="en-US" sz="1800" b="1" dirty="0" err="1" smtClean="0">
                <a:latin typeface="Comic Sans MS" pitchFamily="66" charset="0"/>
              </a:rPr>
              <a:t>Schenck</a:t>
            </a:r>
            <a:r>
              <a:rPr lang="en-US" sz="1800" b="1" dirty="0" smtClean="0">
                <a:latin typeface="Comic Sans MS" pitchFamily="66" charset="0"/>
              </a:rPr>
              <a:t> appealed conviction on grounds that his 1</a:t>
            </a:r>
            <a:r>
              <a:rPr lang="en-US" sz="1800" b="1" baseline="30000" dirty="0" smtClean="0">
                <a:latin typeface="Comic Sans MS" pitchFamily="66" charset="0"/>
              </a:rPr>
              <a:t>st</a:t>
            </a:r>
            <a:r>
              <a:rPr lang="en-US" sz="1800" b="1" dirty="0" smtClean="0">
                <a:latin typeface="Comic Sans MS" pitchFamily="66" charset="0"/>
              </a:rPr>
              <a:t> Amendment right had been violated.</a:t>
            </a:r>
          </a:p>
          <a:p>
            <a:pPr eaLnBrk="1" hangingPunct="1">
              <a:buFont typeface="Wingdings" pitchFamily="2" charset="2"/>
              <a:buNone/>
              <a:defRPr/>
            </a:pPr>
            <a:r>
              <a:rPr lang="en-US" sz="1800" b="1" u="sng" dirty="0" smtClean="0">
                <a:latin typeface="Comic Sans MS" pitchFamily="66" charset="0"/>
              </a:rPr>
              <a:t>Court Ruling</a:t>
            </a:r>
            <a:r>
              <a:rPr lang="en-US" sz="1800" b="1" dirty="0" smtClean="0">
                <a:latin typeface="Comic Sans MS" pitchFamily="66" charset="0"/>
              </a:rPr>
              <a:t>: In favor of the United States.  Urging citizens to break the law, and posed a threat to security of the nation if successful (clear and present danger).</a:t>
            </a:r>
          </a:p>
          <a:p>
            <a:pPr eaLnBrk="1" hangingPunct="1">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1</a:t>
            </a:r>
            <a:r>
              <a:rPr lang="en-US" sz="1800" b="1" baseline="30000" dirty="0" smtClean="0">
                <a:latin typeface="Comic Sans MS" pitchFamily="66" charset="0"/>
              </a:rPr>
              <a:t>st</a:t>
            </a:r>
            <a:r>
              <a:rPr lang="en-US" sz="1800" b="1" dirty="0" smtClean="0">
                <a:latin typeface="Comic Sans MS" pitchFamily="66" charset="0"/>
              </a:rPr>
              <a:t> Amendment rights, as well as others can be limited during times of war.</a:t>
            </a:r>
            <a:endParaRPr lang="en-US" sz="1800" b="1" u="sng" dirty="0" smtClean="0">
              <a:latin typeface="Comic Sans MS" pitchFamily="66" charset="0"/>
            </a:endParaRPr>
          </a:p>
          <a:p>
            <a:pPr eaLnBrk="1" hangingPunct="1">
              <a:buFont typeface="Wingdings" pitchFamily="2" charset="2"/>
              <a:buNone/>
              <a:defRPr/>
            </a:pPr>
            <a:endParaRPr lang="en-US" sz="1800" b="1" dirty="0" smtClean="0">
              <a:latin typeface="Comic Sans MS" pitchFamily="66" charset="0"/>
            </a:endParaRPr>
          </a:p>
        </p:txBody>
      </p:sp>
      <p:pic>
        <p:nvPicPr>
          <p:cNvPr id="10244" name="Picture 5" descr="normanrockw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71800"/>
            <a:ext cx="257175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865187"/>
          </a:xfrm>
        </p:spPr>
        <p:txBody>
          <a:bodyPr/>
          <a:lstStyle/>
          <a:p>
            <a:pPr eaLnBrk="1" hangingPunct="1">
              <a:defRPr/>
            </a:pPr>
            <a:r>
              <a:rPr lang="en-US" b="1" smtClean="0">
                <a:solidFill>
                  <a:schemeClr val="tx1"/>
                </a:solidFill>
                <a:latin typeface="Comic Sans MS" pitchFamily="66" charset="0"/>
              </a:rPr>
              <a:t>SUPREME COURT CASES</a:t>
            </a:r>
          </a:p>
        </p:txBody>
      </p:sp>
      <p:sp>
        <p:nvSpPr>
          <p:cNvPr id="15363" name="Rectangle 3"/>
          <p:cNvSpPr>
            <a:spLocks noGrp="1" noChangeArrowheads="1"/>
          </p:cNvSpPr>
          <p:nvPr>
            <p:ph type="body" idx="1"/>
          </p:nvPr>
        </p:nvSpPr>
        <p:spPr>
          <a:xfrm>
            <a:off x="2667000" y="1219200"/>
            <a:ext cx="6019800" cy="5410200"/>
          </a:xfrm>
        </p:spPr>
        <p:txBody>
          <a:bodyPr/>
          <a:lstStyle/>
          <a:p>
            <a:pPr algn="ctr" eaLnBrk="1" hangingPunct="1">
              <a:buFont typeface="Wingdings" pitchFamily="2" charset="2"/>
              <a:buNone/>
              <a:defRPr/>
            </a:pPr>
            <a:r>
              <a:rPr lang="en-US" sz="2000" b="1" u="sng" dirty="0" err="1" smtClean="0">
                <a:latin typeface="Comic Sans MS" pitchFamily="66" charset="0"/>
              </a:rPr>
              <a:t>Korematsu</a:t>
            </a:r>
            <a:r>
              <a:rPr lang="en-US" sz="2000" b="1" u="sng" dirty="0" smtClean="0">
                <a:latin typeface="Comic Sans MS" pitchFamily="66" charset="0"/>
              </a:rPr>
              <a:t> v. United States (1944)</a:t>
            </a:r>
            <a:endParaRPr lang="en-US" sz="2000" b="1" dirty="0" smtClean="0">
              <a:latin typeface="Comic Sans MS" pitchFamily="66" charset="0"/>
            </a:endParaRPr>
          </a:p>
          <a:p>
            <a:pPr eaLnBrk="1" hangingPunct="1">
              <a:buFont typeface="Wingdings" pitchFamily="2" charset="2"/>
              <a:buNone/>
              <a:defRPr/>
            </a:pPr>
            <a:r>
              <a:rPr lang="en-US" sz="1800" b="1" u="sng" dirty="0" smtClean="0">
                <a:latin typeface="Comic Sans MS" pitchFamily="66" charset="0"/>
              </a:rPr>
              <a:t>Issue</a:t>
            </a:r>
            <a:r>
              <a:rPr lang="en-US" sz="1800" b="1" dirty="0" smtClean="0">
                <a:latin typeface="Comic Sans MS" pitchFamily="66" charset="0"/>
              </a:rPr>
              <a:t>: 5</a:t>
            </a:r>
            <a:r>
              <a:rPr lang="en-US" sz="1800" b="1" baseline="30000" dirty="0" smtClean="0">
                <a:latin typeface="Comic Sans MS" pitchFamily="66" charset="0"/>
              </a:rPr>
              <a:t>th</a:t>
            </a:r>
            <a:r>
              <a:rPr lang="en-US" sz="1800" b="1" dirty="0" smtClean="0">
                <a:latin typeface="Comic Sans MS" pitchFamily="66" charset="0"/>
              </a:rPr>
              <a:t> &amp; 14</a:t>
            </a:r>
            <a:r>
              <a:rPr lang="en-US" sz="1800" b="1" baseline="30000" dirty="0" smtClean="0">
                <a:latin typeface="Comic Sans MS" pitchFamily="66" charset="0"/>
              </a:rPr>
              <a:t>th</a:t>
            </a:r>
            <a:r>
              <a:rPr lang="en-US" sz="1800" b="1" dirty="0" smtClean="0">
                <a:latin typeface="Comic Sans MS" pitchFamily="66" charset="0"/>
              </a:rPr>
              <a:t> Amendment – Times of War</a:t>
            </a:r>
          </a:p>
          <a:p>
            <a:pPr eaLnBrk="1" hangingPunct="1">
              <a:buFont typeface="Wingdings" pitchFamily="2" charset="2"/>
              <a:buNone/>
              <a:defRPr/>
            </a:pPr>
            <a:r>
              <a:rPr lang="en-US" sz="1800" b="1" u="sng" dirty="0" smtClean="0">
                <a:latin typeface="Comic Sans MS" pitchFamily="66" charset="0"/>
              </a:rPr>
              <a:t>Court Case</a:t>
            </a:r>
            <a:r>
              <a:rPr lang="en-US" sz="1800" b="1" dirty="0" smtClean="0">
                <a:latin typeface="Comic Sans MS" pitchFamily="66" charset="0"/>
              </a:rPr>
              <a:t>: During WWII, the US military placed Japanese Americans in internment camps. </a:t>
            </a:r>
            <a:r>
              <a:rPr lang="en-US" sz="1800" b="1" dirty="0" err="1" smtClean="0">
                <a:latin typeface="Comic Sans MS" pitchFamily="66" charset="0"/>
              </a:rPr>
              <a:t>Korematsu</a:t>
            </a:r>
            <a:r>
              <a:rPr lang="en-US" sz="1800" b="1" dirty="0" smtClean="0">
                <a:latin typeface="Comic Sans MS" pitchFamily="66" charset="0"/>
              </a:rPr>
              <a:t> sued the US </a:t>
            </a:r>
            <a:r>
              <a:rPr lang="en-US" sz="1800" b="1" dirty="0" err="1" smtClean="0">
                <a:latin typeface="Comic Sans MS" pitchFamily="66" charset="0"/>
              </a:rPr>
              <a:t>govt</a:t>
            </a:r>
            <a:r>
              <a:rPr lang="en-US" sz="1800" b="1" dirty="0" smtClean="0">
                <a:latin typeface="Comic Sans MS" pitchFamily="66" charset="0"/>
              </a:rPr>
              <a:t> saying that it was a violation of 5</a:t>
            </a:r>
            <a:r>
              <a:rPr lang="en-US" sz="1800" b="1" baseline="30000" dirty="0" smtClean="0">
                <a:latin typeface="Comic Sans MS" pitchFamily="66" charset="0"/>
              </a:rPr>
              <a:t>th</a:t>
            </a:r>
            <a:r>
              <a:rPr lang="en-US" sz="1800" b="1" dirty="0" smtClean="0">
                <a:latin typeface="Comic Sans MS" pitchFamily="66" charset="0"/>
              </a:rPr>
              <a:t> Amendment due process, and the 14</a:t>
            </a:r>
            <a:r>
              <a:rPr lang="en-US" sz="1800" b="1" baseline="30000" dirty="0" smtClean="0">
                <a:latin typeface="Comic Sans MS" pitchFamily="66" charset="0"/>
              </a:rPr>
              <a:t>th</a:t>
            </a:r>
            <a:r>
              <a:rPr lang="en-US" sz="1800" b="1" dirty="0" smtClean="0">
                <a:latin typeface="Comic Sans MS" pitchFamily="66" charset="0"/>
              </a:rPr>
              <a:t> Amendment.</a:t>
            </a:r>
          </a:p>
          <a:p>
            <a:pPr eaLnBrk="1" hangingPunct="1">
              <a:buFont typeface="Wingdings" pitchFamily="2" charset="2"/>
              <a:buNone/>
              <a:defRPr/>
            </a:pPr>
            <a:r>
              <a:rPr lang="en-US" sz="1800" b="1" u="sng" dirty="0" smtClean="0">
                <a:latin typeface="Comic Sans MS" pitchFamily="66" charset="0"/>
              </a:rPr>
              <a:t>Court Ruling</a:t>
            </a:r>
            <a:r>
              <a:rPr lang="en-US" sz="1800" b="1" dirty="0" smtClean="0">
                <a:latin typeface="Comic Sans MS" pitchFamily="66" charset="0"/>
              </a:rPr>
              <a:t>: In favor of the United States government.</a:t>
            </a:r>
          </a:p>
          <a:p>
            <a:pPr eaLnBrk="1" hangingPunct="1">
              <a:buFont typeface="Wingdings" pitchFamily="2" charset="2"/>
              <a:buNone/>
              <a:defRPr/>
            </a:pPr>
            <a:r>
              <a:rPr lang="en-US" sz="1800" b="1" u="sng" dirty="0" smtClean="0">
                <a:latin typeface="Comic Sans MS" pitchFamily="66" charset="0"/>
              </a:rPr>
              <a:t>Precedent</a:t>
            </a:r>
            <a:r>
              <a:rPr lang="en-US" sz="1800" b="1" dirty="0" smtClean="0">
                <a:latin typeface="Comic Sans MS" pitchFamily="66" charset="0"/>
              </a:rPr>
              <a:t>:  During times of war, certain group’s rights can be limited. (Clear &amp; Present Danger Rule)</a:t>
            </a:r>
            <a:endParaRPr lang="en-US" sz="1800" b="1" u="sng" dirty="0" smtClean="0">
              <a:latin typeface="Comic Sans MS" pitchFamily="66" charset="0"/>
            </a:endParaRPr>
          </a:p>
          <a:p>
            <a:pPr algn="ctr" eaLnBrk="1" hangingPunct="1">
              <a:buFont typeface="Wingdings" pitchFamily="2" charset="2"/>
              <a:buNone/>
              <a:defRPr/>
            </a:pPr>
            <a:endParaRPr lang="en-US" sz="2000" u="sng" dirty="0" smtClean="0">
              <a:latin typeface="Comic Sans MS" pitchFamily="66" charset="0"/>
            </a:endParaRPr>
          </a:p>
        </p:txBody>
      </p:sp>
      <p:pic>
        <p:nvPicPr>
          <p:cNvPr id="11268" name="Picture 5" descr="cartoo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0"/>
            <a:ext cx="2590800"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1149</TotalTime>
  <Words>2735</Words>
  <Application>Microsoft Office PowerPoint</Application>
  <PresentationFormat>On-screen Show (4:3)</PresentationFormat>
  <Paragraphs>181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Balance</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vector>
  </TitlesOfParts>
  <Company>WSFCS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SUPREME COURT CASES</dc:title>
  <dc:creator>WSFCS Workstation</dc:creator>
  <cp:lastModifiedBy>Dobbs</cp:lastModifiedBy>
  <cp:revision>109</cp:revision>
  <dcterms:created xsi:type="dcterms:W3CDTF">2007-03-27T19:30:18Z</dcterms:created>
  <dcterms:modified xsi:type="dcterms:W3CDTF">2015-02-16T18:56:38Z</dcterms:modified>
</cp:coreProperties>
</file>