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2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3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1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8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5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8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9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accent3"/>
          </a:fgClr>
          <a:bgClr>
            <a:schemeClr val="bg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38856-C5AE-4134-92B2-32A5DF1C9F6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5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10: Personal Finance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Businesses &amp; Labor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Businesses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Sole proprietorship: </a:t>
            </a:r>
            <a:r>
              <a:rPr lang="en-US" dirty="0" smtClean="0"/>
              <a:t>bus </a:t>
            </a:r>
            <a:r>
              <a:rPr lang="en-US" dirty="0" smtClean="0"/>
              <a:t>owned &amp; operated by single person</a:t>
            </a:r>
          </a:p>
          <a:p>
            <a:r>
              <a:rPr lang="en-US" dirty="0" smtClean="0"/>
              <a:t>Partnership: </a:t>
            </a:r>
            <a:r>
              <a:rPr lang="en-US" dirty="0" smtClean="0"/>
              <a:t>bus </a:t>
            </a:r>
            <a:r>
              <a:rPr lang="en-US" dirty="0" smtClean="0"/>
              <a:t>owned by 2+ </a:t>
            </a:r>
            <a:r>
              <a:rPr lang="en-US" dirty="0" err="1" smtClean="0"/>
              <a:t>ppl</a:t>
            </a:r>
            <a:endParaRPr lang="en-US" dirty="0" smtClean="0"/>
          </a:p>
          <a:p>
            <a:r>
              <a:rPr lang="en-US" dirty="0" smtClean="0"/>
              <a:t>Corporation: </a:t>
            </a:r>
            <a:r>
              <a:rPr lang="en-US" dirty="0" smtClean="0"/>
              <a:t>bus org </a:t>
            </a:r>
            <a:r>
              <a:rPr lang="en-US" dirty="0" smtClean="0"/>
              <a:t>owned by many </a:t>
            </a:r>
            <a:r>
              <a:rPr lang="en-US" dirty="0" err="1" smtClean="0"/>
              <a:t>ppl</a:t>
            </a:r>
            <a:r>
              <a:rPr lang="en-US" dirty="0" smtClean="0"/>
              <a:t> but treated </a:t>
            </a:r>
            <a:r>
              <a:rPr lang="en-US" dirty="0" smtClean="0"/>
              <a:t>by as </a:t>
            </a:r>
            <a:r>
              <a:rPr lang="en-US" dirty="0" smtClean="0"/>
              <a:t>if it were </a:t>
            </a:r>
            <a:r>
              <a:rPr lang="en-US" dirty="0" smtClean="0"/>
              <a:t>                                                                                      one                                                 </a:t>
            </a:r>
            <a:r>
              <a:rPr lang="en-US" dirty="0" smtClean="0"/>
              <a:t>person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69890"/>
            <a:ext cx="4038600" cy="308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0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Thought of as separate legal entity from the </a:t>
            </a:r>
            <a:r>
              <a:rPr lang="en-US" dirty="0" err="1" smtClean="0"/>
              <a:t>ppl</a:t>
            </a:r>
            <a:r>
              <a:rPr lang="en-US" dirty="0" smtClean="0"/>
              <a:t> </a:t>
            </a:r>
            <a:r>
              <a:rPr lang="en-US" dirty="0" smtClean="0"/>
              <a:t>who own it</a:t>
            </a:r>
          </a:p>
          <a:p>
            <a:r>
              <a:rPr lang="en-US" dirty="0" smtClean="0"/>
              <a:t>Raise $ by selling stock – shares of ownership</a:t>
            </a:r>
          </a:p>
          <a:p>
            <a:r>
              <a:rPr lang="en-US" dirty="0" smtClean="0"/>
              <a:t>Stockholders = </a:t>
            </a:r>
            <a:r>
              <a:rPr lang="en-US" dirty="0" err="1" smtClean="0"/>
              <a:t>ppl</a:t>
            </a:r>
            <a:r>
              <a:rPr lang="en-US" dirty="0" smtClean="0"/>
              <a:t> who buy/own stock</a:t>
            </a:r>
          </a:p>
          <a:p>
            <a:pPr lvl="1"/>
            <a:r>
              <a:rPr lang="en-US" dirty="0" smtClean="0"/>
              <a:t>Have say in </a:t>
            </a:r>
            <a:r>
              <a:rPr lang="en-US" dirty="0" smtClean="0"/>
              <a:t>bus</a:t>
            </a:r>
            <a:endParaRPr lang="en-US" dirty="0" smtClean="0"/>
          </a:p>
          <a:p>
            <a:r>
              <a:rPr lang="en-US" dirty="0" smtClean="0"/>
              <a:t>Corporate profits paid to stockholders = dividends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Businesses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Non-profit organization – </a:t>
            </a:r>
            <a:r>
              <a:rPr lang="en-US" dirty="0" err="1" smtClean="0"/>
              <a:t>provid</a:t>
            </a:r>
            <a:r>
              <a:rPr lang="en-US" dirty="0" smtClean="0"/>
              <a:t> g/s without </a:t>
            </a:r>
            <a:r>
              <a:rPr lang="en-US" dirty="0" smtClean="0"/>
              <a:t>earning </a:t>
            </a:r>
            <a:r>
              <a:rPr lang="en-US" dirty="0"/>
              <a:t>$</a:t>
            </a:r>
            <a:r>
              <a:rPr lang="en-US" dirty="0" smtClean="0"/>
              <a:t> </a:t>
            </a:r>
            <a:r>
              <a:rPr lang="en-US" dirty="0" smtClean="0"/>
              <a:t>for stockholders (don’t make a profit)</a:t>
            </a:r>
          </a:p>
          <a:p>
            <a:pPr lvl="1"/>
            <a:r>
              <a:rPr lang="en-US" dirty="0" smtClean="0"/>
              <a:t>Charities, research </a:t>
            </a:r>
            <a:r>
              <a:rPr lang="en-US" dirty="0" err="1" smtClean="0"/>
              <a:t>assoc</a:t>
            </a:r>
            <a:r>
              <a:rPr lang="en-US" dirty="0" smtClean="0"/>
              <a:t>, </a:t>
            </a:r>
            <a:r>
              <a:rPr lang="en-US" dirty="0" smtClean="0"/>
              <a:t>cultural programs</a:t>
            </a:r>
          </a:p>
          <a:p>
            <a:pPr lvl="1"/>
            <a:r>
              <a:rPr lang="en-US" dirty="0" smtClean="0"/>
              <a:t>Run on donations</a:t>
            </a:r>
            <a:endParaRPr lang="en-US" dirty="0" smtClean="0"/>
          </a:p>
          <a:p>
            <a:pPr lvl="1"/>
            <a:r>
              <a:rPr lang="en-US" dirty="0" smtClean="0"/>
              <a:t>Some large non-profits are </a:t>
            </a:r>
            <a:r>
              <a:rPr lang="en-US" dirty="0" smtClean="0"/>
              <a:t>corps</a:t>
            </a:r>
            <a:endParaRPr lang="en-US" dirty="0" smtClean="0"/>
          </a:p>
          <a:p>
            <a:pPr lvl="2"/>
            <a:r>
              <a:rPr lang="en-US" dirty="0" smtClean="0"/>
              <a:t>Red Cross, United Way, Boy Scouts, Girl Scouts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Workers &amp; Skill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Blue-collar – </a:t>
            </a:r>
            <a:r>
              <a:rPr lang="en-US" dirty="0" smtClean="0"/>
              <a:t>work</a:t>
            </a:r>
            <a:r>
              <a:rPr lang="en-US" dirty="0" smtClean="0"/>
              <a:t> </a:t>
            </a:r>
            <a:r>
              <a:rPr lang="en-US" dirty="0" smtClean="0"/>
              <a:t>in crafts, manufacturing, non-farm work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White-collar – </a:t>
            </a:r>
            <a:r>
              <a:rPr lang="en-US" dirty="0" smtClean="0"/>
              <a:t>work</a:t>
            </a:r>
            <a:r>
              <a:rPr lang="en-US" dirty="0" smtClean="0"/>
              <a:t> </a:t>
            </a:r>
            <a:r>
              <a:rPr lang="en-US" dirty="0" smtClean="0"/>
              <a:t>in offices, sales, prof positions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Agricultural workers – farm labor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Skill Categories: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unskilled workers – job needs no specialized training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Semi-skilled workers – job needs some training in job related skills (modern technology)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Skilled workers – learned trade/craft </a:t>
            </a:r>
            <a:r>
              <a:rPr lang="en-US" dirty="0" smtClean="0"/>
              <a:t>in</a:t>
            </a:r>
            <a:r>
              <a:rPr lang="en-US" dirty="0" smtClean="0"/>
              <a:t> </a:t>
            </a:r>
            <a:r>
              <a:rPr lang="en-US" dirty="0" smtClean="0"/>
              <a:t>school or apprenticeship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Professional – highly educated w/ college degree &amp; train.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9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Labor unions – </a:t>
            </a:r>
            <a:r>
              <a:rPr lang="en-US" dirty="0" smtClean="0"/>
              <a:t>orgs </a:t>
            </a:r>
            <a:r>
              <a:rPr lang="en-US" dirty="0" smtClean="0"/>
              <a:t>of workers formed to improve wages/working </a:t>
            </a:r>
            <a:r>
              <a:rPr lang="en-US" dirty="0" err="1" smtClean="0"/>
              <a:t>cond</a:t>
            </a:r>
            <a:endParaRPr lang="en-US" dirty="0" smtClean="0"/>
          </a:p>
          <a:p>
            <a:r>
              <a:rPr lang="en-US" dirty="0" smtClean="0"/>
              <a:t>Became </a:t>
            </a:r>
            <a:r>
              <a:rPr lang="en-US" dirty="0" smtClean="0"/>
              <a:t>big</a:t>
            </a:r>
            <a:r>
              <a:rPr lang="en-US" dirty="0" smtClean="0"/>
              <a:t> </a:t>
            </a:r>
            <a:r>
              <a:rPr lang="en-US" dirty="0" smtClean="0"/>
              <a:t>in early 1900s </a:t>
            </a:r>
            <a:r>
              <a:rPr lang="en-US" dirty="0" err="1" smtClean="0"/>
              <a:t>bc</a:t>
            </a:r>
            <a:r>
              <a:rPr lang="en-US" dirty="0" smtClean="0"/>
              <a:t> of industrial </a:t>
            </a:r>
            <a:r>
              <a:rPr lang="en-US" dirty="0" smtClean="0"/>
              <a:t>rev</a:t>
            </a:r>
            <a:endParaRPr lang="en-US" dirty="0" smtClean="0"/>
          </a:p>
          <a:p>
            <a:r>
              <a:rPr lang="en-US" dirty="0" smtClean="0"/>
              <a:t>Improved factory </a:t>
            </a:r>
            <a:r>
              <a:rPr lang="en-US" dirty="0" err="1" smtClean="0"/>
              <a:t>cond</a:t>
            </a:r>
            <a:r>
              <a:rPr lang="en-US" dirty="0" smtClean="0"/>
              <a:t>, </a:t>
            </a:r>
            <a:r>
              <a:rPr lang="en-US" dirty="0" smtClean="0"/>
              <a:t>wages, hours, child labor laws</a:t>
            </a:r>
          </a:p>
          <a:p>
            <a:r>
              <a:rPr lang="en-US" dirty="0" smtClean="0"/>
              <a:t>Recent decline in membership</a:t>
            </a:r>
          </a:p>
          <a:p>
            <a:pPr lvl="1"/>
            <a:r>
              <a:rPr lang="en-US" dirty="0" smtClean="0"/>
              <a:t>Overseas jobs, poor economy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8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Types/Examples:</a:t>
            </a:r>
          </a:p>
          <a:p>
            <a:pPr lvl="1"/>
            <a:r>
              <a:rPr lang="en-US" dirty="0" smtClean="0"/>
              <a:t>Craft Union – made up of </a:t>
            </a:r>
            <a:r>
              <a:rPr lang="en-US" b="1" dirty="0" smtClean="0"/>
              <a:t>skilled</a:t>
            </a:r>
            <a:r>
              <a:rPr lang="en-US" dirty="0" smtClean="0"/>
              <a:t> workers in specific </a:t>
            </a:r>
            <a:r>
              <a:rPr lang="en-US" dirty="0" smtClean="0"/>
              <a:t>trade/industry</a:t>
            </a:r>
            <a:r>
              <a:rPr lang="en-US" dirty="0" smtClean="0"/>
              <a:t>; earliest type</a:t>
            </a:r>
          </a:p>
          <a:p>
            <a:pPr lvl="1"/>
            <a:r>
              <a:rPr lang="en-US" dirty="0" smtClean="0"/>
              <a:t>Industrial Union – made up of </a:t>
            </a:r>
            <a:r>
              <a:rPr lang="en-US" b="1" dirty="0" smtClean="0"/>
              <a:t>all</a:t>
            </a:r>
            <a:r>
              <a:rPr lang="en-US" dirty="0" smtClean="0"/>
              <a:t> workers in an industry regardless of </a:t>
            </a:r>
            <a:r>
              <a:rPr lang="en-US" dirty="0" smtClean="0"/>
              <a:t>job/skill</a:t>
            </a:r>
            <a:endParaRPr lang="en-US" dirty="0" smtClean="0"/>
          </a:p>
          <a:p>
            <a:pPr lvl="1"/>
            <a:r>
              <a:rPr lang="en-US" dirty="0" smtClean="0"/>
              <a:t>AFL – CIO – American Federation of Labor &amp; Congress of Industrial Organizations</a:t>
            </a:r>
          </a:p>
          <a:p>
            <a:pPr lvl="2"/>
            <a:r>
              <a:rPr lang="en-US" dirty="0" smtClean="0"/>
              <a:t>Combined craft &amp; industrial unions; common now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715000"/>
            <a:ext cx="1143000" cy="1545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5352"/>
            <a:ext cx="1371600" cy="1472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715000"/>
            <a:ext cx="1600200" cy="16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4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bargaining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Collective bargaining – when union &amp; company meet to discuss terms of workers’ contracts</a:t>
            </a:r>
          </a:p>
          <a:p>
            <a:r>
              <a:rPr lang="en-US" dirty="0" smtClean="0"/>
              <a:t>Mediation – 3</a:t>
            </a:r>
            <a:r>
              <a:rPr lang="en-US" baseline="30000" dirty="0" smtClean="0"/>
              <a:t>rd</a:t>
            </a:r>
            <a:r>
              <a:rPr lang="en-US" dirty="0" smtClean="0"/>
              <a:t> party brought in to help reach agreement; not forced decision</a:t>
            </a:r>
          </a:p>
          <a:p>
            <a:r>
              <a:rPr lang="en-US" dirty="0" smtClean="0"/>
              <a:t>Arbitration – 3</a:t>
            </a:r>
            <a:r>
              <a:rPr lang="en-US" baseline="30000" dirty="0" smtClean="0"/>
              <a:t>rd</a:t>
            </a:r>
            <a:r>
              <a:rPr lang="en-US" dirty="0" smtClean="0"/>
              <a:t> party listens to both sides &amp; makes final decision</a:t>
            </a:r>
          </a:p>
        </p:txBody>
      </p:sp>
    </p:spTree>
    <p:extLst>
      <p:ext uri="{BB962C8B-B14F-4D97-AF65-F5344CB8AC3E}">
        <p14:creationId xmlns:p14="http://schemas.microsoft.com/office/powerpoint/2010/main" val="322780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Bargaining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/>
              <a:t>Strike – union workers refuse to work until demands </a:t>
            </a:r>
            <a:r>
              <a:rPr lang="en-US" dirty="0" smtClean="0"/>
              <a:t>met</a:t>
            </a:r>
            <a:endParaRPr lang="en-US" dirty="0"/>
          </a:p>
          <a:p>
            <a:r>
              <a:rPr lang="en-US" dirty="0"/>
              <a:t>Picketing – carrying signs to alert public</a:t>
            </a:r>
          </a:p>
          <a:p>
            <a:r>
              <a:rPr lang="en-US" dirty="0"/>
              <a:t>Boycott – workers </a:t>
            </a:r>
            <a:r>
              <a:rPr lang="en-US" dirty="0" smtClean="0"/>
              <a:t>tell</a:t>
            </a:r>
            <a:r>
              <a:rPr lang="en-US" dirty="0" smtClean="0"/>
              <a:t> </a:t>
            </a:r>
            <a:r>
              <a:rPr lang="en-US" dirty="0"/>
              <a:t>public </a:t>
            </a:r>
            <a:r>
              <a:rPr lang="en-US" dirty="0" smtClean="0"/>
              <a:t>not to</a:t>
            </a:r>
            <a:r>
              <a:rPr lang="en-US" dirty="0" smtClean="0"/>
              <a:t> buy g/s </a:t>
            </a:r>
            <a:r>
              <a:rPr lang="en-US" dirty="0" err="1"/>
              <a:t>bc</a:t>
            </a:r>
            <a:r>
              <a:rPr lang="en-US" dirty="0"/>
              <a:t> of worker treatment</a:t>
            </a:r>
          </a:p>
          <a:p>
            <a:r>
              <a:rPr lang="en-US" dirty="0"/>
              <a:t>Lockout – company blocks workers </a:t>
            </a:r>
            <a:r>
              <a:rPr lang="en-US"/>
              <a:t>from </a:t>
            </a:r>
            <a:r>
              <a:rPr lang="en-US" smtClean="0"/>
              <a:t>building </a:t>
            </a:r>
            <a:r>
              <a:rPr lang="en-US" dirty="0"/>
              <a:t>until they agree on contract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340991"/>
            <a:ext cx="2265218" cy="151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387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Unit 10: Personal Finance</vt:lpstr>
      <vt:lpstr>Types of Businesses</vt:lpstr>
      <vt:lpstr>Corporations</vt:lpstr>
      <vt:lpstr>Other Businesses</vt:lpstr>
      <vt:lpstr>Types of Workers &amp; Skill</vt:lpstr>
      <vt:lpstr>Labor Unions</vt:lpstr>
      <vt:lpstr>Labor Unions</vt:lpstr>
      <vt:lpstr>Collective bargaining</vt:lpstr>
      <vt:lpstr>Collective Bargaining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Goal/Unit 8: US Economy</dc:title>
  <dc:creator>Whitney</dc:creator>
  <cp:lastModifiedBy>Whitney</cp:lastModifiedBy>
  <cp:revision>25</cp:revision>
  <dcterms:created xsi:type="dcterms:W3CDTF">2012-11-25T23:11:43Z</dcterms:created>
  <dcterms:modified xsi:type="dcterms:W3CDTF">2015-05-04T01:58:52Z</dcterms:modified>
</cp:coreProperties>
</file>