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6A93-4D1A-4174-8434-7AB99BC42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6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F099-E4B2-4003-9D9F-8D3FD6C35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9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79C74-44B7-4969-B132-355FF6D2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409E3-88DE-417B-BF92-C3DAB14A6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4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B4400-8669-4601-9C15-4C9C9980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ACCD-C280-4E9F-8B62-B3524E64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8B40B-BDF6-4E17-A03D-CF9326198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9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19088-53A2-4C42-8321-3D1133121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1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0967-0729-430D-B186-84CE2236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D687-B8E2-440B-A0EC-EEFC3E996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4EA4C-513E-4BD9-9CFB-542DEF13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1DBEB10-9B59-491F-B74F-DBEC957FD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u="sng" smtClean="0">
                <a:latin typeface="Book Antiqua" pitchFamily="18" charset="0"/>
              </a:rPr>
              <a:t>Amendments Amending the U.S. Constitution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4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12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(1804</a:t>
            </a:r>
            <a:r>
              <a:rPr lang="en-US" b="1" dirty="0" smtClean="0">
                <a:latin typeface="Book Antiqua" pitchFamily="18" charset="0"/>
              </a:rPr>
              <a:t>): Election of the President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Electoral College must vote for President and V.P. on the same ticket (someone must run for V.P.)</a:t>
            </a:r>
          </a:p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No more 1</a:t>
            </a:r>
            <a:r>
              <a:rPr lang="en-US" sz="4000" b="1" baseline="30000" dirty="0" smtClean="0">
                <a:latin typeface="Book Antiqua" pitchFamily="18" charset="0"/>
              </a:rPr>
              <a:t>st</a:t>
            </a:r>
            <a:r>
              <a:rPr lang="en-US" sz="4000" b="1" dirty="0" smtClean="0">
                <a:latin typeface="Book Antiqua" pitchFamily="18" charset="0"/>
              </a:rPr>
              <a:t> and 2</a:t>
            </a:r>
            <a:r>
              <a:rPr lang="en-US" sz="4000" b="1" baseline="30000" dirty="0" smtClean="0">
                <a:latin typeface="Book Antiqua" pitchFamily="18" charset="0"/>
              </a:rPr>
              <a:t>nd</a:t>
            </a:r>
            <a:r>
              <a:rPr lang="en-US" sz="4000" b="1" dirty="0" smtClean="0">
                <a:latin typeface="Book Antiqua" pitchFamily="18" charset="0"/>
              </a:rPr>
              <a:t> place winners</a:t>
            </a:r>
          </a:p>
        </p:txBody>
      </p:sp>
      <p:pic>
        <p:nvPicPr>
          <p:cNvPr id="12292" name="Picture 4" descr="MCj043472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734">
            <a:off x="3257550" y="4240213"/>
            <a:ext cx="2408238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13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(1865</a:t>
            </a:r>
            <a:r>
              <a:rPr lang="en-US" b="1" dirty="0" smtClean="0">
                <a:latin typeface="Book Antiqua" pitchFamily="18" charset="0"/>
              </a:rPr>
              <a:t>): Abolish Slavery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Book Antiqua" pitchFamily="18" charset="0"/>
              </a:rPr>
              <a:t>Bans slavery and forced labor</a:t>
            </a:r>
          </a:p>
          <a:p>
            <a:pPr eaLnBrk="1" hangingPunct="1"/>
            <a:r>
              <a:rPr lang="en-US" sz="4000" dirty="0" smtClean="0">
                <a:latin typeface="Book Antiqua" pitchFamily="18" charset="0"/>
              </a:rPr>
              <a:t>NOT the same as the Emancipation Proclamation!</a:t>
            </a:r>
          </a:p>
        </p:txBody>
      </p:sp>
      <p:pic>
        <p:nvPicPr>
          <p:cNvPr id="13316" name="Picture 4" descr="MCj02420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63963"/>
            <a:ext cx="33528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14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(1868</a:t>
            </a:r>
            <a:r>
              <a:rPr lang="en-US" b="1" dirty="0" smtClean="0">
                <a:latin typeface="Book Antiqua" pitchFamily="18" charset="0"/>
              </a:rPr>
              <a:t>): Equal Rights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Guaranteed equal rights to ALL citizens</a:t>
            </a:r>
          </a:p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Declared all former slaves to be U.S. citizens</a:t>
            </a:r>
          </a:p>
          <a:p>
            <a:pPr eaLnBrk="1" hangingPunct="1"/>
            <a:endParaRPr lang="en-US" sz="4400" b="1" dirty="0" smtClean="0">
              <a:latin typeface="Book Antiqua" pitchFamily="18" charset="0"/>
            </a:endParaRPr>
          </a:p>
        </p:txBody>
      </p:sp>
      <p:pic>
        <p:nvPicPr>
          <p:cNvPr id="14340" name="Picture 4" descr="MPj042852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659188"/>
            <a:ext cx="481012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15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(1870</a:t>
            </a:r>
            <a:r>
              <a:rPr lang="en-US" b="1" dirty="0" smtClean="0">
                <a:latin typeface="Book Antiqua" pitchFamily="18" charset="0"/>
              </a:rPr>
              <a:t>): Right to Vote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>
                <a:latin typeface="Book Antiqua" pitchFamily="18" charset="0"/>
              </a:rPr>
              <a:t>R</a:t>
            </a:r>
            <a:r>
              <a:rPr lang="en-US" sz="4000" b="1" dirty="0" smtClean="0">
                <a:latin typeface="Book Antiqua" pitchFamily="18" charset="0"/>
              </a:rPr>
              <a:t>ace can’t </a:t>
            </a:r>
            <a:r>
              <a:rPr lang="en-US" sz="4000" b="1" dirty="0" smtClean="0">
                <a:latin typeface="Book Antiqua" pitchFamily="18" charset="0"/>
              </a:rPr>
              <a:t>be used to deny voting </a:t>
            </a:r>
            <a:r>
              <a:rPr lang="en-US" sz="4000" b="1" dirty="0" smtClean="0">
                <a:latin typeface="Book Antiqua" pitchFamily="18" charset="0"/>
              </a:rPr>
              <a:t>rights</a:t>
            </a:r>
            <a:r>
              <a:rPr lang="en-US" sz="4000" b="1" dirty="0">
                <a:latin typeface="Book Antiqua" pitchFamily="18" charset="0"/>
              </a:rPr>
              <a:t>;</a:t>
            </a:r>
            <a:r>
              <a:rPr lang="en-US" sz="4000" b="1" dirty="0" smtClean="0">
                <a:latin typeface="Book Antiqua" pitchFamily="18" charset="0"/>
              </a:rPr>
              <a:t> </a:t>
            </a:r>
            <a:r>
              <a:rPr lang="en-US" sz="4000" b="1" dirty="0" smtClean="0">
                <a:latin typeface="Book Antiqua" pitchFamily="18" charset="0"/>
              </a:rPr>
              <a:t>African Americans were given the right to vote</a:t>
            </a:r>
          </a:p>
        </p:txBody>
      </p:sp>
      <p:pic>
        <p:nvPicPr>
          <p:cNvPr id="15364" name="Picture 6" descr="MPj038472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35475"/>
            <a:ext cx="2438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400" b="1" smtClean="0">
                <a:latin typeface="Book Antiqua" pitchFamily="18" charset="0"/>
              </a:rPr>
              <a:t>Amendments 13-15 are known as the Civil War Amendments.</a:t>
            </a:r>
          </a:p>
        </p:txBody>
      </p:sp>
      <p:pic>
        <p:nvPicPr>
          <p:cNvPr id="16387" name="Picture 5" descr="MCj014951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548640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16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(1895</a:t>
            </a:r>
            <a:r>
              <a:rPr lang="en-US" b="1" dirty="0" smtClean="0">
                <a:latin typeface="Book Antiqua" pitchFamily="18" charset="0"/>
              </a:rPr>
              <a:t>): Federal Income Tax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Gives the </a:t>
            </a:r>
            <a:r>
              <a:rPr lang="en-US" sz="4000" b="1" dirty="0" smtClean="0">
                <a:latin typeface="Book Antiqua" pitchFamily="18" charset="0"/>
              </a:rPr>
              <a:t>federal gov’t the authority to </a:t>
            </a:r>
            <a:r>
              <a:rPr lang="en-US" sz="4000" b="1" dirty="0" smtClean="0">
                <a:latin typeface="Book Antiqua" pitchFamily="18" charset="0"/>
              </a:rPr>
              <a:t>collect income taxes</a:t>
            </a:r>
          </a:p>
        </p:txBody>
      </p:sp>
      <p:pic>
        <p:nvPicPr>
          <p:cNvPr id="17412" name="Picture 4" descr="MMj0395692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3855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17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(1913</a:t>
            </a:r>
            <a:r>
              <a:rPr lang="en-US" b="1" dirty="0" smtClean="0">
                <a:latin typeface="Book Antiqua" pitchFamily="18" charset="0"/>
              </a:rPr>
              <a:t>): Election of Senators 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The people, </a:t>
            </a:r>
            <a:r>
              <a:rPr lang="en-US" sz="4000" b="1" dirty="0" smtClean="0">
                <a:latin typeface="Book Antiqua" pitchFamily="18" charset="0"/>
              </a:rPr>
              <a:t>not </a:t>
            </a:r>
            <a:r>
              <a:rPr lang="en-US" sz="4000" b="1" dirty="0" smtClean="0">
                <a:latin typeface="Book Antiqua" pitchFamily="18" charset="0"/>
              </a:rPr>
              <a:t>state </a:t>
            </a:r>
            <a:r>
              <a:rPr lang="en-US" sz="4000" b="1" dirty="0" smtClean="0">
                <a:latin typeface="Book Antiqua" pitchFamily="18" charset="0"/>
              </a:rPr>
              <a:t>legislators, elect their Senators</a:t>
            </a:r>
          </a:p>
        </p:txBody>
      </p:sp>
      <p:pic>
        <p:nvPicPr>
          <p:cNvPr id="18436" name="Picture 4" descr="MCBD07123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33700"/>
            <a:ext cx="4419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18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(1919</a:t>
            </a:r>
            <a:r>
              <a:rPr lang="en-US" b="1" dirty="0" smtClean="0">
                <a:latin typeface="Book Antiqua" pitchFamily="18" charset="0"/>
              </a:rPr>
              <a:t>): Prohibition 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Prohibition was established—banning the sale, consumption, and production of alcohol</a:t>
            </a:r>
          </a:p>
        </p:txBody>
      </p:sp>
      <p:pic>
        <p:nvPicPr>
          <p:cNvPr id="19460" name="Picture 5" descr="MCj02871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3657600"/>
            <a:ext cx="31257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219200" y="2879725"/>
            <a:ext cx="2514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9462" name="Picture 7" descr="MCj042577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37338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19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(1920</a:t>
            </a:r>
            <a:r>
              <a:rPr lang="en-US" b="1" dirty="0" smtClean="0">
                <a:latin typeface="Book Antiqua" pitchFamily="18" charset="0"/>
              </a:rPr>
              <a:t>): Women’s Suffrage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Granted women suffrage (the right to vote)</a:t>
            </a:r>
          </a:p>
        </p:txBody>
      </p:sp>
      <p:pic>
        <p:nvPicPr>
          <p:cNvPr id="20484" name="Picture 4" descr="MCj012866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62200"/>
            <a:ext cx="4443413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20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(1933</a:t>
            </a:r>
            <a:r>
              <a:rPr lang="en-US" b="1" dirty="0" smtClean="0">
                <a:latin typeface="Book Antiqua" pitchFamily="18" charset="0"/>
              </a:rPr>
              <a:t>): Commencement of Terms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4530725"/>
          </a:xfrm>
        </p:spPr>
        <p:txBody>
          <a:bodyPr/>
          <a:lstStyle/>
          <a:p>
            <a:pPr eaLnBrk="1" hangingPunct="1"/>
            <a:r>
              <a:rPr lang="en-US" sz="3800" b="1" dirty="0" smtClean="0">
                <a:latin typeface="Book Antiqua" pitchFamily="18" charset="0"/>
              </a:rPr>
              <a:t>Set </a:t>
            </a:r>
            <a:r>
              <a:rPr lang="en-US" sz="3800" b="1" dirty="0" smtClean="0">
                <a:latin typeface="Book Antiqua" pitchFamily="18" charset="0"/>
              </a:rPr>
              <a:t>date </a:t>
            </a:r>
            <a:r>
              <a:rPr lang="en-US" sz="3800" b="1" dirty="0" smtClean="0">
                <a:latin typeface="Book Antiqua" pitchFamily="18" charset="0"/>
              </a:rPr>
              <a:t>for Congress to begin its term (Jan. 3</a:t>
            </a:r>
            <a:r>
              <a:rPr lang="en-US" sz="3800" b="1" baseline="30000" dirty="0" smtClean="0">
                <a:latin typeface="Book Antiqua" pitchFamily="18" charset="0"/>
              </a:rPr>
              <a:t>rd</a:t>
            </a:r>
            <a:r>
              <a:rPr lang="en-US" sz="3800" b="1" dirty="0" smtClean="0">
                <a:latin typeface="Book Antiqua" pitchFamily="18" charset="0"/>
              </a:rPr>
              <a:t>) and for the </a:t>
            </a:r>
            <a:r>
              <a:rPr lang="en-US" sz="3800" b="1" dirty="0" smtClean="0">
                <a:latin typeface="Book Antiqua" pitchFamily="18" charset="0"/>
              </a:rPr>
              <a:t>inauguration </a:t>
            </a:r>
            <a:r>
              <a:rPr lang="en-US" sz="3800" b="1" dirty="0" smtClean="0">
                <a:latin typeface="Book Antiqua" pitchFamily="18" charset="0"/>
              </a:rPr>
              <a:t>of the President </a:t>
            </a:r>
            <a:r>
              <a:rPr lang="en-US" sz="3800" b="1" dirty="0">
                <a:latin typeface="Book Antiqua" pitchFamily="18" charset="0"/>
              </a:rPr>
              <a:t>&amp;</a:t>
            </a:r>
            <a:r>
              <a:rPr lang="en-US" sz="3800" b="1" dirty="0" smtClean="0">
                <a:latin typeface="Book Antiqua" pitchFamily="18" charset="0"/>
              </a:rPr>
              <a:t> </a:t>
            </a:r>
            <a:r>
              <a:rPr lang="en-US" sz="3800" b="1" dirty="0" smtClean="0">
                <a:latin typeface="Book Antiqua" pitchFamily="18" charset="0"/>
              </a:rPr>
              <a:t>V.P</a:t>
            </a:r>
            <a:r>
              <a:rPr lang="en-US" sz="3800" b="1" dirty="0" smtClean="0">
                <a:latin typeface="Book Antiqua" pitchFamily="18" charset="0"/>
              </a:rPr>
              <a:t>. (beginning of term) </a:t>
            </a:r>
            <a:r>
              <a:rPr lang="en-US" sz="3800" b="1" dirty="0" smtClean="0">
                <a:latin typeface="Book Antiqua" pitchFamily="18" charset="0"/>
              </a:rPr>
              <a:t>(Jan. 20</a:t>
            </a:r>
            <a:r>
              <a:rPr lang="en-US" sz="3800" b="1" baseline="30000" dirty="0" smtClean="0">
                <a:latin typeface="Book Antiqua" pitchFamily="18" charset="0"/>
              </a:rPr>
              <a:t>th</a:t>
            </a:r>
            <a:r>
              <a:rPr lang="en-US" sz="3800" b="1" dirty="0" smtClean="0">
                <a:latin typeface="Book Antiqua" pitchFamily="18" charset="0"/>
              </a:rPr>
              <a:t>)</a:t>
            </a:r>
          </a:p>
        </p:txBody>
      </p:sp>
      <p:pic>
        <p:nvPicPr>
          <p:cNvPr id="21508" name="Picture 4" descr="MCj043480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114800" y="49530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876800" y="54102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latin typeface="Book Antiqua" pitchFamily="18" charset="0"/>
              </a:rPr>
              <a:t>Proposal [ask to create]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019800" cy="5257800"/>
          </a:xfrm>
        </p:spPr>
        <p:txBody>
          <a:bodyPr/>
          <a:lstStyle/>
          <a:p>
            <a:pPr eaLnBrk="1" hangingPunct="1"/>
            <a:r>
              <a:rPr lang="en-US" sz="4100" b="1" dirty="0" smtClean="0">
                <a:latin typeface="Book Antiqua" pitchFamily="18" charset="0"/>
              </a:rPr>
              <a:t>Vote of 2/3 of members of both houses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100" b="1" dirty="0" smtClean="0">
                <a:latin typeface="Book Antiqua" pitchFamily="18" charset="0"/>
              </a:rPr>
              <a:t>Or</a:t>
            </a:r>
          </a:p>
          <a:p>
            <a:pPr eaLnBrk="1" hangingPunct="1"/>
            <a:r>
              <a:rPr lang="en-US" sz="4100" b="1" dirty="0" smtClean="0">
                <a:latin typeface="Book Antiqua" pitchFamily="18" charset="0"/>
              </a:rPr>
              <a:t>By national </a:t>
            </a:r>
            <a:r>
              <a:rPr lang="en-US" sz="4100" b="1" dirty="0" smtClean="0">
                <a:latin typeface="Book Antiqua" pitchFamily="18" charset="0"/>
              </a:rPr>
              <a:t>convention</a:t>
            </a:r>
            <a:endParaRPr lang="en-US" sz="4100" b="1" dirty="0" smtClean="0">
              <a:latin typeface="Book Antiqua" pitchFamily="18" charset="0"/>
            </a:endParaRPr>
          </a:p>
        </p:txBody>
      </p:sp>
      <p:pic>
        <p:nvPicPr>
          <p:cNvPr id="4100" name="Picture 5" descr="C:\Documents and Settings\ashley.rush\Local Settings\Temporary Internet Files\Content.IE5\42EICO4T\MC9003907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76425"/>
            <a:ext cx="35814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21</a:t>
            </a:r>
            <a:r>
              <a:rPr lang="en-US" b="1" baseline="30000" dirty="0" smtClean="0">
                <a:latin typeface="Book Antiqua" pitchFamily="18" charset="0"/>
              </a:rPr>
              <a:t>st</a:t>
            </a:r>
            <a:r>
              <a:rPr lang="en-US" b="1" dirty="0" smtClean="0">
                <a:latin typeface="Book Antiqua" pitchFamily="18" charset="0"/>
              </a:rPr>
              <a:t> Amendment (1933</a:t>
            </a:r>
            <a:r>
              <a:rPr lang="en-US" b="1" dirty="0" smtClean="0">
                <a:latin typeface="Book Antiqua" pitchFamily="18" charset="0"/>
              </a:rPr>
              <a:t>): Repeal Prohibition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Repealed (got rid of) the prohibition of alcohol</a:t>
            </a:r>
          </a:p>
        </p:txBody>
      </p:sp>
      <p:pic>
        <p:nvPicPr>
          <p:cNvPr id="22532" name="Picture 4" descr="MCj02871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276600"/>
            <a:ext cx="312578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6" descr="MCj042446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9150"/>
            <a:ext cx="3651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22</a:t>
            </a:r>
            <a:r>
              <a:rPr lang="en-US" b="1" baseline="30000" dirty="0" smtClean="0">
                <a:latin typeface="Book Antiqua" pitchFamily="18" charset="0"/>
              </a:rPr>
              <a:t>nd</a:t>
            </a:r>
            <a:r>
              <a:rPr lang="en-US" b="1" dirty="0" smtClean="0">
                <a:latin typeface="Book Antiqua" pitchFamily="18" charset="0"/>
              </a:rPr>
              <a:t> Amendment (1951</a:t>
            </a:r>
            <a:r>
              <a:rPr lang="en-US" b="1" dirty="0" smtClean="0">
                <a:latin typeface="Book Antiqua" pitchFamily="18" charset="0"/>
              </a:rPr>
              <a:t>): Presidential Term Limits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Limits president to only serving 2 terms</a:t>
            </a:r>
          </a:p>
        </p:txBody>
      </p:sp>
      <p:pic>
        <p:nvPicPr>
          <p:cNvPr id="23556" name="Picture 9" descr="MPj04073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23</a:t>
            </a:r>
            <a:r>
              <a:rPr lang="en-US" b="1" baseline="30000" dirty="0" smtClean="0">
                <a:latin typeface="Book Antiqua" pitchFamily="18" charset="0"/>
              </a:rPr>
              <a:t>rd</a:t>
            </a:r>
            <a:r>
              <a:rPr lang="en-US" b="1" dirty="0" smtClean="0">
                <a:latin typeface="Book Antiqua" pitchFamily="18" charset="0"/>
              </a:rPr>
              <a:t> Amendment (1961</a:t>
            </a:r>
            <a:r>
              <a:rPr lang="en-US" b="1" dirty="0" smtClean="0">
                <a:latin typeface="Book Antiqua" pitchFamily="18" charset="0"/>
              </a:rPr>
              <a:t>): DC Vote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Gave residents of Washington D.C. votes in the Electoral College</a:t>
            </a:r>
          </a:p>
        </p:txBody>
      </p:sp>
      <p:pic>
        <p:nvPicPr>
          <p:cNvPr id="24580" name="Picture 5" descr="0-washington-dc_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34145"/>
            <a:ext cx="487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24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(1964</a:t>
            </a:r>
            <a:r>
              <a:rPr lang="en-US" b="1" dirty="0" smtClean="0">
                <a:latin typeface="Book Antiqua" pitchFamily="18" charset="0"/>
              </a:rPr>
              <a:t>): Poll Tax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Prohibits poll taxes so that even the poor can </a:t>
            </a:r>
            <a:r>
              <a:rPr lang="en-US" sz="4000" b="1" dirty="0" smtClean="0">
                <a:latin typeface="Book Antiqua" pitchFamily="18" charset="0"/>
              </a:rPr>
              <a:t>vote; got rid of the “grandfather clause” and literacy tests to vote</a:t>
            </a:r>
            <a:endParaRPr lang="en-US" sz="4000" b="1" dirty="0" smtClean="0">
              <a:latin typeface="Book Antiqua" pitchFamily="18" charset="0"/>
            </a:endParaRPr>
          </a:p>
        </p:txBody>
      </p:sp>
      <p:pic>
        <p:nvPicPr>
          <p:cNvPr id="25604" name="Picture 8" descr="MCPE02505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667000" cy="25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25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(1967</a:t>
            </a:r>
            <a:r>
              <a:rPr lang="en-US" b="1" dirty="0" smtClean="0">
                <a:latin typeface="Book Antiqua" pitchFamily="18" charset="0"/>
              </a:rPr>
              <a:t>): Presidential Secession 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latin typeface="Book Antiqua" pitchFamily="18" charset="0"/>
              </a:rPr>
              <a:t>Defines </a:t>
            </a:r>
            <a:r>
              <a:rPr lang="en-US" sz="4400" b="1" dirty="0" smtClean="0">
                <a:latin typeface="Book Antiqua" pitchFamily="18" charset="0"/>
              </a:rPr>
              <a:t>succession </a:t>
            </a:r>
            <a:r>
              <a:rPr lang="en-US" sz="4400" b="1" dirty="0" smtClean="0">
                <a:latin typeface="Book Antiqua" pitchFamily="18" charset="0"/>
              </a:rPr>
              <a:t>of the president</a:t>
            </a:r>
          </a:p>
          <a:p>
            <a:pPr eaLnBrk="1" hangingPunct="1"/>
            <a:r>
              <a:rPr lang="en-US" sz="4400" b="1" dirty="0" smtClean="0">
                <a:latin typeface="Book Antiqua" pitchFamily="18" charset="0"/>
              </a:rPr>
              <a:t>States who takes over </a:t>
            </a:r>
            <a:r>
              <a:rPr lang="en-US" sz="4400" b="1" dirty="0" smtClean="0">
                <a:latin typeface="Book Antiqua" pitchFamily="18" charset="0"/>
              </a:rPr>
              <a:t>if the president dies</a:t>
            </a:r>
          </a:p>
        </p:txBody>
      </p:sp>
      <p:pic>
        <p:nvPicPr>
          <p:cNvPr id="26628" name="Picture 14" descr="C:\Documents and Settings\ashley.rush\Local Settings\Temporary Internet Files\Content.IE5\Z0UQ6LPV\MC9004231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9388"/>
            <a:ext cx="1446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4" descr="C:\Documents and Settings\ashley.rush\Local Settings\Temporary Internet Files\Content.IE5\Z0UQ6LPV\MC9004231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1446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4" descr="C:\Documents and Settings\ashley.rush\Local Settings\Temporary Internet Files\Content.IE5\Z0UQ6LPV\MC9004231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5256213"/>
            <a:ext cx="1446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4" descr="C:\Documents and Settings\ashley.rush\Local Settings\Temporary Internet Files\Content.IE5\Z0UQ6LPV\MC9004231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5256213"/>
            <a:ext cx="14462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26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(1971</a:t>
            </a:r>
            <a:r>
              <a:rPr lang="en-US" b="1" dirty="0" smtClean="0">
                <a:latin typeface="Book Antiqua" pitchFamily="18" charset="0"/>
              </a:rPr>
              <a:t>): Voting Age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Lowered the voting age to 18</a:t>
            </a:r>
          </a:p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Due to the Vietnam War</a:t>
            </a:r>
          </a:p>
        </p:txBody>
      </p:sp>
      <p:pic>
        <p:nvPicPr>
          <p:cNvPr id="27652" name="Picture 5" descr="soldier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29749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27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(1992</a:t>
            </a:r>
            <a:r>
              <a:rPr lang="en-US" b="1" dirty="0" smtClean="0">
                <a:latin typeface="Book Antiqua" pitchFamily="18" charset="0"/>
              </a:rPr>
              <a:t>): Congressional Pay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324600" cy="52578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Members of Congress cannot get pay raises until the beginning of a new term</a:t>
            </a:r>
          </a:p>
        </p:txBody>
      </p:sp>
      <p:pic>
        <p:nvPicPr>
          <p:cNvPr id="28676" name="Picture 7" descr="MCj041257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584450"/>
            <a:ext cx="33623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latin typeface="Book Antiqua" pitchFamily="18" charset="0"/>
              </a:rPr>
              <a:t>Ratification [approve]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676400"/>
            <a:ext cx="5334000" cy="5029200"/>
          </a:xfrm>
        </p:spPr>
        <p:txBody>
          <a:bodyPr/>
          <a:lstStyle/>
          <a:p>
            <a:pPr eaLnBrk="1" hangingPunct="1"/>
            <a:r>
              <a:rPr lang="en-US" sz="4100" b="1" dirty="0" smtClean="0">
                <a:latin typeface="Book Antiqua" pitchFamily="18" charset="0"/>
              </a:rPr>
              <a:t>Approved by 3/4 of 50 state legislatures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100" b="1" dirty="0" smtClean="0">
                <a:latin typeface="Book Antiqua" pitchFamily="18" charset="0"/>
              </a:rPr>
              <a:t>Or</a:t>
            </a:r>
          </a:p>
          <a:p>
            <a:pPr eaLnBrk="1" hangingPunct="1"/>
            <a:r>
              <a:rPr lang="en-US" sz="4100" b="1" dirty="0" smtClean="0">
                <a:latin typeface="Book Antiqua" pitchFamily="18" charset="0"/>
              </a:rPr>
              <a:t>Approved by 3/4 of </a:t>
            </a:r>
            <a:r>
              <a:rPr lang="en-US" sz="4100" b="1" dirty="0" smtClean="0">
                <a:latin typeface="Book Antiqua" pitchFamily="18" charset="0"/>
              </a:rPr>
              <a:t>conventions </a:t>
            </a:r>
            <a:r>
              <a:rPr lang="en-US" sz="4100" b="1" dirty="0" smtClean="0">
                <a:latin typeface="Book Antiqua" pitchFamily="18" charset="0"/>
              </a:rPr>
              <a:t>held in 50 states</a:t>
            </a:r>
          </a:p>
        </p:txBody>
      </p:sp>
      <p:pic>
        <p:nvPicPr>
          <p:cNvPr id="5124" name="Picture 4" descr="C:\Documents and Settings\ashley.rush\Local Settings\Temporary Internet Files\Content.IE5\BVOPZSUY\MC9000550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28875"/>
            <a:ext cx="36417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0558853">
            <a:off x="2504544" y="5374146"/>
            <a:ext cx="12907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APPROVED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Let’s Review! (do not write)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257800"/>
          </a:xfrm>
        </p:spPr>
        <p:txBody>
          <a:bodyPr/>
          <a:lstStyle/>
          <a:p>
            <a:pPr eaLnBrk="1" hangingPunct="1"/>
            <a:r>
              <a:rPr lang="en-US" sz="4200" b="1" smtClean="0">
                <a:latin typeface="Book Antiqua" pitchFamily="18" charset="0"/>
              </a:rPr>
              <a:t>Which amendment grants you the right to a trial by jury in a criminal case?</a:t>
            </a:r>
          </a:p>
          <a:p>
            <a:pPr lvl="1" eaLnBrk="1" hangingPunct="1"/>
            <a:r>
              <a:rPr lang="en-US" sz="4200" b="1" smtClean="0">
                <a:latin typeface="Book Antiqua" pitchFamily="18" charset="0"/>
              </a:rPr>
              <a:t>6</a:t>
            </a:r>
            <a:r>
              <a:rPr lang="en-US" sz="4200" b="1" baseline="30000" smtClean="0">
                <a:latin typeface="Book Antiqua" pitchFamily="18" charset="0"/>
              </a:rPr>
              <a:t>th</a:t>
            </a:r>
            <a:r>
              <a:rPr lang="en-US" sz="4200" b="1" smtClean="0">
                <a:latin typeface="Book Antiqua" pitchFamily="18" charset="0"/>
              </a:rPr>
              <a:t> Amendment</a:t>
            </a:r>
          </a:p>
          <a:p>
            <a:pPr eaLnBrk="1" hangingPunct="1"/>
            <a:r>
              <a:rPr lang="en-US" sz="4200" b="1" smtClean="0">
                <a:latin typeface="Book Antiqua" pitchFamily="18" charset="0"/>
              </a:rPr>
              <a:t>Which amendment protects you from cruel and unusual punishment?</a:t>
            </a:r>
          </a:p>
          <a:p>
            <a:pPr lvl="1" eaLnBrk="1" hangingPunct="1"/>
            <a:r>
              <a:rPr lang="en-US" sz="4200" b="1" smtClean="0">
                <a:latin typeface="Book Antiqua" pitchFamily="18" charset="0"/>
              </a:rPr>
              <a:t>8</a:t>
            </a:r>
            <a:r>
              <a:rPr lang="en-US" sz="4200" b="1" baseline="30000" smtClean="0">
                <a:latin typeface="Book Antiqua" pitchFamily="18" charset="0"/>
              </a:rPr>
              <a:t>th</a:t>
            </a:r>
            <a:r>
              <a:rPr lang="en-US" sz="4200" b="1" smtClean="0">
                <a:latin typeface="Book Antiqua" pitchFamily="18" charset="0"/>
              </a:rPr>
              <a:t> Amendment</a:t>
            </a:r>
          </a:p>
        </p:txBody>
      </p:sp>
      <p:pic>
        <p:nvPicPr>
          <p:cNvPr id="6148" name="Picture 4" descr="C:\Documents and Settings\ashley.rush\Local Settings\Temporary Internet Files\Content.IE5\LW768R2A\MC9002871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4413"/>
            <a:ext cx="14255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:\Documents and Settings\ashley.rush\Local Settings\Temporary Internet Files\Content.IE5\42EICO4T\MP9003155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26038"/>
            <a:ext cx="213360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latin typeface="Book Antiqua" pitchFamily="18" charset="0"/>
              </a:rPr>
              <a:t>Review…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2578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Book Antiqua" pitchFamily="18" charset="0"/>
              </a:rPr>
              <a:t>Which amendment protects your freedom of religion?</a:t>
            </a:r>
          </a:p>
          <a:p>
            <a:pPr lvl="1" eaLnBrk="1" hangingPunct="1"/>
            <a:r>
              <a:rPr lang="en-US" sz="4000" b="1" smtClean="0">
                <a:latin typeface="Book Antiqua" pitchFamily="18" charset="0"/>
              </a:rPr>
              <a:t>1</a:t>
            </a:r>
            <a:r>
              <a:rPr lang="en-US" sz="4000" b="1" baseline="30000" smtClean="0">
                <a:latin typeface="Book Antiqua" pitchFamily="18" charset="0"/>
              </a:rPr>
              <a:t>st</a:t>
            </a:r>
            <a:r>
              <a:rPr lang="en-US" sz="4000" b="1" smtClean="0">
                <a:latin typeface="Book Antiqua" pitchFamily="18" charset="0"/>
              </a:rPr>
              <a:t> Amendment</a:t>
            </a:r>
          </a:p>
          <a:p>
            <a:pPr eaLnBrk="1" hangingPunct="1"/>
            <a:r>
              <a:rPr lang="en-US" sz="4000" b="1" smtClean="0">
                <a:latin typeface="Book Antiqua" pitchFamily="18" charset="0"/>
              </a:rPr>
              <a:t>Which amendment states that all powers not listed in the Constitution are reserved for the states?</a:t>
            </a:r>
          </a:p>
          <a:p>
            <a:pPr lvl="1" eaLnBrk="1" hangingPunct="1"/>
            <a:r>
              <a:rPr lang="en-US" sz="4000" b="1" smtClean="0">
                <a:latin typeface="Book Antiqua" pitchFamily="18" charset="0"/>
              </a:rPr>
              <a:t>10</a:t>
            </a:r>
            <a:r>
              <a:rPr lang="en-US" sz="4000" b="1" baseline="30000" smtClean="0">
                <a:latin typeface="Book Antiqua" pitchFamily="18" charset="0"/>
              </a:rPr>
              <a:t>th</a:t>
            </a:r>
            <a:r>
              <a:rPr lang="en-US" sz="4000" b="1" smtClean="0">
                <a:latin typeface="Book Antiqua" pitchFamily="18" charset="0"/>
              </a:rPr>
              <a:t> Amendment</a:t>
            </a:r>
          </a:p>
        </p:txBody>
      </p:sp>
      <p:pic>
        <p:nvPicPr>
          <p:cNvPr id="7172" name="Picture 4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8213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Documents and Settings\ashley.rush\Local Settings\Temporary Internet Files\Content.IE5\LW768R2A\MC90002740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18780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latin typeface="Book Antiqua" pitchFamily="18" charset="0"/>
              </a:rPr>
              <a:t>Review…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/>
            <a:r>
              <a:rPr lang="en-US" sz="4400" b="1" smtClean="0">
                <a:latin typeface="Book Antiqua" pitchFamily="18" charset="0"/>
              </a:rPr>
              <a:t>Which amendment grants you the right to bear arms?</a:t>
            </a:r>
          </a:p>
          <a:p>
            <a:pPr lvl="1" eaLnBrk="1" hangingPunct="1"/>
            <a:r>
              <a:rPr lang="en-US" sz="4400" b="1" smtClean="0">
                <a:latin typeface="Book Antiqua" pitchFamily="18" charset="0"/>
              </a:rPr>
              <a:t>2</a:t>
            </a:r>
            <a:r>
              <a:rPr lang="en-US" sz="4400" b="1" baseline="30000" smtClean="0">
                <a:latin typeface="Book Antiqua" pitchFamily="18" charset="0"/>
              </a:rPr>
              <a:t>nd</a:t>
            </a:r>
            <a:r>
              <a:rPr lang="en-US" sz="4400" b="1" smtClean="0">
                <a:latin typeface="Book Antiqua" pitchFamily="18" charset="0"/>
              </a:rPr>
              <a:t> Amendment</a:t>
            </a:r>
          </a:p>
          <a:p>
            <a:pPr eaLnBrk="1" hangingPunct="1"/>
            <a:r>
              <a:rPr lang="en-US" sz="4400" b="1" smtClean="0">
                <a:latin typeface="Book Antiqua" pitchFamily="18" charset="0"/>
              </a:rPr>
              <a:t>Which amendment gives you the right to a trial by jury in a civil case?</a:t>
            </a:r>
          </a:p>
          <a:p>
            <a:pPr lvl="1" eaLnBrk="1" hangingPunct="1"/>
            <a:r>
              <a:rPr lang="en-US" sz="4400" b="1" smtClean="0">
                <a:latin typeface="Book Antiqua" pitchFamily="18" charset="0"/>
              </a:rPr>
              <a:t>7</a:t>
            </a:r>
            <a:r>
              <a:rPr lang="en-US" sz="4400" b="1" baseline="30000" smtClean="0">
                <a:latin typeface="Book Antiqua" pitchFamily="18" charset="0"/>
              </a:rPr>
              <a:t>th</a:t>
            </a:r>
            <a:r>
              <a:rPr lang="en-US" sz="4400" b="1" smtClean="0">
                <a:latin typeface="Book Antiqua" pitchFamily="18" charset="0"/>
              </a:rPr>
              <a:t> Amendment</a:t>
            </a:r>
          </a:p>
        </p:txBody>
      </p:sp>
      <p:pic>
        <p:nvPicPr>
          <p:cNvPr id="8196" name="Picture 5" descr="C:\Documents and Settings\ashley.rush\Local Settings\Temporary Internet Files\Content.IE5\Z0UQ6LPV\MC9003630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25738"/>
            <a:ext cx="28194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C:\Documents and Settings\ashley.rush\Local Settings\Temporary Internet Files\Content.IE5\LW768R2A\MC90044131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latin typeface="Book Antiqua" pitchFamily="18" charset="0"/>
              </a:rPr>
              <a:t>Review…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2578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Book Antiqua" pitchFamily="18" charset="0"/>
              </a:rPr>
              <a:t>Which amendment states that you cannot be forced to quarter soldiers during peacetime?</a:t>
            </a:r>
          </a:p>
          <a:p>
            <a:pPr lvl="1" eaLnBrk="1" hangingPunct="1"/>
            <a:r>
              <a:rPr lang="en-US" sz="4000" b="1" smtClean="0">
                <a:latin typeface="Book Antiqua" pitchFamily="18" charset="0"/>
              </a:rPr>
              <a:t>3</a:t>
            </a:r>
            <a:r>
              <a:rPr lang="en-US" sz="4000" b="1" baseline="30000" smtClean="0">
                <a:latin typeface="Book Antiqua" pitchFamily="18" charset="0"/>
              </a:rPr>
              <a:t>rd</a:t>
            </a:r>
            <a:r>
              <a:rPr lang="en-US" sz="4000" b="1" smtClean="0">
                <a:latin typeface="Book Antiqua" pitchFamily="18" charset="0"/>
              </a:rPr>
              <a:t> Amendment</a:t>
            </a:r>
          </a:p>
          <a:p>
            <a:pPr eaLnBrk="1" hangingPunct="1"/>
            <a:r>
              <a:rPr lang="en-US" sz="4000" b="1" smtClean="0">
                <a:latin typeface="Book Antiqua" pitchFamily="18" charset="0"/>
              </a:rPr>
              <a:t>Which amendment states that all rights not listed in the Bill of Rights are still protected?</a:t>
            </a:r>
          </a:p>
          <a:p>
            <a:pPr lvl="1" eaLnBrk="1" hangingPunct="1"/>
            <a:r>
              <a:rPr lang="en-US" sz="4000" b="1" smtClean="0">
                <a:latin typeface="Book Antiqua" pitchFamily="18" charset="0"/>
              </a:rPr>
              <a:t>9</a:t>
            </a:r>
            <a:r>
              <a:rPr lang="en-US" sz="4000" b="1" baseline="30000" smtClean="0">
                <a:latin typeface="Book Antiqua" pitchFamily="18" charset="0"/>
              </a:rPr>
              <a:t>th</a:t>
            </a:r>
            <a:r>
              <a:rPr lang="en-US" sz="4000" b="1" smtClean="0">
                <a:latin typeface="Book Antiqua" pitchFamily="18" charset="0"/>
              </a:rPr>
              <a:t> Amendment</a:t>
            </a:r>
          </a:p>
        </p:txBody>
      </p:sp>
      <p:pic>
        <p:nvPicPr>
          <p:cNvPr id="9220" name="Picture 5" descr="C:\Documents and Settings\ashley.rush\Local Settings\Temporary Internet Files\Content.IE5\BVOPZSUY\MC9001043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2743200"/>
            <a:ext cx="14033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C:\Documents and Settings\ashley.rush\Local Settings\Temporary Internet Files\Content.IE5\BVOPZSUY\MC900070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0"/>
            <a:ext cx="19827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latin typeface="Book Antiqua" pitchFamily="18" charset="0"/>
              </a:rPr>
              <a:t>Review…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257800"/>
          </a:xfrm>
        </p:spPr>
        <p:txBody>
          <a:bodyPr/>
          <a:lstStyle/>
          <a:p>
            <a:pPr eaLnBrk="1" hangingPunct="1"/>
            <a:r>
              <a:rPr lang="en-US" sz="4400" b="1" smtClean="0">
                <a:latin typeface="Book Antiqua" pitchFamily="18" charset="0"/>
              </a:rPr>
              <a:t>Which amendment states that you have the right to remain silent?</a:t>
            </a:r>
          </a:p>
          <a:p>
            <a:pPr lvl="1" eaLnBrk="1" hangingPunct="1"/>
            <a:r>
              <a:rPr lang="en-US" sz="4400" b="1" smtClean="0">
                <a:latin typeface="Book Antiqua" pitchFamily="18" charset="0"/>
              </a:rPr>
              <a:t>5</a:t>
            </a:r>
            <a:r>
              <a:rPr lang="en-US" sz="4400" b="1" baseline="30000" smtClean="0">
                <a:latin typeface="Book Antiqua" pitchFamily="18" charset="0"/>
              </a:rPr>
              <a:t>th</a:t>
            </a:r>
            <a:r>
              <a:rPr lang="en-US" sz="4400" b="1" smtClean="0">
                <a:latin typeface="Book Antiqua" pitchFamily="18" charset="0"/>
              </a:rPr>
              <a:t> Amendment</a:t>
            </a:r>
          </a:p>
          <a:p>
            <a:pPr eaLnBrk="1" hangingPunct="1"/>
            <a:r>
              <a:rPr lang="en-US" sz="4400" b="1" smtClean="0">
                <a:latin typeface="Book Antiqua" pitchFamily="18" charset="0"/>
              </a:rPr>
              <a:t>Which amendment protects you from illegal search and seizure?</a:t>
            </a:r>
          </a:p>
          <a:p>
            <a:pPr lvl="1" eaLnBrk="1" hangingPunct="1"/>
            <a:r>
              <a:rPr lang="en-US" sz="4400" b="1" smtClean="0">
                <a:latin typeface="Book Antiqua" pitchFamily="18" charset="0"/>
              </a:rPr>
              <a:t>4</a:t>
            </a:r>
            <a:r>
              <a:rPr lang="en-US" sz="4400" b="1" baseline="30000" smtClean="0">
                <a:latin typeface="Book Antiqua" pitchFamily="18" charset="0"/>
              </a:rPr>
              <a:t>th</a:t>
            </a:r>
            <a:r>
              <a:rPr lang="en-US" sz="4400" b="1" smtClean="0">
                <a:latin typeface="Book Antiqua" pitchFamily="18" charset="0"/>
              </a:rPr>
              <a:t> Amendment</a:t>
            </a:r>
          </a:p>
        </p:txBody>
      </p:sp>
      <p:pic>
        <p:nvPicPr>
          <p:cNvPr id="10244" name="Picture 4" descr="C:\Documents and Settings\ashley.rush\Local Settings\Temporary Internet Files\Content.IE5\42EICO4T\MC9004378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19425"/>
            <a:ext cx="1403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Documents and Settings\ashley.rush\Local Settings\Temporary Internet Files\Content.IE5\BVOPZSUY\MC9004315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Book Antiqua" pitchFamily="18" charset="0"/>
              </a:rPr>
              <a:t>11</a:t>
            </a:r>
            <a:r>
              <a:rPr lang="en-US" b="1" baseline="30000" dirty="0" smtClean="0">
                <a:latin typeface="Book Antiqua" pitchFamily="18" charset="0"/>
              </a:rPr>
              <a:t>th</a:t>
            </a:r>
            <a:r>
              <a:rPr lang="en-US" b="1" dirty="0" smtClean="0">
                <a:latin typeface="Book Antiqua" pitchFamily="18" charset="0"/>
              </a:rPr>
              <a:t> Amendment (1795</a:t>
            </a:r>
            <a:r>
              <a:rPr lang="en-US" b="1" dirty="0" smtClean="0">
                <a:latin typeface="Book Antiqua" pitchFamily="18" charset="0"/>
              </a:rPr>
              <a:t>): Suits Against States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18409"/>
            <a:ext cx="8915400" cy="3581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Limits suits brought against states</a:t>
            </a:r>
          </a:p>
          <a:p>
            <a:pPr eaLnBrk="1" hangingPunct="1"/>
            <a:r>
              <a:rPr lang="en-US" sz="4000" b="1" dirty="0" smtClean="0">
                <a:latin typeface="Book Antiqua" pitchFamily="18" charset="0"/>
              </a:rPr>
              <a:t>Citizens of one state cannot bring a lawsuit against another state</a:t>
            </a:r>
          </a:p>
        </p:txBody>
      </p:sp>
      <p:pic>
        <p:nvPicPr>
          <p:cNvPr id="11268" name="Picture 4" descr="C:\Documents and Settings\ashley.rush\Local Settings\Temporary Internet Files\Content.IE5\42EICO4T\MC9000274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14988"/>
            <a:ext cx="18780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:\Documents and Settings\ashley.rush\Local Settings\Temporary Internet Files\Content.IE5\BVOPZSUY\MC90044067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C:\Documents and Settings\ashley.rush\Local Settings\Temporary Internet Files\Content.IE5\BVOPZSUY\MC90002740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4724400"/>
            <a:ext cx="189865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96805" y="4791670"/>
            <a:ext cx="345639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CANNOT</a:t>
            </a:r>
          </a:p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0" y="5161002"/>
            <a:ext cx="71045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76888" y="5867400"/>
            <a:ext cx="74251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568</TotalTime>
  <Words>605</Words>
  <Application>Microsoft Office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Level</vt:lpstr>
      <vt:lpstr>Amendments Amending the U.S. Constitution</vt:lpstr>
      <vt:lpstr>Proposal [ask to create]</vt:lpstr>
      <vt:lpstr>Ratification [approve]</vt:lpstr>
      <vt:lpstr>Let’s Review! (do not write)</vt:lpstr>
      <vt:lpstr>Review…</vt:lpstr>
      <vt:lpstr>Review…</vt:lpstr>
      <vt:lpstr>Review…</vt:lpstr>
      <vt:lpstr>Review…</vt:lpstr>
      <vt:lpstr>11th Amendment (1795): Suits Against States</vt:lpstr>
      <vt:lpstr>12th Amendment (1804): Election of the President</vt:lpstr>
      <vt:lpstr>13th Amendment (1865): Abolish Slavery</vt:lpstr>
      <vt:lpstr>14th Amendment (1868): Equal Rights</vt:lpstr>
      <vt:lpstr>15th Amendment (1870): Right to Vote</vt:lpstr>
      <vt:lpstr>PowerPoint Presentation</vt:lpstr>
      <vt:lpstr>16th Amendment (1895): Federal Income Tax</vt:lpstr>
      <vt:lpstr>17th Amendment (1913): Election of Senators </vt:lpstr>
      <vt:lpstr>18th Amendment (1919): Prohibition </vt:lpstr>
      <vt:lpstr>19th Amendment (1920): Women’s Suffrage</vt:lpstr>
      <vt:lpstr>20th Amendment (1933): Commencement of Terms</vt:lpstr>
      <vt:lpstr>21st Amendment (1933): Repeal Prohibition</vt:lpstr>
      <vt:lpstr>22nd Amendment (1951): Presidential Term Limits</vt:lpstr>
      <vt:lpstr>23rd Amendment (1961): DC Vote</vt:lpstr>
      <vt:lpstr>24th Amendment (1964): Poll Tax</vt:lpstr>
      <vt:lpstr>25th Amendment (1967): Presidential Secession </vt:lpstr>
      <vt:lpstr>26th Amendment (1971): Voting Age</vt:lpstr>
      <vt:lpstr>27th Amendment (1992): Congressional Pay</vt:lpstr>
    </vt:vector>
  </TitlesOfParts>
  <Company>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Amending the U.S. Constitution</dc:title>
  <dc:creator>Cabarrus County Schools</dc:creator>
  <cp:lastModifiedBy>Whitney</cp:lastModifiedBy>
  <cp:revision>46</cp:revision>
  <dcterms:created xsi:type="dcterms:W3CDTF">2007-09-18T16:31:38Z</dcterms:created>
  <dcterms:modified xsi:type="dcterms:W3CDTF">2015-02-03T02:42:14Z</dcterms:modified>
</cp:coreProperties>
</file>