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93" r:id="rId14"/>
    <p:sldId id="294" r:id="rId15"/>
    <p:sldId id="276" r:id="rId16"/>
    <p:sldId id="275" r:id="rId17"/>
    <p:sldId id="280" r:id="rId18"/>
    <p:sldId id="295" r:id="rId19"/>
    <p:sldId id="288" r:id="rId20"/>
    <p:sldId id="291" r:id="rId21"/>
    <p:sldId id="29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F9466-D432-40C5-93D4-6C5CE23178A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79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1603B-2BA5-4AF4-A4AB-8D1A25CE58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5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49D8-DEF2-4D73-ACCB-1D5BEF3765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97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99BFBB3-FB9F-402A-871B-FFE74BC8FF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20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295A6-8B66-4B5A-A325-0B0EEF5CB7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32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6386D-A5E1-49EB-A72F-EC809876680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4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524DF-C650-40BB-8E05-EC58F70789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4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3FDEE-DE03-4E91-8B19-2A17FC54C2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4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743D7-BF2F-4087-AC29-11119EC1862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63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2325F-6EE7-41A6-9DF3-3245071E180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64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F8882-5DF4-4118-A795-E5281792716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6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39634-7CF2-4952-9799-00DCD060EE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5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F5E157-7F29-4E9A-B9E8-5BFABA77DB28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697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://images.google.com/imgres?imgurl=http://park.org/UnitedStates/bill-portrait.gif&amp;imgrefurl=http://park.org/UnitedStates/clinton.html&amp;h=476&amp;w=396&amp;sz=90&amp;hl=en&amp;start=2&amp;tbnid=ipQFmtEjZMA57M:&amp;tbnh=129&amp;tbnw=107&amp;prev=/images?q=Bill+Clinton&amp;gbv=2&amp;svnum=10&amp;hl=en" TargetMode="External"/><Relationship Id="rId7" Type="http://schemas.openxmlformats.org/officeDocument/2006/relationships/hyperlink" Target="http://images.google.com/imgres?imgurl=http://www.defenselink.mil/photos/Feb2003/030114-O-0000D-001.jpg&amp;imgrefurl=http://www.defenselink.mil/photos/Feb2003/030114-O-0000D-001.html&amp;h=3000&amp;w=2267&amp;sz=1891&amp;hl=en&amp;start=1&amp;tbnid=c1yX1usqo8-vbM:&amp;tbnh=150&amp;tbnw=113&amp;prev=/images?q=George+W+Bush&amp;gbv=2&amp;svnum=10&amp;hl=en&amp;sa=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hyperlink" Target="http://images.google.com/imgres?imgurl=http://www.reformation.org/george-hw-bush.jpg&amp;imgrefurl=http://www.reformation.org/don-francis-borgia.html&amp;h=200&amp;w=163&amp;sz=8&amp;hl=en&amp;start=1&amp;tbnid=urch06BHlLWslM:&amp;tbnh=104&amp;tbnw=85&amp;prev=/images?q=George+HW+Bush&amp;gbv=2&amp;svnum=10&amp;hl=en" TargetMode="External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1: Foundations &amp; </a:t>
            </a:r>
            <a:r>
              <a:rPr lang="en-US" dirty="0" err="1" smtClean="0"/>
              <a:t>Dev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 Branches of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155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u="sng" smtClean="0">
                <a:latin typeface="Maiandra GD" pitchFamily="34" charset="0"/>
              </a:rPr>
              <a:t>Seniority System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595746" y="2041943"/>
            <a:ext cx="80772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latin typeface="Maiandra GD" pitchFamily="34" charset="0"/>
              </a:rPr>
              <a:t>Members put in certain committees based on seniority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dirty="0" smtClean="0">
                <a:latin typeface="Maiandra GD" pitchFamily="34" charset="0"/>
              </a:rPr>
              <a:t>Leaders also look at expertise </a:t>
            </a:r>
            <a:r>
              <a:rPr lang="en-US" sz="2400" b="1" dirty="0">
                <a:latin typeface="Maiandra GD" pitchFamily="34" charset="0"/>
              </a:rPr>
              <a:t>&amp;</a:t>
            </a:r>
            <a:r>
              <a:rPr lang="en-US" sz="2400" b="1" dirty="0" smtClean="0">
                <a:latin typeface="Maiandra GD" pitchFamily="34" charset="0"/>
              </a:rPr>
              <a:t> loyalty to party</a:t>
            </a:r>
          </a:p>
        </p:txBody>
      </p:sp>
      <p:sp>
        <p:nvSpPr>
          <p:cNvPr id="5" name="Rectangle 4"/>
          <p:cNvSpPr/>
          <p:nvPr/>
        </p:nvSpPr>
        <p:spPr>
          <a:xfrm rot="21078671">
            <a:off x="561686" y="4303974"/>
            <a:ext cx="236314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cap="all" dirty="0">
                <a:ln w="9000" cmpd="sng">
                  <a:solidFill>
                    <a:srgbClr val="DA822A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A822A">
                        <a:shade val="20000"/>
                        <a:satMod val="245000"/>
                      </a:srgbClr>
                    </a:gs>
                    <a:gs pos="43000">
                      <a:srgbClr val="DA822A">
                        <a:satMod val="255000"/>
                      </a:srgbClr>
                    </a:gs>
                    <a:gs pos="48000">
                      <a:srgbClr val="DA822A">
                        <a:shade val="85000"/>
                        <a:satMod val="255000"/>
                      </a:srgbClr>
                    </a:gs>
                    <a:gs pos="100000">
                      <a:srgbClr val="DA822A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Freshman</a:t>
            </a:r>
          </a:p>
        </p:txBody>
      </p:sp>
      <p:sp>
        <p:nvSpPr>
          <p:cNvPr id="6" name="Rectangle 5"/>
          <p:cNvSpPr/>
          <p:nvPr/>
        </p:nvSpPr>
        <p:spPr>
          <a:xfrm rot="302092">
            <a:off x="2228855" y="5301381"/>
            <a:ext cx="2723823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cap="all" dirty="0">
                <a:ln w="9000" cmpd="sng">
                  <a:solidFill>
                    <a:srgbClr val="DA822A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A822A">
                        <a:shade val="20000"/>
                        <a:satMod val="245000"/>
                      </a:srgbClr>
                    </a:gs>
                    <a:gs pos="43000">
                      <a:srgbClr val="DA822A">
                        <a:satMod val="255000"/>
                      </a:srgbClr>
                    </a:gs>
                    <a:gs pos="48000">
                      <a:srgbClr val="DA822A">
                        <a:shade val="85000"/>
                        <a:satMod val="255000"/>
                      </a:srgbClr>
                    </a:gs>
                    <a:gs pos="100000">
                      <a:srgbClr val="DA822A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Sophomore</a:t>
            </a:r>
          </a:p>
        </p:txBody>
      </p:sp>
      <p:sp>
        <p:nvSpPr>
          <p:cNvPr id="7" name="Rectangle 6"/>
          <p:cNvSpPr/>
          <p:nvPr/>
        </p:nvSpPr>
        <p:spPr>
          <a:xfrm rot="21078671">
            <a:off x="4666329" y="4241444"/>
            <a:ext cx="1718740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cap="all" dirty="0">
                <a:ln w="9000" cmpd="sng">
                  <a:solidFill>
                    <a:srgbClr val="DA822A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A822A">
                        <a:shade val="20000"/>
                        <a:satMod val="245000"/>
                      </a:srgbClr>
                    </a:gs>
                    <a:gs pos="43000">
                      <a:srgbClr val="DA822A">
                        <a:satMod val="255000"/>
                      </a:srgbClr>
                    </a:gs>
                    <a:gs pos="48000">
                      <a:srgbClr val="DA822A">
                        <a:shade val="85000"/>
                        <a:satMod val="255000"/>
                      </a:srgbClr>
                    </a:gs>
                    <a:gs pos="100000">
                      <a:srgbClr val="DA822A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Junior</a:t>
            </a:r>
          </a:p>
        </p:txBody>
      </p:sp>
      <p:sp>
        <p:nvSpPr>
          <p:cNvPr id="8" name="Rectangle 7"/>
          <p:cNvSpPr/>
          <p:nvPr/>
        </p:nvSpPr>
        <p:spPr>
          <a:xfrm rot="713679">
            <a:off x="6179079" y="5147493"/>
            <a:ext cx="2746265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000" b="1" cap="all" dirty="0">
                <a:ln w="9000" cmpd="sng">
                  <a:solidFill>
                    <a:srgbClr val="DA822A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DA822A">
                        <a:shade val="20000"/>
                        <a:satMod val="245000"/>
                      </a:srgbClr>
                    </a:gs>
                    <a:gs pos="43000">
                      <a:srgbClr val="DA822A">
                        <a:satMod val="255000"/>
                      </a:srgbClr>
                    </a:gs>
                    <a:gs pos="48000">
                      <a:srgbClr val="DA822A">
                        <a:shade val="85000"/>
                        <a:satMod val="255000"/>
                      </a:srgbClr>
                    </a:gs>
                    <a:gs pos="100000">
                      <a:srgbClr val="DA822A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Senior</a:t>
            </a:r>
          </a:p>
        </p:txBody>
      </p:sp>
    </p:spTree>
    <p:extLst>
      <p:ext uri="{BB962C8B-B14F-4D97-AF65-F5344CB8AC3E}">
        <p14:creationId xmlns:p14="http://schemas.microsoft.com/office/powerpoint/2010/main" val="270922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latin typeface="Maiandra GD" pitchFamily="34" charset="0"/>
              </a:rPr>
              <a:t>Powers of Congress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0772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Maiandra GD" pitchFamily="34" charset="0"/>
              </a:rPr>
              <a:t>Expressed powers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Maiandra GD" pitchFamily="34" charset="0"/>
              </a:rPr>
              <a:t>Implied powers</a:t>
            </a:r>
          </a:p>
          <a:p>
            <a:pPr lvl="0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FFFF"/>
                </a:solidFill>
                <a:latin typeface="Maiandra GD" pitchFamily="34" charset="0"/>
              </a:rPr>
              <a:t>Non-Legislative Powers: Not related to law-making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u="sng" dirty="0">
                <a:solidFill>
                  <a:srgbClr val="FFFFFF"/>
                </a:solidFill>
                <a:latin typeface="Maiandra GD" pitchFamily="34" charset="0"/>
              </a:rPr>
              <a:t>Impeachment</a:t>
            </a:r>
            <a:r>
              <a:rPr lang="en-US" sz="2400" b="1" dirty="0">
                <a:solidFill>
                  <a:srgbClr val="FFFFFF"/>
                </a:solidFill>
                <a:latin typeface="Maiandra GD" pitchFamily="34" charset="0"/>
              </a:rPr>
              <a:t> – accusing officials of misconduct through a </a:t>
            </a:r>
            <a:r>
              <a:rPr lang="en-US" sz="2400" b="1" dirty="0" smtClean="0">
                <a:solidFill>
                  <a:srgbClr val="FFFFFF"/>
                </a:solidFill>
                <a:latin typeface="Maiandra GD" pitchFamily="34" charset="0"/>
              </a:rPr>
              <a:t>trial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FFFF"/>
                </a:solidFill>
                <a:latin typeface="Maiandra GD" pitchFamily="34" charset="0"/>
              </a:rPr>
              <a:t>Starts in </a:t>
            </a:r>
            <a:r>
              <a:rPr lang="en-US" b="1" dirty="0" err="1" smtClean="0">
                <a:solidFill>
                  <a:srgbClr val="FFFFFF"/>
                </a:solidFill>
                <a:latin typeface="Maiandra GD" pitchFamily="34" charset="0"/>
              </a:rPr>
              <a:t>HoR</a:t>
            </a:r>
            <a:r>
              <a:rPr lang="en-US" b="1" dirty="0" smtClean="0">
                <a:solidFill>
                  <a:srgbClr val="FFFFFF"/>
                </a:solidFill>
                <a:latin typeface="Maiandra GD" pitchFamily="34" charset="0"/>
              </a:rPr>
              <a:t> &amp; trial in Senate</a:t>
            </a:r>
            <a:endParaRPr lang="en-US" b="1" dirty="0">
              <a:solidFill>
                <a:srgbClr val="FFFFFF"/>
              </a:solidFill>
              <a:latin typeface="Maiandra GD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FFFF"/>
                </a:solidFill>
                <a:latin typeface="Maiandra GD" pitchFamily="34" charset="0"/>
              </a:rPr>
              <a:t>P</a:t>
            </a:r>
            <a:r>
              <a:rPr lang="en-US" sz="2400" b="1" dirty="0" smtClean="0">
                <a:solidFill>
                  <a:srgbClr val="FFFFFF"/>
                </a:solidFill>
                <a:latin typeface="Maiandra GD" pitchFamily="34" charset="0"/>
              </a:rPr>
              <a:t>ropose </a:t>
            </a:r>
            <a:r>
              <a:rPr lang="en-US" sz="2400" b="1" dirty="0">
                <a:solidFill>
                  <a:srgbClr val="FFFFFF"/>
                </a:solidFill>
                <a:latin typeface="Maiandra GD" pitchFamily="34" charset="0"/>
              </a:rPr>
              <a:t>amendments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>
                <a:solidFill>
                  <a:srgbClr val="FFFFFF"/>
                </a:solidFill>
                <a:latin typeface="Maiandra GD" pitchFamily="34" charset="0"/>
              </a:rPr>
              <a:t>Approve/reject appointments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u="sng" dirty="0">
                <a:solidFill>
                  <a:srgbClr val="FFFFFF"/>
                </a:solidFill>
                <a:latin typeface="Maiandra GD" pitchFamily="34" charset="0"/>
              </a:rPr>
              <a:t>Censure</a:t>
            </a:r>
            <a:r>
              <a:rPr lang="en-US" sz="2400" b="1" dirty="0">
                <a:solidFill>
                  <a:srgbClr val="FFFFFF"/>
                </a:solidFill>
                <a:latin typeface="Maiandra GD" pitchFamily="34" charset="0"/>
              </a:rPr>
              <a:t> – </a:t>
            </a:r>
            <a:r>
              <a:rPr lang="en-US" sz="2400" b="1" dirty="0" smtClean="0">
                <a:solidFill>
                  <a:srgbClr val="FFFFFF"/>
                </a:solidFill>
                <a:latin typeface="Maiandra GD" pitchFamily="34" charset="0"/>
              </a:rPr>
              <a:t>punish </a:t>
            </a:r>
            <a:r>
              <a:rPr lang="en-US" sz="2400" b="1" dirty="0">
                <a:solidFill>
                  <a:srgbClr val="FFFFFF"/>
                </a:solidFill>
                <a:latin typeface="Maiandra GD" pitchFamily="34" charset="0"/>
              </a:rPr>
              <a:t>President for inappropriate behavior </a:t>
            </a:r>
            <a:r>
              <a:rPr lang="en-US" sz="2400" b="1" dirty="0" smtClean="0">
                <a:solidFill>
                  <a:srgbClr val="FFFFFF"/>
                </a:solidFill>
                <a:latin typeface="Maiandra GD" pitchFamily="34" charset="0"/>
              </a:rPr>
              <a:t>(no real punishment)</a:t>
            </a:r>
            <a:endParaRPr lang="en-US" sz="2400" b="1" dirty="0">
              <a:solidFill>
                <a:srgbClr val="FFFFFF"/>
              </a:solidFill>
              <a:latin typeface="Maiandra GD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u="sng" dirty="0">
                <a:solidFill>
                  <a:srgbClr val="FFFFFF"/>
                </a:solidFill>
                <a:latin typeface="Maiandra GD" pitchFamily="34" charset="0"/>
              </a:rPr>
              <a:t>Immunity</a:t>
            </a:r>
            <a:r>
              <a:rPr lang="en-US" sz="2400" b="1" dirty="0">
                <a:solidFill>
                  <a:srgbClr val="FFFFFF"/>
                </a:solidFill>
                <a:latin typeface="Maiandra GD" pitchFamily="34" charset="0"/>
              </a:rPr>
              <a:t> – makes </a:t>
            </a:r>
            <a:r>
              <a:rPr lang="en-US" sz="2400" b="1" dirty="0" smtClean="0">
                <a:solidFill>
                  <a:srgbClr val="FFFFFF"/>
                </a:solidFill>
                <a:latin typeface="Maiandra GD" pitchFamily="34" charset="0"/>
              </a:rPr>
              <a:t>person/grp </a:t>
            </a:r>
            <a:r>
              <a:rPr lang="en-US" sz="2400" b="1" dirty="0">
                <a:solidFill>
                  <a:srgbClr val="FFFFFF"/>
                </a:solidFill>
                <a:latin typeface="Maiandra GD" pitchFamily="34" charset="0"/>
              </a:rPr>
              <a:t>free from </a:t>
            </a:r>
            <a:r>
              <a:rPr lang="en-US" sz="2400" b="1" dirty="0" smtClean="0">
                <a:solidFill>
                  <a:srgbClr val="FFFFFF"/>
                </a:solidFill>
                <a:latin typeface="Maiandra GD" pitchFamily="34" charset="0"/>
              </a:rPr>
              <a:t>legal action</a:t>
            </a:r>
            <a:endParaRPr lang="en-US" sz="2400" b="1" dirty="0">
              <a:solidFill>
                <a:srgbClr val="FFFFFF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93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Executive Branch: Enforces the Laws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57600"/>
            <a:ext cx="4705350" cy="29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5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Executive Branch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1928620" cy="262613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President</a:t>
            </a:r>
          </a:p>
          <a:p>
            <a:r>
              <a:rPr lang="en-US" dirty="0" smtClean="0"/>
              <a:t>Vice President</a:t>
            </a:r>
          </a:p>
          <a:p>
            <a:r>
              <a:rPr lang="en-US" dirty="0" smtClean="0"/>
              <a:t>Cabinet</a:t>
            </a:r>
          </a:p>
          <a:p>
            <a:pPr lvl="1"/>
            <a:r>
              <a:rPr lang="en-US" dirty="0" smtClean="0"/>
              <a:t>15 executive departments</a:t>
            </a:r>
          </a:p>
          <a:p>
            <a:pPr lvl="2"/>
            <a:r>
              <a:rPr lang="en-US" dirty="0"/>
              <a:t>Most </a:t>
            </a:r>
            <a:r>
              <a:rPr lang="en-US" dirty="0" smtClean="0"/>
              <a:t>recent: </a:t>
            </a:r>
            <a:r>
              <a:rPr lang="en-US" dirty="0" err="1" smtClean="0"/>
              <a:t>Dept</a:t>
            </a:r>
            <a:r>
              <a:rPr lang="en-US" dirty="0" smtClean="0"/>
              <a:t> </a:t>
            </a:r>
            <a:r>
              <a:rPr lang="en-US" dirty="0"/>
              <a:t>of Homeland Security (2002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Advisors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30036"/>
            <a:ext cx="2030136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2" y="4066309"/>
            <a:ext cx="1908175" cy="240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3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>
                <a:latin typeface="Arial Black" pitchFamily="34" charset="0"/>
              </a:rPr>
              <a:t>EXECUTIVE BRANCH</a:t>
            </a:r>
            <a:br>
              <a:rPr lang="en-US" sz="3200" dirty="0">
                <a:latin typeface="Arial Black" pitchFamily="34" charset="0"/>
              </a:rPr>
            </a:br>
            <a:endParaRPr lang="en-US" sz="3200" dirty="0">
              <a:latin typeface="Arial Black" pitchFamily="34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2000" b="1" u="sng" dirty="0">
                <a:latin typeface="Comic Sans MS" pitchFamily="66" charset="0"/>
              </a:rPr>
              <a:t>ROLES OF THE PRESIDENT</a:t>
            </a:r>
            <a:endParaRPr lang="en-US" sz="2000" b="1" dirty="0">
              <a:latin typeface="Comic Sans MS" pitchFamily="66" charset="0"/>
            </a:endParaRPr>
          </a:p>
          <a:p>
            <a:r>
              <a:rPr lang="en-US" sz="2000" b="1" dirty="0">
                <a:latin typeface="Comic Sans MS" pitchFamily="66" charset="0"/>
              </a:rPr>
              <a:t>Chief Executive</a:t>
            </a:r>
          </a:p>
          <a:p>
            <a:r>
              <a:rPr lang="en-US" sz="2000" b="1" dirty="0">
                <a:latin typeface="Comic Sans MS" pitchFamily="66" charset="0"/>
              </a:rPr>
              <a:t>Commander-in-Chief</a:t>
            </a:r>
          </a:p>
          <a:p>
            <a:r>
              <a:rPr lang="en-US" sz="2000" b="1" dirty="0" smtClean="0">
                <a:latin typeface="Comic Sans MS" pitchFamily="66" charset="0"/>
              </a:rPr>
              <a:t>Chief </a:t>
            </a:r>
            <a:r>
              <a:rPr lang="en-US" sz="2000" b="1" dirty="0">
                <a:latin typeface="Comic Sans MS" pitchFamily="66" charset="0"/>
              </a:rPr>
              <a:t>of State</a:t>
            </a:r>
          </a:p>
          <a:p>
            <a:r>
              <a:rPr lang="en-US" sz="2000" b="1" dirty="0">
                <a:latin typeface="Comic Sans MS" pitchFamily="66" charset="0"/>
              </a:rPr>
              <a:t>Foreign Policy Maker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000" b="1" u="sng" dirty="0" smtClean="0">
                <a:latin typeface="Comic Sans MS" pitchFamily="66" charset="0"/>
              </a:rPr>
              <a:t>QUALIFICATIONS</a:t>
            </a:r>
          </a:p>
          <a:p>
            <a:r>
              <a:rPr lang="en-US" sz="2000" b="1" dirty="0" smtClean="0">
                <a:latin typeface="Comic Sans MS" pitchFamily="66" charset="0"/>
              </a:rPr>
              <a:t>35 years old</a:t>
            </a:r>
          </a:p>
          <a:p>
            <a:r>
              <a:rPr lang="en-US" sz="2000" b="1" dirty="0" smtClean="0">
                <a:latin typeface="Comic Sans MS" pitchFamily="66" charset="0"/>
              </a:rPr>
              <a:t>Natural born citizen</a:t>
            </a:r>
          </a:p>
          <a:p>
            <a:r>
              <a:rPr lang="en-US" sz="2000" b="1" dirty="0" smtClean="0">
                <a:latin typeface="Comic Sans MS" pitchFamily="66" charset="0"/>
              </a:rPr>
              <a:t>Resident of US for at least 14 years</a:t>
            </a:r>
          </a:p>
          <a:p>
            <a:endParaRPr lang="en-US" sz="2000" b="1" dirty="0">
              <a:latin typeface="Comic Sans MS" pitchFamily="66" charset="0"/>
            </a:endParaRPr>
          </a:p>
        </p:txBody>
      </p:sp>
      <p:pic>
        <p:nvPicPr>
          <p:cNvPr id="5127" name="Picture 7" descr="pres_large_s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72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bill-portrai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1335088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george-hw-bush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0"/>
            <a:ext cx="137001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030114-O-0000D-00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67250"/>
            <a:ext cx="1247775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1" name="Picture 21" descr="obam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0" y="4648200"/>
            <a:ext cx="1524000" cy="1676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15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dirty="0" smtClean="0">
                <a:latin typeface="Maiandra GD" pitchFamily="34" charset="0"/>
              </a:rPr>
              <a:t>Powers of the President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9144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7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Maiandra GD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Maiandra GD" pitchFamily="34" charset="0"/>
              </a:rPr>
              <a:t>Give State of the Union address every January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Maiandra GD" pitchFamily="34" charset="0"/>
              </a:rPr>
              <a:t>Give </a:t>
            </a:r>
            <a:r>
              <a:rPr lang="en-US" sz="2400" b="1" u="sng" dirty="0" smtClean="0">
                <a:latin typeface="Maiandra GD" pitchFamily="34" charset="0"/>
              </a:rPr>
              <a:t>Executive Orders</a:t>
            </a:r>
            <a:r>
              <a:rPr lang="en-US" sz="2400" b="1" dirty="0" smtClean="0">
                <a:latin typeface="Maiandra GD" pitchFamily="34" charset="0"/>
              </a:rPr>
              <a:t>—rule/command w/ force of law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u="sng" dirty="0" smtClean="0">
                <a:latin typeface="Maiandra GD" pitchFamily="34" charset="0"/>
              </a:rPr>
              <a:t>Appoint </a:t>
            </a:r>
            <a:r>
              <a:rPr lang="en-US" sz="2400" b="1" dirty="0" smtClean="0">
                <a:latin typeface="Maiandra GD" pitchFamily="34" charset="0"/>
              </a:rPr>
              <a:t>Judges, Cabinet Members, </a:t>
            </a:r>
            <a:r>
              <a:rPr lang="en-US" sz="2400" b="1" dirty="0">
                <a:latin typeface="Maiandra GD" pitchFamily="34" charset="0"/>
              </a:rPr>
              <a:t>&amp;</a:t>
            </a:r>
            <a:r>
              <a:rPr lang="en-US" sz="2400" b="1" dirty="0" smtClean="0">
                <a:latin typeface="Maiandra GD" pitchFamily="34" charset="0"/>
              </a:rPr>
              <a:t> Ambassadors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u="sng" dirty="0" smtClean="0">
                <a:latin typeface="Maiandra GD" pitchFamily="34" charset="0"/>
              </a:rPr>
              <a:t>Send troops </a:t>
            </a:r>
            <a:r>
              <a:rPr lang="en-US" sz="2400" b="1" dirty="0" smtClean="0">
                <a:latin typeface="Maiandra GD" pitchFamily="34" charset="0"/>
              </a:rPr>
              <a:t>into battle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Maiandra GD" pitchFamily="34" charset="0"/>
              </a:rPr>
              <a:t>Grant </a:t>
            </a:r>
            <a:r>
              <a:rPr lang="en-US" sz="2400" b="1" u="sng" dirty="0" smtClean="0">
                <a:latin typeface="Maiandra GD" pitchFamily="34" charset="0"/>
              </a:rPr>
              <a:t>Pardons</a:t>
            </a:r>
            <a:r>
              <a:rPr lang="en-US" sz="2400" b="1" dirty="0" smtClean="0">
                <a:latin typeface="Maiandra GD" pitchFamily="34" charset="0"/>
              </a:rPr>
              <a:t>—gives forgiveness/freedom from punishment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Maiandra GD" pitchFamily="34" charset="0"/>
              </a:rPr>
              <a:t>Grant </a:t>
            </a:r>
            <a:r>
              <a:rPr lang="en-US" sz="2400" b="1" u="sng" dirty="0" smtClean="0">
                <a:latin typeface="Maiandra GD" pitchFamily="34" charset="0"/>
              </a:rPr>
              <a:t>Reprieves</a:t>
            </a:r>
            <a:r>
              <a:rPr lang="en-US" sz="2400" b="1" dirty="0" smtClean="0">
                <a:latin typeface="Maiandra GD" pitchFamily="34" charset="0"/>
              </a:rPr>
              <a:t>—delay of punishment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Maiandra GD" pitchFamily="34" charset="0"/>
              </a:rPr>
              <a:t>Grant </a:t>
            </a:r>
            <a:r>
              <a:rPr lang="en-US" sz="2400" b="1" u="sng" dirty="0" smtClean="0">
                <a:latin typeface="Maiandra GD" pitchFamily="34" charset="0"/>
              </a:rPr>
              <a:t>Amnesty</a:t>
            </a:r>
            <a:r>
              <a:rPr lang="en-US" sz="2400" b="1" dirty="0" smtClean="0">
                <a:latin typeface="Maiandra GD" pitchFamily="34" charset="0"/>
              </a:rPr>
              <a:t>—give pardon to a group of </a:t>
            </a:r>
            <a:r>
              <a:rPr lang="en-US" sz="2400" b="1" dirty="0" err="1" smtClean="0">
                <a:latin typeface="Maiandra GD" pitchFamily="34" charset="0"/>
              </a:rPr>
              <a:t>ppl</a:t>
            </a:r>
            <a:endParaRPr lang="en-US" sz="2400" b="1" dirty="0" smtClean="0">
              <a:latin typeface="Maiandra GD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b="1" dirty="0" smtClean="0">
              <a:latin typeface="Maiandra GD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648200"/>
            <a:ext cx="3124200" cy="207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68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Succession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47205" y="1447800"/>
            <a:ext cx="91440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Top 4 after V.P.</a:t>
            </a:r>
          </a:p>
          <a:p>
            <a:pPr lvl="1"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Speaker of the House</a:t>
            </a:r>
          </a:p>
          <a:p>
            <a:pPr lvl="1"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President Pro Tempore</a:t>
            </a:r>
          </a:p>
          <a:p>
            <a:pPr lvl="1"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Secretary of State</a:t>
            </a:r>
          </a:p>
          <a:p>
            <a:pPr lvl="1"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Secretary of Treasury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357" y="2438400"/>
            <a:ext cx="3100388" cy="401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5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Judicial Branch: Interprets the Laws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55" y="3962400"/>
            <a:ext cx="435428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299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Arial Black" pitchFamily="34" charset="0"/>
              </a:rPr>
              <a:t>JUDICIAL </a:t>
            </a:r>
            <a:r>
              <a:rPr lang="en-US" sz="2800" dirty="0">
                <a:latin typeface="Arial Black" pitchFamily="34" charset="0"/>
              </a:rPr>
              <a:t>BRANCH</a:t>
            </a:r>
            <a:br>
              <a:rPr lang="en-US" sz="2800" dirty="0">
                <a:latin typeface="Arial Black" pitchFamily="34" charset="0"/>
              </a:rPr>
            </a:br>
            <a:endParaRPr lang="en-US" sz="2800" dirty="0">
              <a:latin typeface="Arial Black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641" y="1295400"/>
            <a:ext cx="8229600" cy="2362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400" b="1" u="sng" dirty="0">
                <a:latin typeface="Comic Sans MS" pitchFamily="66" charset="0"/>
              </a:rPr>
              <a:t>SUPREME COURT</a:t>
            </a:r>
          </a:p>
          <a:p>
            <a:r>
              <a:rPr lang="en-US" sz="2000" b="1" dirty="0">
                <a:latin typeface="Comic Sans MS" pitchFamily="66" charset="0"/>
              </a:rPr>
              <a:t>9 </a:t>
            </a:r>
            <a:r>
              <a:rPr lang="en-US" sz="2000" b="1" dirty="0" smtClean="0">
                <a:latin typeface="Comic Sans MS" pitchFamily="66" charset="0"/>
              </a:rPr>
              <a:t>Justices (8 &amp; 1 chief) </a:t>
            </a:r>
            <a:r>
              <a:rPr lang="en-US" sz="2000" b="1" dirty="0">
                <a:latin typeface="Comic Sans MS" pitchFamily="66" charset="0"/>
              </a:rPr>
              <a:t>– Appointed </a:t>
            </a:r>
            <a:r>
              <a:rPr lang="en-US" sz="2000" b="1" dirty="0" smtClean="0">
                <a:latin typeface="Comic Sans MS" pitchFamily="66" charset="0"/>
              </a:rPr>
              <a:t>by </a:t>
            </a:r>
            <a:r>
              <a:rPr lang="en-US" sz="2000" b="1" dirty="0">
                <a:latin typeface="Comic Sans MS" pitchFamily="66" charset="0"/>
              </a:rPr>
              <a:t>President</a:t>
            </a:r>
          </a:p>
          <a:p>
            <a:r>
              <a:rPr lang="en-US" sz="2000" b="1" dirty="0">
                <a:latin typeface="Comic Sans MS" pitchFamily="66" charset="0"/>
              </a:rPr>
              <a:t>S</a:t>
            </a:r>
            <a:r>
              <a:rPr lang="en-US" sz="2000" b="1" dirty="0" smtClean="0">
                <a:latin typeface="Comic Sans MS" pitchFamily="66" charset="0"/>
              </a:rPr>
              <a:t>erve for life</a:t>
            </a:r>
            <a:endParaRPr lang="en-US" sz="2000" b="1" dirty="0">
              <a:latin typeface="Comic Sans MS" pitchFamily="66" charset="0"/>
            </a:endParaRPr>
          </a:p>
          <a:p>
            <a:r>
              <a:rPr lang="en-US" sz="2000" b="1" dirty="0">
                <a:latin typeface="Comic Sans MS" pitchFamily="66" charset="0"/>
              </a:rPr>
              <a:t>O</a:t>
            </a:r>
            <a:r>
              <a:rPr lang="en-US" sz="2000" b="1" dirty="0" smtClean="0">
                <a:latin typeface="Comic Sans MS" pitchFamily="66" charset="0"/>
              </a:rPr>
              <a:t>versees </a:t>
            </a:r>
            <a:r>
              <a:rPr lang="en-US" sz="2000" b="1" dirty="0">
                <a:latin typeface="Comic Sans MS" pitchFamily="66" charset="0"/>
              </a:rPr>
              <a:t>actions of </a:t>
            </a:r>
            <a:r>
              <a:rPr lang="en-US" sz="2000" b="1" dirty="0" smtClean="0">
                <a:latin typeface="Comic Sans MS" pitchFamily="66" charset="0"/>
              </a:rPr>
              <a:t>Congress &amp; President  </a:t>
            </a:r>
          </a:p>
          <a:p>
            <a:r>
              <a:rPr lang="en-US" sz="2000" b="1" dirty="0">
                <a:latin typeface="Comic Sans MS" pitchFamily="66" charset="0"/>
              </a:rPr>
              <a:t>U</a:t>
            </a:r>
            <a:r>
              <a:rPr lang="en-US" sz="2000" b="1" dirty="0" smtClean="0">
                <a:latin typeface="Comic Sans MS" pitchFamily="66" charset="0"/>
              </a:rPr>
              <a:t>ses </a:t>
            </a:r>
            <a:r>
              <a:rPr lang="en-US" sz="2000" b="1" dirty="0" err="1" smtClean="0">
                <a:latin typeface="Comic Sans MS" pitchFamily="66" charset="0"/>
              </a:rPr>
              <a:t>Const</a:t>
            </a:r>
            <a:r>
              <a:rPr lang="en-US" sz="2000" b="1" dirty="0" smtClean="0">
                <a:latin typeface="Comic Sans MS" pitchFamily="66" charset="0"/>
              </a:rPr>
              <a:t> </a:t>
            </a:r>
            <a:r>
              <a:rPr lang="en-US" sz="2000" b="1" dirty="0">
                <a:latin typeface="Comic Sans MS" pitchFamily="66" charset="0"/>
              </a:rPr>
              <a:t>to make sure </a:t>
            </a:r>
            <a:r>
              <a:rPr lang="en-US" sz="2000" b="1" dirty="0" smtClean="0">
                <a:latin typeface="Comic Sans MS" pitchFamily="66" charset="0"/>
              </a:rPr>
              <a:t>things are Constitutional</a:t>
            </a:r>
            <a:endParaRPr lang="en-US" sz="2000" b="1" dirty="0">
              <a:latin typeface="Comic Sans MS" pitchFamily="66" charset="0"/>
            </a:endParaRPr>
          </a:p>
          <a:p>
            <a:endParaRPr lang="en-US" sz="2000" b="1" dirty="0">
              <a:latin typeface="Comic Sans MS" pitchFamily="66" charset="0"/>
            </a:endParaRPr>
          </a:p>
        </p:txBody>
      </p:sp>
      <p:pic>
        <p:nvPicPr>
          <p:cNvPr id="11269" name="Picture 5" descr="supreme-court-add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38100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24325"/>
            <a:ext cx="4154611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06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Powers of the Court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Judicial Review</a:t>
            </a:r>
          </a:p>
          <a:p>
            <a:pPr lvl="1"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Power to say if a law is constitutional or not</a:t>
            </a:r>
          </a:p>
          <a:p>
            <a:pPr lvl="1"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Est by Supreme Court Case</a:t>
            </a:r>
          </a:p>
          <a:p>
            <a:pPr lvl="2" eaLnBrk="1" hangingPunct="1">
              <a:defRPr/>
            </a:pPr>
            <a:r>
              <a:rPr lang="en-US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Marbury v. Madison, 1803</a:t>
            </a:r>
          </a:p>
          <a:p>
            <a:pPr eaLnBrk="1" hangingPunct="1"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Maiandra GD" pitchFamily="34" charset="0"/>
            </a:endParaRPr>
          </a:p>
        </p:txBody>
      </p:sp>
      <p:pic>
        <p:nvPicPr>
          <p:cNvPr id="10244" name="Picture 4" descr="C:\Documents and Settings\ashley.rush\Local Settings\Temporary Internet Files\Content.IE5\TIFVTRO9\MC90039115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19200"/>
            <a:ext cx="1828800" cy="17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09323"/>
            <a:ext cx="3549754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62061"/>
            <a:ext cx="3322305" cy="245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50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3 Branches of Government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1905000"/>
            <a:ext cx="4244181" cy="424418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702346"/>
            <a:ext cx="4991100" cy="314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9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Checks and Balances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President        Congress</a:t>
            </a:r>
          </a:p>
          <a:p>
            <a:pPr lvl="1"/>
            <a:r>
              <a:rPr lang="en-US" dirty="0" err="1" smtClean="0"/>
              <a:t>Pres</a:t>
            </a:r>
            <a:r>
              <a:rPr lang="en-US" dirty="0" smtClean="0"/>
              <a:t> can veto (reject) laws made by Congress </a:t>
            </a:r>
          </a:p>
          <a:p>
            <a:pPr lvl="2"/>
            <a:r>
              <a:rPr lang="en-US" dirty="0" err="1" smtClean="0"/>
              <a:t>Pres</a:t>
            </a:r>
            <a:r>
              <a:rPr lang="en-US" dirty="0" smtClean="0"/>
              <a:t> has veto power</a:t>
            </a:r>
          </a:p>
          <a:p>
            <a:r>
              <a:rPr lang="en-US" dirty="0" smtClean="0"/>
              <a:t>Congress        President</a:t>
            </a:r>
          </a:p>
          <a:p>
            <a:pPr lvl="1"/>
            <a:r>
              <a:rPr lang="en-US" dirty="0" smtClean="0"/>
              <a:t>Congress can override  </a:t>
            </a:r>
            <a:r>
              <a:rPr lang="en-US" dirty="0" err="1" smtClean="0"/>
              <a:t>vetos</a:t>
            </a:r>
            <a:r>
              <a:rPr lang="en-US" dirty="0" smtClean="0"/>
              <a:t> &amp; pass laws rejected by the </a:t>
            </a:r>
            <a:r>
              <a:rPr lang="en-US" dirty="0" err="1" smtClean="0"/>
              <a:t>pres</a:t>
            </a:r>
            <a:endParaRPr lang="en-US" dirty="0" smtClean="0"/>
          </a:p>
          <a:p>
            <a:pPr lvl="2"/>
            <a:r>
              <a:rPr lang="en-US" dirty="0" smtClean="0"/>
              <a:t>Needs 2/3 majority in both                                          Senate &amp; House</a:t>
            </a:r>
            <a:endParaRPr lang="en-US" dirty="0"/>
          </a:p>
        </p:txBody>
      </p:sp>
      <p:pic>
        <p:nvPicPr>
          <p:cNvPr id="1026" name="Picture 2" descr="C:\Users\Whitney\AppData\Local\Microsoft\Windows\Temporary Internet Files\Content.IE5\O5PSYODO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89809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hitney\AppData\Local\Microsoft\Windows\Temporary Internet Files\Content.IE5\O5PSYODO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663" y="3144981"/>
            <a:ext cx="682337" cy="68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958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26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Checks and Balances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512405" cy="4691856"/>
          </a:xfrm>
        </p:spPr>
      </p:pic>
    </p:spTree>
    <p:extLst>
      <p:ext uri="{BB962C8B-B14F-4D97-AF65-F5344CB8AC3E}">
        <p14:creationId xmlns:p14="http://schemas.microsoft.com/office/powerpoint/2010/main" val="405975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Legislative Branch: Makes the 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818" y="3733799"/>
            <a:ext cx="3976687" cy="297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29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u="sng" dirty="0" smtClean="0">
                <a:latin typeface="Maiandra GD" pitchFamily="34" charset="0"/>
              </a:rPr>
              <a:t>House &amp; Senate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686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Maiandra GD" pitchFamily="34" charset="0"/>
              </a:rPr>
              <a:t>House of Representatives</a:t>
            </a:r>
          </a:p>
          <a:p>
            <a:pPr lvl="1" eaLnBrk="1" hangingPunct="1">
              <a:defRPr/>
            </a:pPr>
            <a:r>
              <a:rPr lang="en-US" sz="2000" b="1" dirty="0" smtClean="0">
                <a:latin typeface="Maiandra GD" pitchFamily="34" charset="0"/>
              </a:rPr>
              <a:t>Number determined by population</a:t>
            </a:r>
          </a:p>
          <a:p>
            <a:pPr lvl="1" eaLnBrk="1" hangingPunct="1">
              <a:defRPr/>
            </a:pPr>
            <a:r>
              <a:rPr lang="en-US" sz="2000" b="1" dirty="0" smtClean="0">
                <a:latin typeface="Maiandra GD" pitchFamily="34" charset="0"/>
              </a:rPr>
              <a:t>435 members</a:t>
            </a:r>
          </a:p>
          <a:p>
            <a:pPr lvl="1" eaLnBrk="1" hangingPunct="1">
              <a:defRPr/>
            </a:pPr>
            <a:r>
              <a:rPr lang="en-US" sz="2000" b="1" dirty="0" smtClean="0">
                <a:latin typeface="Maiandra GD" pitchFamily="34" charset="0"/>
              </a:rPr>
              <a:t>Each reps a Congressional District</a:t>
            </a:r>
          </a:p>
          <a:p>
            <a:pPr lvl="1" eaLnBrk="1" hangingPunct="1">
              <a:defRPr/>
            </a:pPr>
            <a:r>
              <a:rPr lang="en-US" sz="2000" b="1" dirty="0" smtClean="0">
                <a:latin typeface="Maiandra GD" pitchFamily="34" charset="0"/>
              </a:rPr>
              <a:t>Serve 2-year terms</a:t>
            </a:r>
          </a:p>
          <a:p>
            <a:pPr lvl="1" eaLnBrk="1" hangingPunct="1">
              <a:defRPr/>
            </a:pPr>
            <a:r>
              <a:rPr lang="en-US" sz="2000" b="1" dirty="0" smtClean="0">
                <a:latin typeface="Maiandra GD" pitchFamily="34" charset="0"/>
              </a:rPr>
              <a:t>NC has 13 representatives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Maiandra GD" pitchFamily="34" charset="0"/>
              </a:rPr>
              <a:t>Senate</a:t>
            </a:r>
          </a:p>
          <a:p>
            <a:pPr lvl="1" eaLnBrk="1" hangingPunct="1">
              <a:defRPr/>
            </a:pPr>
            <a:r>
              <a:rPr lang="en-US" sz="2000" b="1" dirty="0" smtClean="0">
                <a:latin typeface="Maiandra GD" pitchFamily="34" charset="0"/>
              </a:rPr>
              <a:t>Equal representation</a:t>
            </a:r>
            <a:endParaRPr lang="en-US" sz="2000" b="1" dirty="0">
              <a:latin typeface="Maiandra GD" pitchFamily="34" charset="0"/>
            </a:endParaRPr>
          </a:p>
          <a:p>
            <a:pPr lvl="1" eaLnBrk="1" hangingPunct="1">
              <a:defRPr/>
            </a:pPr>
            <a:r>
              <a:rPr lang="en-US" sz="2000" b="1" dirty="0">
                <a:latin typeface="Maiandra GD" pitchFamily="34" charset="0"/>
              </a:rPr>
              <a:t>100 members = 2 per state</a:t>
            </a:r>
          </a:p>
          <a:p>
            <a:pPr lvl="1" eaLnBrk="1" hangingPunct="1">
              <a:defRPr/>
            </a:pPr>
            <a:r>
              <a:rPr lang="en-US" sz="2000" b="1" dirty="0">
                <a:latin typeface="Maiandra GD" pitchFamily="34" charset="0"/>
              </a:rPr>
              <a:t>Represent </a:t>
            </a:r>
            <a:r>
              <a:rPr lang="en-US" sz="2000" b="1" dirty="0" smtClean="0">
                <a:latin typeface="Maiandra GD" pitchFamily="34" charset="0"/>
              </a:rPr>
              <a:t>state </a:t>
            </a:r>
            <a:r>
              <a:rPr lang="en-US" sz="2000" b="1" dirty="0">
                <a:latin typeface="Maiandra GD" pitchFamily="34" charset="0"/>
              </a:rPr>
              <a:t>as a whole</a:t>
            </a:r>
          </a:p>
          <a:p>
            <a:pPr lvl="1" eaLnBrk="1" hangingPunct="1">
              <a:defRPr/>
            </a:pPr>
            <a:r>
              <a:rPr lang="en-US" sz="2000" b="1" dirty="0">
                <a:latin typeface="Maiandra GD" pitchFamily="34" charset="0"/>
              </a:rPr>
              <a:t>Serve 6 year terms</a:t>
            </a:r>
          </a:p>
          <a:p>
            <a:pPr marL="0" indent="0" eaLnBrk="1" hangingPunct="1">
              <a:buNone/>
              <a:defRPr/>
            </a:pPr>
            <a:endParaRPr lang="en-US" sz="2400" b="1" dirty="0" smtClean="0">
              <a:latin typeface="Maiandra GD" pitchFamily="34" charset="0"/>
            </a:endParaRPr>
          </a:p>
          <a:p>
            <a:pPr eaLnBrk="1" hangingPunct="1">
              <a:defRPr/>
            </a:pPr>
            <a:endParaRPr lang="en-US" sz="2400" b="1" dirty="0" smtClean="0">
              <a:latin typeface="Maiandra G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87" y="4724400"/>
            <a:ext cx="4215841" cy="166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6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latin typeface="Maiandra GD" pitchFamily="34" charset="0"/>
              </a:rPr>
              <a:t>Requirements for Congress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772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latin typeface="Maiandra GD" pitchFamily="34" charset="0"/>
              </a:rPr>
              <a:t>House:</a:t>
            </a:r>
          </a:p>
          <a:p>
            <a:pPr lvl="1" eaLnBrk="1" hangingPunct="1">
              <a:defRPr/>
            </a:pPr>
            <a:r>
              <a:rPr lang="en-US" sz="2400" b="1" dirty="0" smtClean="0">
                <a:latin typeface="Maiandra GD" pitchFamily="34" charset="0"/>
              </a:rPr>
              <a:t>25 years old</a:t>
            </a:r>
          </a:p>
          <a:p>
            <a:pPr lvl="1" eaLnBrk="1" hangingPunct="1">
              <a:defRPr/>
            </a:pPr>
            <a:r>
              <a:rPr lang="en-US" sz="2400" b="1" dirty="0" smtClean="0">
                <a:latin typeface="Maiandra GD" pitchFamily="34" charset="0"/>
              </a:rPr>
              <a:t>U.S. citizen 7 years</a:t>
            </a:r>
          </a:p>
          <a:p>
            <a:pPr lvl="1" eaLnBrk="1" hangingPunct="1">
              <a:defRPr/>
            </a:pPr>
            <a:r>
              <a:rPr lang="en-US" sz="2400" b="1" dirty="0" smtClean="0">
                <a:latin typeface="Maiandra GD" pitchFamily="34" charset="0"/>
              </a:rPr>
              <a:t>State resident</a:t>
            </a:r>
          </a:p>
          <a:p>
            <a:pPr eaLnBrk="1" hangingPunct="1">
              <a:defRPr/>
            </a:pPr>
            <a:r>
              <a:rPr lang="en-US" sz="2800" b="1" dirty="0" smtClean="0">
                <a:latin typeface="Maiandra GD" pitchFamily="34" charset="0"/>
              </a:rPr>
              <a:t>Senate</a:t>
            </a:r>
          </a:p>
          <a:p>
            <a:pPr lvl="1" eaLnBrk="1" hangingPunct="1">
              <a:defRPr/>
            </a:pPr>
            <a:r>
              <a:rPr lang="en-US" sz="2400" b="1" dirty="0" smtClean="0">
                <a:latin typeface="Maiandra GD" pitchFamily="34" charset="0"/>
              </a:rPr>
              <a:t>30 </a:t>
            </a:r>
            <a:r>
              <a:rPr lang="en-US" sz="2400" b="1" dirty="0">
                <a:latin typeface="Maiandra GD" pitchFamily="34" charset="0"/>
              </a:rPr>
              <a:t>years old</a:t>
            </a:r>
          </a:p>
          <a:p>
            <a:pPr lvl="1" eaLnBrk="1" hangingPunct="1">
              <a:defRPr/>
            </a:pPr>
            <a:r>
              <a:rPr lang="en-US" sz="2400" b="1" dirty="0">
                <a:latin typeface="Maiandra GD" pitchFamily="34" charset="0"/>
              </a:rPr>
              <a:t>U.S. citizen for </a:t>
            </a:r>
            <a:r>
              <a:rPr lang="en-US" sz="2400" b="1" dirty="0" smtClean="0">
                <a:latin typeface="Maiandra GD" pitchFamily="34" charset="0"/>
              </a:rPr>
              <a:t>9 </a:t>
            </a:r>
            <a:r>
              <a:rPr lang="en-US" sz="2400" b="1" dirty="0">
                <a:latin typeface="Maiandra GD" pitchFamily="34" charset="0"/>
              </a:rPr>
              <a:t>years</a:t>
            </a:r>
          </a:p>
          <a:p>
            <a:pPr lvl="1" eaLnBrk="1" hangingPunct="1">
              <a:defRPr/>
            </a:pPr>
            <a:r>
              <a:rPr lang="en-US" sz="2400" b="1" dirty="0">
                <a:latin typeface="Maiandra GD" pitchFamily="34" charset="0"/>
              </a:rPr>
              <a:t>State resident</a:t>
            </a:r>
          </a:p>
          <a:p>
            <a:pPr eaLnBrk="1" hangingPunct="1">
              <a:defRPr/>
            </a:pPr>
            <a:endParaRPr lang="en-US" sz="2800" b="1" dirty="0" smtClean="0">
              <a:latin typeface="Maiandra G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1524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67300" y="3505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Rep Walter Jones Jr. (R)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844" y="4191000"/>
            <a:ext cx="1347355" cy="161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243" y="4005791"/>
            <a:ext cx="1351617" cy="198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1400" y="5993034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Sen. Richard Burr (R)     Sen. Thom </a:t>
            </a:r>
            <a:r>
              <a:rPr lang="en-US" dirty="0" err="1" smtClean="0"/>
              <a:t>Tillis</a:t>
            </a:r>
            <a:r>
              <a:rPr lang="en-US" dirty="0" smtClean="0"/>
              <a:t> (R)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3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u="sng" dirty="0" smtClean="0">
                <a:latin typeface="Maiandra GD" pitchFamily="34" charset="0"/>
              </a:rPr>
              <a:t>Congressional Terms &amp; Sessions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Maiandra GD" pitchFamily="34" charset="0"/>
              </a:rPr>
              <a:t>Each new Congress is given a </a:t>
            </a:r>
            <a:r>
              <a:rPr lang="en-US" sz="2400" b="1" dirty="0">
                <a:latin typeface="Maiandra GD" pitchFamily="34" charset="0"/>
              </a:rPr>
              <a:t>#</a:t>
            </a:r>
            <a:r>
              <a:rPr lang="en-US" sz="2400" b="1" dirty="0" smtClean="0">
                <a:latin typeface="Maiandra GD" pitchFamily="34" charset="0"/>
              </a:rPr>
              <a:t> to identify it</a:t>
            </a:r>
          </a:p>
          <a:p>
            <a:pPr lvl="1" eaLnBrk="1" hangingPunct="1">
              <a:defRPr/>
            </a:pPr>
            <a:r>
              <a:rPr lang="en-US" sz="2400" b="1" dirty="0" smtClean="0">
                <a:latin typeface="Maiandra GD" pitchFamily="34" charset="0"/>
              </a:rPr>
              <a:t>1789: 1</a:t>
            </a:r>
            <a:r>
              <a:rPr lang="en-US" sz="2400" b="1" baseline="30000" dirty="0" smtClean="0">
                <a:latin typeface="Maiandra GD" pitchFamily="34" charset="0"/>
              </a:rPr>
              <a:t>st</a:t>
            </a:r>
            <a:r>
              <a:rPr lang="en-US" sz="2400" b="1" dirty="0" smtClean="0">
                <a:latin typeface="Maiandra GD" pitchFamily="34" charset="0"/>
              </a:rPr>
              <a:t> Congress</a:t>
            </a:r>
          </a:p>
          <a:p>
            <a:pPr lvl="1" eaLnBrk="1" hangingPunct="1">
              <a:defRPr/>
            </a:pPr>
            <a:r>
              <a:rPr lang="en-US" sz="2400" b="1" dirty="0" smtClean="0">
                <a:latin typeface="Maiandra GD" pitchFamily="34" charset="0"/>
              </a:rPr>
              <a:t>2015: 114</a:t>
            </a:r>
            <a:r>
              <a:rPr lang="en-US" sz="2400" b="1" baseline="30000" dirty="0" smtClean="0">
                <a:latin typeface="Maiandra GD" pitchFamily="34" charset="0"/>
              </a:rPr>
              <a:t>th</a:t>
            </a:r>
            <a:r>
              <a:rPr lang="en-US" sz="2400" b="1" dirty="0" smtClean="0">
                <a:latin typeface="Maiandra GD" pitchFamily="34" charset="0"/>
              </a:rPr>
              <a:t> Congress 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Maiandra GD" pitchFamily="34" charset="0"/>
              </a:rPr>
              <a:t>Each term </a:t>
            </a:r>
            <a:r>
              <a:rPr lang="en-US" sz="2400" b="1" dirty="0">
                <a:latin typeface="Maiandra GD" pitchFamily="34" charset="0"/>
              </a:rPr>
              <a:t>is divided into 2 sessions</a:t>
            </a:r>
          </a:p>
          <a:p>
            <a:pPr lvl="1" eaLnBrk="1" hangingPunct="1">
              <a:defRPr/>
            </a:pPr>
            <a:r>
              <a:rPr lang="en-US" sz="2000" b="1" dirty="0">
                <a:latin typeface="Maiandra GD" pitchFamily="34" charset="0"/>
              </a:rPr>
              <a:t>R</a:t>
            </a:r>
            <a:r>
              <a:rPr lang="en-US" sz="2000" b="1" dirty="0" smtClean="0">
                <a:latin typeface="Maiandra GD" pitchFamily="34" charset="0"/>
              </a:rPr>
              <a:t>un </a:t>
            </a:r>
            <a:r>
              <a:rPr lang="en-US" sz="2000" b="1" dirty="0">
                <a:latin typeface="Maiandra GD" pitchFamily="34" charset="0"/>
              </a:rPr>
              <a:t>from January to late November/December</a:t>
            </a:r>
          </a:p>
          <a:p>
            <a:pPr eaLnBrk="1" hangingPunct="1">
              <a:defRPr/>
            </a:pPr>
            <a:r>
              <a:rPr lang="en-US" sz="2400" b="1" dirty="0">
                <a:latin typeface="Maiandra GD" pitchFamily="34" charset="0"/>
              </a:rPr>
              <a:t>Special sessions </a:t>
            </a:r>
            <a:r>
              <a:rPr lang="en-US" sz="2400" b="1" dirty="0" smtClean="0">
                <a:latin typeface="Maiandra GD" pitchFamily="34" charset="0"/>
              </a:rPr>
              <a:t>called </a:t>
            </a:r>
            <a:r>
              <a:rPr lang="en-US" sz="2400" b="1" dirty="0">
                <a:latin typeface="Maiandra GD" pitchFamily="34" charset="0"/>
              </a:rPr>
              <a:t>by </a:t>
            </a:r>
            <a:r>
              <a:rPr lang="en-US" sz="2400" b="1" dirty="0" err="1" smtClean="0">
                <a:latin typeface="Maiandra GD" pitchFamily="34" charset="0"/>
              </a:rPr>
              <a:t>Pres</a:t>
            </a:r>
            <a:r>
              <a:rPr lang="en-US" sz="2400" b="1" dirty="0" smtClean="0">
                <a:latin typeface="Maiandra GD" pitchFamily="34" charset="0"/>
              </a:rPr>
              <a:t> in times of crisis</a:t>
            </a:r>
            <a:endParaRPr lang="en-US" sz="2400" b="1" dirty="0">
              <a:latin typeface="Maiandra GD" pitchFamily="34" charset="0"/>
            </a:endParaRPr>
          </a:p>
          <a:p>
            <a:pPr lvl="1" eaLnBrk="1" hangingPunct="1">
              <a:defRPr/>
            </a:pPr>
            <a:endParaRPr lang="en-US" b="1" dirty="0" smtClean="0">
              <a:latin typeface="Maiandra G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16582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42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latin typeface="Maiandra GD" pitchFamily="34" charset="0"/>
              </a:rPr>
              <a:t>Leaders of Congress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5344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Maiandra GD" pitchFamily="34" charset="0"/>
              </a:rPr>
              <a:t>Speaker of the House: leader of </a:t>
            </a:r>
            <a:r>
              <a:rPr lang="en-US" sz="2400" b="1" dirty="0" err="1" smtClean="0">
                <a:latin typeface="Maiandra GD" pitchFamily="34" charset="0"/>
              </a:rPr>
              <a:t>HoR</a:t>
            </a:r>
            <a:endParaRPr lang="en-US" sz="2400" b="1" dirty="0" smtClean="0">
              <a:latin typeface="Maiandra GD" pitchFamily="34" charset="0"/>
            </a:endParaRPr>
          </a:p>
          <a:p>
            <a:pPr lvl="1" eaLnBrk="1" hangingPunct="1">
              <a:defRPr/>
            </a:pPr>
            <a:r>
              <a:rPr lang="en-US" sz="2000" b="1" dirty="0">
                <a:latin typeface="Maiandra GD" pitchFamily="34" charset="0"/>
              </a:rPr>
              <a:t>M</a:t>
            </a:r>
            <a:r>
              <a:rPr lang="en-US" sz="2000" b="1" dirty="0" smtClean="0">
                <a:latin typeface="Maiandra GD" pitchFamily="34" charset="0"/>
              </a:rPr>
              <a:t>ember of </a:t>
            </a:r>
            <a:r>
              <a:rPr lang="en-US" sz="2000" b="1" dirty="0">
                <a:latin typeface="Maiandra GD" pitchFamily="34" charset="0"/>
              </a:rPr>
              <a:t>majority party </a:t>
            </a:r>
          </a:p>
          <a:p>
            <a:pPr lvl="1" eaLnBrk="1" hangingPunct="1">
              <a:defRPr/>
            </a:pPr>
            <a:r>
              <a:rPr lang="en-US" sz="2000" b="1" dirty="0">
                <a:latin typeface="Maiandra GD" pitchFamily="34" charset="0"/>
              </a:rPr>
              <a:t>Role: </a:t>
            </a:r>
            <a:r>
              <a:rPr lang="en-US" sz="2000" b="1" dirty="0" smtClean="0">
                <a:latin typeface="Maiandra GD" pitchFamily="34" charset="0"/>
              </a:rPr>
              <a:t>runs/organizes debates</a:t>
            </a:r>
            <a:r>
              <a:rPr lang="en-US" sz="2000" b="1" dirty="0">
                <a:latin typeface="Maiandra GD" pitchFamily="34" charset="0"/>
              </a:rPr>
              <a:t>, </a:t>
            </a:r>
            <a:r>
              <a:rPr lang="en-US" sz="2000" b="1" dirty="0" smtClean="0">
                <a:latin typeface="Maiandra GD" pitchFamily="34" charset="0"/>
              </a:rPr>
              <a:t>influence </a:t>
            </a:r>
            <a:r>
              <a:rPr lang="en-US" sz="2000" b="1" dirty="0">
                <a:latin typeface="Maiandra GD" pitchFamily="34" charset="0"/>
              </a:rPr>
              <a:t>others, </a:t>
            </a:r>
            <a:r>
              <a:rPr lang="en-US" sz="2000" b="1" dirty="0" smtClean="0">
                <a:latin typeface="Maiandra GD" pitchFamily="34" charset="0"/>
              </a:rPr>
              <a:t>get </a:t>
            </a:r>
            <a:r>
              <a:rPr lang="en-US" sz="2000" b="1" dirty="0">
                <a:latin typeface="Maiandra GD" pitchFamily="34" charset="0"/>
              </a:rPr>
              <a:t>laws passed </a:t>
            </a:r>
            <a:r>
              <a:rPr lang="en-US" sz="2000" b="1" dirty="0" smtClean="0">
                <a:latin typeface="Maiandra GD" pitchFamily="34" charset="0"/>
              </a:rPr>
              <a:t>for party 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Maiandra GD" pitchFamily="34" charset="0"/>
              </a:rPr>
              <a:t>President of the Senate: Vice President</a:t>
            </a:r>
            <a:endParaRPr lang="en-US" sz="2400" b="1" dirty="0">
              <a:latin typeface="Maiandra GD" pitchFamily="34" charset="0"/>
            </a:endParaRPr>
          </a:p>
          <a:p>
            <a:pPr lvl="1" eaLnBrk="1" hangingPunct="1">
              <a:defRPr/>
            </a:pPr>
            <a:r>
              <a:rPr lang="en-US" sz="2000" b="1" dirty="0">
                <a:latin typeface="Maiandra GD" pitchFamily="34" charset="0"/>
              </a:rPr>
              <a:t>Rarely attends Senate debates</a:t>
            </a:r>
          </a:p>
          <a:p>
            <a:pPr lvl="1" eaLnBrk="1" hangingPunct="1">
              <a:defRPr/>
            </a:pPr>
            <a:r>
              <a:rPr lang="en-US" sz="2000" b="1" dirty="0">
                <a:latin typeface="Maiandra GD" pitchFamily="34" charset="0"/>
              </a:rPr>
              <a:t>Only role is to vote in a tie</a:t>
            </a:r>
          </a:p>
          <a:p>
            <a:pPr lvl="1" eaLnBrk="1" hangingPunct="1">
              <a:defRPr/>
            </a:pPr>
            <a:endParaRPr lang="en-US" sz="2000" b="1" dirty="0" smtClean="0">
              <a:latin typeface="Maiandra GD" pitchFamily="34" charset="0"/>
            </a:endParaRPr>
          </a:p>
          <a:p>
            <a:pPr eaLnBrk="1" hangingPunct="1">
              <a:defRPr/>
            </a:pPr>
            <a:endParaRPr lang="en-US" sz="2400" b="1" dirty="0" smtClean="0">
              <a:latin typeface="Maiandra GD" pitchFamily="34" charset="0"/>
            </a:endParaRPr>
          </a:p>
        </p:txBody>
      </p:sp>
      <p:pic>
        <p:nvPicPr>
          <p:cNvPr id="5" name="Picture 6" descr="http://upload.wikimedia.org/wikipedia/commons/7/7d/John_Boehner_official_portra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3429000"/>
            <a:ext cx="1600200" cy="200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0355" y="5532704"/>
            <a:ext cx="271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Rep. John Boehner (R)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2768"/>
            <a:ext cx="1313021" cy="196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6172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VP Joe Biden (D)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6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Leaders of Congress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dirty="0" smtClean="0"/>
              <a:t>President Pro Tempore</a:t>
            </a:r>
          </a:p>
          <a:p>
            <a:pPr lvl="1"/>
            <a:r>
              <a:rPr lang="en-US" sz="2400" dirty="0"/>
              <a:t>L</a:t>
            </a:r>
            <a:r>
              <a:rPr lang="en-US" sz="2400" dirty="0" smtClean="0"/>
              <a:t>eader of Senate when VP isn’t there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ember of majority party</a:t>
            </a:r>
          </a:p>
          <a:p>
            <a:pPr lvl="1"/>
            <a:r>
              <a:rPr lang="en-US" sz="2400" dirty="0" smtClean="0"/>
              <a:t>Role is more ceremonial </a:t>
            </a:r>
          </a:p>
          <a:p>
            <a:r>
              <a:rPr lang="en-US" sz="2400" dirty="0" smtClean="0"/>
              <a:t>Minority &amp; Majority Leaders</a:t>
            </a:r>
          </a:p>
          <a:p>
            <a:pPr lvl="1"/>
            <a:r>
              <a:rPr lang="en-US" sz="2400" dirty="0" smtClean="0"/>
              <a:t>Leaders of political parties in each house</a:t>
            </a:r>
          </a:p>
          <a:p>
            <a:pPr lvl="1"/>
            <a:r>
              <a:rPr lang="en-US" sz="2400" dirty="0" smtClean="0"/>
              <a:t>Get laws passed for their own party</a:t>
            </a:r>
          </a:p>
          <a:p>
            <a:r>
              <a:rPr lang="en-US" sz="2400" dirty="0" smtClean="0"/>
              <a:t>Party Whips: Keep their party in check</a:t>
            </a:r>
          </a:p>
          <a:p>
            <a:pPr lvl="1"/>
            <a:r>
              <a:rPr lang="en-US" sz="2400" dirty="0" smtClean="0"/>
              <a:t>Makes sure members show up to vote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038600"/>
            <a:ext cx="1600200" cy="203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62700" y="6276109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Orrin G. Hatch (R)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49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u="sng" smtClean="0">
                <a:latin typeface="Maiandra GD" pitchFamily="34" charset="0"/>
              </a:rPr>
              <a:t>Committee System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8392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Maiandra GD" pitchFamily="34" charset="0"/>
              </a:rPr>
              <a:t>Members put in committees that focus on passing laws in one area </a:t>
            </a:r>
          </a:p>
          <a:p>
            <a:pPr lvl="1" eaLnBrk="1" hangingPunct="1">
              <a:defRPr/>
            </a:pPr>
            <a:r>
              <a:rPr lang="en-US" sz="2400" b="1" dirty="0" smtClean="0">
                <a:latin typeface="Maiandra GD" pitchFamily="34" charset="0"/>
              </a:rPr>
              <a:t>Education</a:t>
            </a:r>
          </a:p>
          <a:p>
            <a:pPr lvl="1" eaLnBrk="1" hangingPunct="1">
              <a:defRPr/>
            </a:pPr>
            <a:r>
              <a:rPr lang="en-US" sz="2400" b="1" dirty="0" smtClean="0">
                <a:latin typeface="Maiandra GD" pitchFamily="34" charset="0"/>
              </a:rPr>
              <a:t>Agriculture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Maiandra GD" pitchFamily="34" charset="0"/>
              </a:rPr>
              <a:t>Types of committees:</a:t>
            </a:r>
          </a:p>
          <a:p>
            <a:pPr lvl="1" eaLnBrk="1" hangingPunct="1">
              <a:defRPr/>
            </a:pPr>
            <a:r>
              <a:rPr lang="en-US" sz="2400" b="1" dirty="0">
                <a:latin typeface="Maiandra GD" pitchFamily="34" charset="0"/>
              </a:rPr>
              <a:t>Standing: permanent committee</a:t>
            </a:r>
          </a:p>
          <a:p>
            <a:pPr lvl="1" eaLnBrk="1" hangingPunct="1">
              <a:defRPr/>
            </a:pPr>
            <a:r>
              <a:rPr lang="en-US" sz="2400" b="1" dirty="0">
                <a:latin typeface="Maiandra GD" pitchFamily="34" charset="0"/>
              </a:rPr>
              <a:t>Select: limited amount of time</a:t>
            </a:r>
          </a:p>
          <a:p>
            <a:pPr lvl="1" eaLnBrk="1" hangingPunct="1">
              <a:defRPr/>
            </a:pPr>
            <a:r>
              <a:rPr lang="en-US" sz="2400" b="1" dirty="0">
                <a:latin typeface="Maiandra GD" pitchFamily="34" charset="0"/>
              </a:rPr>
              <a:t>Joint: includes members from both houses</a:t>
            </a:r>
          </a:p>
          <a:p>
            <a:pPr lvl="1" eaLnBrk="1" hangingPunct="1">
              <a:defRPr/>
            </a:pPr>
            <a:r>
              <a:rPr lang="en-US" sz="2400" b="1" dirty="0">
                <a:latin typeface="Maiandra GD" pitchFamily="34" charset="0"/>
              </a:rPr>
              <a:t>Conference: </a:t>
            </a:r>
            <a:r>
              <a:rPr lang="en-US" sz="2400" b="1" dirty="0" smtClean="0">
                <a:latin typeface="Maiandra GD" pitchFamily="34" charset="0"/>
              </a:rPr>
              <a:t>temporary; helps </a:t>
            </a:r>
            <a:r>
              <a:rPr lang="en-US" sz="2400" b="1" dirty="0">
                <a:latin typeface="Maiandra GD" pitchFamily="34" charset="0"/>
              </a:rPr>
              <a:t>the </a:t>
            </a:r>
            <a:r>
              <a:rPr lang="en-US" sz="2400" b="1" dirty="0" smtClean="0">
                <a:latin typeface="Maiandra GD" pitchFamily="34" charset="0"/>
              </a:rPr>
              <a:t>House &amp; </a:t>
            </a:r>
            <a:r>
              <a:rPr lang="en-US" sz="2400" b="1" dirty="0">
                <a:latin typeface="Maiandra GD" pitchFamily="34" charset="0"/>
              </a:rPr>
              <a:t>Senate </a:t>
            </a:r>
            <a:r>
              <a:rPr lang="en-US" sz="2400" b="1" dirty="0" smtClean="0">
                <a:latin typeface="Maiandra GD" pitchFamily="34" charset="0"/>
              </a:rPr>
              <a:t>reach agreement </a:t>
            </a:r>
            <a:r>
              <a:rPr lang="en-US" sz="2400" b="1" dirty="0">
                <a:latin typeface="Maiandra GD" pitchFamily="34" charset="0"/>
              </a:rPr>
              <a:t>on a proposed bill</a:t>
            </a:r>
          </a:p>
          <a:p>
            <a:pPr lvl="1" eaLnBrk="1" hangingPunct="1">
              <a:defRPr/>
            </a:pPr>
            <a:endParaRPr lang="en-US" b="1" dirty="0" smtClean="0">
              <a:latin typeface="Maiandra GD" pitchFamily="34" charset="0"/>
            </a:endParaRPr>
          </a:p>
        </p:txBody>
      </p:sp>
      <p:pic>
        <p:nvPicPr>
          <p:cNvPr id="14340" name="Picture 4" descr="C:\Documents and Settings\ashley.rush\Local Settings\Temporary Internet Files\Content.IE5\C8SUSBG9\MC9001743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62199"/>
            <a:ext cx="2362200" cy="20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4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theme/theme1.xml><?xml version="1.0" encoding="utf-8"?>
<a:theme xmlns:a="http://schemas.openxmlformats.org/drawingml/2006/main" name="2_Default Design">
  <a:themeElements>
    <a:clrScheme name="Default Design 14">
      <a:dk1>
        <a:srgbClr val="808080"/>
      </a:dk1>
      <a:lt1>
        <a:srgbClr val="FFFFFF"/>
      </a:lt1>
      <a:dk2>
        <a:srgbClr val="A50021"/>
      </a:dk2>
      <a:lt2>
        <a:srgbClr val="FFFFFF"/>
      </a:lt2>
      <a:accent1>
        <a:srgbClr val="BBE0E3"/>
      </a:accent1>
      <a:accent2>
        <a:srgbClr val="333399"/>
      </a:accent2>
      <a:accent3>
        <a:srgbClr val="CFAAAB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808080"/>
        </a:dk1>
        <a:lt1>
          <a:srgbClr val="FFFFFF"/>
        </a:lt1>
        <a:dk2>
          <a:srgbClr val="CC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E2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808080"/>
        </a:dk1>
        <a:lt1>
          <a:srgbClr val="FFFFFF"/>
        </a:lt1>
        <a:dk2>
          <a:srgbClr val="A50021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CFAAAB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</TotalTime>
  <Words>642</Words>
  <Application>Microsoft Office PowerPoint</Application>
  <PresentationFormat>On-screen Show (4:3)</PresentationFormat>
  <Paragraphs>134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2_Default Design</vt:lpstr>
      <vt:lpstr>Unit 1: Foundations &amp; Dev</vt:lpstr>
      <vt:lpstr>The 3 Branches of Government</vt:lpstr>
      <vt:lpstr>Legislative Branch: Makes the Laws</vt:lpstr>
      <vt:lpstr>House &amp; Senate</vt:lpstr>
      <vt:lpstr>Requirements for Congress</vt:lpstr>
      <vt:lpstr>Congressional Terms &amp; Sessions</vt:lpstr>
      <vt:lpstr>Leaders of Congress</vt:lpstr>
      <vt:lpstr>Leaders of Congress</vt:lpstr>
      <vt:lpstr>Committee System</vt:lpstr>
      <vt:lpstr>Seniority System</vt:lpstr>
      <vt:lpstr>Powers of Congress</vt:lpstr>
      <vt:lpstr>Executive Branch: Enforces the Laws</vt:lpstr>
      <vt:lpstr>The Executive Branch</vt:lpstr>
      <vt:lpstr> EXECUTIVE BRANCH </vt:lpstr>
      <vt:lpstr>Powers of the President</vt:lpstr>
      <vt:lpstr>Succession</vt:lpstr>
      <vt:lpstr>Judicial Branch: Interprets the Laws </vt:lpstr>
      <vt:lpstr>JUDICIAL BRANCH </vt:lpstr>
      <vt:lpstr>Powers of the Court</vt:lpstr>
      <vt:lpstr>Checks and Balances</vt:lpstr>
      <vt:lpstr>Checks and Balances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Foundations &amp; Dev</dc:title>
  <dc:creator>Dobbs</dc:creator>
  <cp:lastModifiedBy>Dobbs</cp:lastModifiedBy>
  <cp:revision>82</cp:revision>
  <dcterms:created xsi:type="dcterms:W3CDTF">2013-09-03T18:05:14Z</dcterms:created>
  <dcterms:modified xsi:type="dcterms:W3CDTF">2015-09-02T12:53:56Z</dcterms:modified>
</cp:coreProperties>
</file>