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B1EC8A-6BE1-45D0-A7CD-98E3CF86E273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089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99EF3-C9FB-4FA6-A9B7-CD9EF984D441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8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918B1A-3A21-4475-AD2B-A84ED71F4BE0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327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3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1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35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61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98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5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73A6D1E-839B-476B-B66F-5161DC2B21EA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2478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43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6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0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9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55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37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87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3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2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0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7B6A955-9AEF-44BF-A7D2-C8AEE859A743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5450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83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5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91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7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B22F-0CAF-42E2-9B62-A4C7F2439C39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1816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36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79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99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0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0B2308-AE87-4C18-9187-E425833E92EA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008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856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80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20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093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0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79DCF11-870B-4A46-A065-8B32C1E8A7E3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B75EAD-CD79-47F0-9F54-1000EBBFC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8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F4324D-B3AC-4265-98C6-BC90C930D7B7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59B408B-D0FB-4093-9884-306A861A3091}" type="slidenum">
              <a:rPr lang="en-US" smtClean="0">
                <a:solidFill>
                  <a:srgbClr val="FF670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F670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B1D9C2-A54D-4FC8-B8C7-33DCDAAE4F14}" type="slidenum">
              <a:rPr lang="en-US" smtClean="0">
                <a:solidFill>
                  <a:srgbClr val="FF6700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6700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125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91EE-489F-4767-9707-488D2B466E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59412-3A0F-4B3C-91B4-F3192DFE4B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C4A9-91D0-4BDF-8D68-6B565AC437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BA2B-D7F6-4E47-9D04-78A4FF19B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A4E7D5A-087F-417C-AEDB-A193DC17D98F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084DD0D-F2B1-4504-9E89-550D9708673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A1AB-4CF3-4645-A68B-5FAD7F4743B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977A-2CAA-4E65-BD1E-8F9CF81D4C0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Muslim Civilizations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2: Regional Civilizations</a:t>
            </a:r>
            <a:endParaRPr lang="en-US" dirty="0"/>
          </a:p>
        </p:txBody>
      </p:sp>
      <p:sp>
        <p:nvSpPr>
          <p:cNvPr id="4" name="AutoShape 4" descr="data:image/jpeg;base64,/9j/4AAQSkZJRgABAQAAAQABAAD/2wCEAAkGBhQSERUUEhIVFRMUFxoYGBgYGBoYHBscGhkVGBgaGxoYGyYgGhojGhkYIC8gIycpLCwsGB4xNTAqNSYrLCkBCQoKDgwOGg8PGiwkHyQsLCk0LCwsLCwsLCwsLDQsLCwsLCwsLCwsLCwsLCwsLCwsLCwsLCwsLCwsLCwsLCwsLP/AABEIAMIBAwMBIgACEQEDEQH/xAAbAAACAwEBAQAAAAAAAAAAAAADBAACBQYBB//EADoQAAECBAQDBgYCAQMEAwAAAAECEQADITEEEkFRImFxBYGRobHwBhMywdHhQvEUFSNSM1NysgeCkv/EABoBAAMBAQEBAAAAAAAAAAAAAAIDBAEABQb/xAAtEQACAgICAQMDAwMFAAAAAAAAAQIRAyESMUEEE1EiMnEUYaFCsfAzQ1KB0f/aAAwDAQACEQMRAD8A4CUcwChYhxBpf6gGBWVIAKFJygAghqtoNoMFh28delBEjZWj2YaDqIuuY4aLZAaGm/vrFzhyT99YDkg6Yuga7QTC1V77okySxAqxeLSCAobDWOb0clsdKmvWEZuHcnRyT3Q3nSqxeBlQId6i/LaFJtDWkwOElEKzEUaph0zAbae6QITxlNRq0GldnOASrRx6wM2nuQeNNaie3a+bWhMEDt3U1j2Qn5ZLm7EHx998ez5wAOW5t94nfdIpXVsFLBKg/wDIt3Gpp7tHSy1lQCbhIalKUD/3uI5BWIXLUlpalElhokPRyQ7fuOyXMIAysnmGrb0iT1EaoyE+0HQBQ5g+tRRozZSHQC9rDmTZvdoMSH0YMCpt9fH0jzFoBUCmzXA1fdmETRVBSd9gCgsUqp/Jzct/b98aXZB4Gpf+q9IXw6QpXGx0s7Fx59IN2jh0hLhKRzH5FabQOR39JuNU7JiwxYOR9QFLuRpp0iuFOZ0qJygO3fpR6QsheXiQGBoXGo5eUWmqGUsGXqobk8tIXx1Q6/IYIqf+NSdyNH3/ALgyXUCTVv20HVISxYcWgcn33wvPUSHJLAVIe1f3eDg+SNao5bEqYkMATUNprFZEvMHJJINB/UWxKsyy9QTwlqto3dEncABSosTWx+0fQLpHmPs8CncZlWpU1P46xPnvRQYDbf28CCmqzEOxGp5wzOwjAG/L+o5nLZXs2U84tWlK9KHlD8+eT9QqOQYixvUl2/MZ+BlZ5pS9w5egDdBsQI2ZWDP8gDoH7mYHQW/EQZqU7Zbi+0CpQlIAQSCs8VmtpR29YkuUl2mHIWdnDPycRTFzSiZMCQNAQw0SBQaWfrC6Jqqu5KqVcsNwTao1hPFtB3TM/wCIFhRSEsyUm1bmz/3eMkXYBt43saAJahdR0YnUbePjGElYF7WqD5PFGO+J0mr7IZbUeJHssBrR5B2DSNOWmrmoEeg19u+kE+UXyuKguW6c+cepkgEDUa6Q6yGiuJljLW79ICF+Jhr5OYVUW5AQmuj689qcto2JjLpSCqo0MEUkWIEBSS2Z62iwX3g66wezC3ZuHCsSlKkugk00Zizto+/KOulYRCbJSKMFAM2t4xPhmQSuYqteAAszDid70Jb+o6Moyggnis29miPPO5UXemjUbM7F9kyyhR+WnNloaBmsBpGMlbevLe0dJ2jmUhaQOIjLez93dHPzJbKyKABcOXDb05QMJNrYeRJPQCbXiLbesUGHe1BzqYZRhyScozUqaU8YDjc0oAqSWJahF/YhifhCmvLBdi4lS1TUEAKkqFQaEFym+tCSOkdUntBIrVyK+3jjeylkzlGozX5tmIHc5jZuaW/Fw/vSJ/UQTkDiurNFMoFKSVMWDcn26RP8sBGQhVL0fWn50hGU5s7aPtT3SG8MXQHNn76mJmq7H8E+gkicmgLpDOXcVo3lBp+IKwMiVFi9Q4NIVXO4SCWfU/b3pDnZ+IaUkgMGfipU1I8dOsJya3QyEF0CwWGdRCgUgB2c71PvlBMXhsiS9qWprR96tUxbGzgSCMyQkEO1RUN6QrkUSLqYvwuaG4PhAJt7D4paGJmPXcyiG0BD0qXfeggeIxKyClEsDM/1KYMXDhklyNutYLipqVFk3saEDfURWUokB3zCgDaUrbeDxdq0ZNfuYS+yprOSKUfKTT2GigkrSpJWQ1WAr3HxfW0dLMHCQqganP3zjCxahmSyhrUH7849vFlc+yDJjUej0zg1btbf394USVKYBWwPLxgipJ/jxAbWfx9vHkpYzguKsTbXaG+BZBhcinClFRoDY9KGrwUzVkt8xR/dxy/UMYiXQlVDVjo4BrGdMJFQCOfPWum7RN93Y/oZROSlRz5l1BckHTU6n8QYJTOVV0sA+m59IXmFLJI+pgSb6c/dIrKSqjAlqk1tzgXFPYSbCYmUEsU1FvfrGcuWAWYEirw92gvKKqHX+oz0rcODStRtDoLQmfZFdnoN0JJ3aJAyoex+okHTBtDYUX+lqFnq+8eqQQwu9CBsxMWmDMAQGCeft4rILF75d+fKBBI5SKgge6mE5grQEtbp/cOY2e6D3etLQ/guwFTEBeYAEHQ6FmJs55bxqkoq2Y1ekYpGY1cUazReXRwxVXToI6JfweVFkzBm5/SzO7i92YawfseQqSFSyQ+ckqsxFmJ5Mah9ICWaNa2dxZk/DST88hTp4SyTTrTwrHVKwuXiVUD3aHAkCWkA/wA81icroIJtaoHhC84KIIu4owJo40H0veI5zeR30XYWoxpmdMxQSCb7/ausZeMwZUrOSwU1Bdm6VhjGkqUEJlrdL5lFCkpuGqoAKP8A4vYu1HrgZ3zQ1DZi9wbHnbygl9OwrUtA8IjIHpWnhr5wn2+AZJfcN1/cbx7HUuqSAAP5ON2sDSOXxsjEzU5VShwGpQlZBYlNCbju0gsbUpXYGTUaoxGZt9f7jrMPJSEAEA8I5uW+8cwqVlUQsVtqG8Y0JPbJokpDAMCHfka3huaLmlRPikot2a+QqIF209YutSXoA3T7coQl9s8RoA3d7/cCmdqpDipO4H5iX25fBR7kTXLsQrUUe/JobwUtKZYFlB2DauT0Zz5xy+K7RWtBQrKQoMpgXY3ZjHbYeqAwoA1emu8Tepi4JX5H4Wpt0LnClPCr6TYCtQzaR7h+A7DWh7tPb8odw4q9aUMVxMyneKRFzb0U8UtmSZJUshiAS9RQXL+EMyFFCuJ3amuo8oNjCchHJ6RmyF5UlRLg0Y36xTilb2JmuPQzjMSMqmcqIpQ9/wB4yUsAQXzMwDcvfhGhLm56bOa9wakJ9oTsq0qLkAer197R6mCSviiPKn9zFEJIpblz6eUaODlJKbB6AuOQjI/1WWZuXiKme1BtXr/6w4MclAFyTdjV4rkn0TxaBYwJfKwrQUHn+toAmaf5VA9YtjFEh7irG39x6walD7998JGoLhEDMp0i4oRrXTnBMS38aJPc7UNoyl45UtRAYg7ue/lQ+UW/1YgO2r1P3juDuzuSJ2kMoAat+6tKavCKsw1IBrBpmLVMYkWDffWDyJYKagG9YNPj2A9i3+SYkFyDlHkbyXwbR9Llf/HctEvinLJBFQAAS/8AFL7B6kw3jPgzDqISUl6F08Jq4CaU52fwjpZyjMTtRxlq9a1ADddiYHJwymEvIHFSzMQomjtpZo8xzn5YlS1s4XtP/wCOliQtSJgUQFKRLCeJTOQjMVAZjZ2Ajzs/CTEpEtKFZE1ZQo9XBs9zr9o+hokkBRU7FJsPp6NctttGXIWoykgBgwIAdxdhUA25Rk88qpmRezn5cxCWcgKsyjZIAIDU690ZkzDfMXNc2WaNUs1crAMb2s8dZNkhwws6io0ObUE62FLwfFpC0pyAkIfNwkdRVmfVoWs1dIZZldn9mrAAmjhUllVD2tS23QQ6nColl00d3r03hrAXcnMRdqhiC1TfaGcYjMhQFeujWhM8rbHKe0mYi5KFFZUzaPbn3/qA4LsyVLASiUhIBIytbMXoDYVPjDE0qPAP4sankSw+8Ul4jKeDiYF3cMKcoy3RUU7QwoQxAIpbUnqbUjPzMMhDFOorQkkaWtX8xsmUqYyhlDWDk/b20Z/+ElHEKrc0P01d6N77oOD+Tk9UYo+DpU9cybMUokqsCAk8I1ZxUv5R7ivgrDVIzIKU3ChlcCtwX8X6RvSpvyi5UniOaxYOALvyrFSlK6ZsqhfMKE6AcvekO92fyL9uPwfIVTXvTp94JLQTZuH+9o0u1JaDPWRXOoqe9VFzal4QWrISEijA+v4j01K+iNxrs8ScpSf+KgS7iljQciY7nCY05QCMwNQdwbMG1jiPkKmpcAZXr96dI25HaiwliEnKAHqNGG7dYi9XDml8lfpm438HR4jGJAF76Xr79YUm9pZmSE0e71/uMg9oLOXNlCMwch3HftrDM+YnIWUMzUINXsLc4hWFR7LHNvo1Ac3CSSLmpt18ISxEjjYJdLOzne9Tf8RnrxM4AnNTu0qTBOy5xUVLUSSwS5NgCTbvPhDseB33oXlnroJOkLaugahY6V50hXHdiy1f7hKgtLEHMXobM7EXHfGsueFBhdiAfKAhIKr6t1PWLca4daI51Lsz0YPNUAJFiRqK7X1jxPZjqqQX02/FI15UkIBDUMCXJ1S7vvp/UGsjT0d7a8mVj8BNVKUiWUhZGVObTQlwaG5Ba4jJwnw4qQhpswqUolyFFhbcPHXNqBTy2hHtZIKQ5Lv62EMhkf2gTxr7jnjKYU08ekJT5rKALsosOfveOpVJCQFMHYV1MLKQlxQFrnr6RTFoS0zHw8qYFMEhSS1czEUqCDe2kPGQU34Qdd4emBIUkhuZH61g+UKPE2vQW0iXMm3odj0tmR81IoQ53eJGz/io/wCA8okT8R1n2nCYPISLZuLetBSCKUQaJzUrVmu3X+o9mHN1GnKjxUjIlwb0Ljw1jHFNnkbfYHGhUyWpISxUCKnx+l62hCXiDKCUrlnOzCoJLeLbM+ka0kOfPwbXaEO3K5Uuz3r4U925xNmgqsZB74g5WBQtOdT1US2gOY0ZuXrC3EgrlplrWHcEMXcCijQByNWgkiWSpwMqagK01qDsa+Ih/CLAzgkDi5AfSm3ftEobdGXxIDmVMZ65eIkEsAyfq0J2uYBN7elswJc7AuRyDd20b610ffX8RyGIGVZSXypLcyBYsL01jFUir06U7sImYJqlFLtQbHWu138DAsXKy0LVrTk1BtePJ0xWbMhwCAHsDzOtIJhsRUlTqowLauXA8oIt2M4XGJKAkFlbG7Vr4QJc5AqSG2duofvfvgc4hcyVb6ns4IAzF/AC38o21JSRUJCdHZunP9QyC1YqUuLOaTg1TCooIVLBYOTalBt+4ukoA4lgLSSFPWoJHda8FUC6ikuyjlCTXoANNbQpNSHdVjXQKFSD0JP2tBNDE7OM+JMMlH0pAKlFR6PTqHLd3OMDK45jWNj4kxBOIIzZglsopqAWpephCXLzq4uWrbx6WN1FNkk1cqQ5gKoHv3v3x7ODU221f+oGUZBwlQHvfl9oiZzF/rBapPlaENW7RVF0qYaWc4KSwArb1rFEJr0qTzFukVsOElyzjSptDxwJZw7UoWrUcoFuhiVgFzyQTen2sxg3ZGXK5BSFAGor05GJ8glweDcMPGC9i4R8yEgqVmUpybBwAA5YCwbv3g8coq0KzJuh/wD09RTnSQ1Wu7B6W6+UVlS3LpSojofWNiVIZITqzAc+elbw8qa9qHn79YPmCsaOcmzaNcg1jwjMHar9LGPcSnKtR0zHz3hYTKvd4wwKjEBmYhuV+kJY9JWwShRAd7B/PrDE4NQ1bb7wWVBRdOwWr0ZxxeWhSoK1p42p/cLZSQ+j0HfF+0SyyU6e7e7QDLxOmv59LxdHqyWT3QxKmcOVi5ra45Q1g5TBmYkvUQrhySsOasftSNBKnDHT9QjO9UNxdl8iNSIkD+SDV4kSV+5Tf7H275b3qBCk8AKVw5gyWGzvYQIdolRyp59aX9DXlzguBU5W98w/9UwmWbweNwcdsRxClEPMq1ACBQnUU5Q5h5KRLcpFb0H3hhU0Gg2jBV2sZJyFlBF7mt/q77RI7bpbDUXLSQ6qSTwjw03DaW35wZc2wFCmlWZ6bfeOXR8VTfmMUICEgg1KtXBCqPTRvGGD8SgEkoUp7nhABdg1XPhGyxTS6HLDNvaOjQdasY43GELUcqgpRLBqUDueUHk9uT1EhCgwVUMnMkOaHm1IB/pihUMnatB3irtTvgIxoswY3BtsshRP+3lqkOWIZrO/WLfJ0PAwoLua1oaW8o9wSMswhWqAQ9LEvamsPTEBQJIfT8Rz0P5CSJgEyWcpTxM9y6mAA2ctGxiAWqb/AKem9o5rtwHgQkllmvUEMXAoHhJMidLClCcUrZgQyqU/7gLW2irHH6VsCcW3aN6dhVrCVgZSnhoannpTTviYmWgy5iFJH0qzFgSAQXBcBiBTujI/yp/EgrSCGYpzA2H1C1SLje0Z3aWFXPUBNmzElBL5FlIUDdKgLpPOtNHguKXbM4yfg4v5icgYigqbf1HslYplIOr+7x0sv4aTndILWd259/WE8V2CkFloAUpuIM7PpFKzQYDxTRmKxQWUpdwS1NHaNfDdjJDJJJ2dqvaFP9HShaSHUKgvWtGal7xpICgCTRrg36wrJJV9DH4ou7mLzuzAEkgkEVa9r1vDIxABr4as3hFsXPCkqCQXIYBm8e5/CFSgHhDhWrhh09IUvqX1D2+L+ktiJ4YiozWPdrF+x8b8kqUpJIKWcZdDQsTs8DRKox4mNC3SggU+azprUUDb0evOGwh8E057tm6j4lkEk5iGDueEA11JvrFUfEcvQKXdyAQxHUV61jl1MABYiHcAq/M+esUuKSJ1lk3RoJxBWSTqXI9H8oIuWCLfaE5ZKXDMCbkQb550qRrpC3F+BsZLye/IO4zb6QviCUNX6ibfiNITA23X7wnjxwuNC78uXvSFYXNy+oZkUVHQhicAScz8WvvygcqYlIyq0JfxJgq5rO1/ekJTBXQg1p+do9vHBNbPKnOnoIriUAhRDDR/bNFGU7Zztp69XvFpcspGcEFhZvWsCUvMa3Oum0N4qhXJhg+q1O51bXrHsOyiSAwH9UiR5cpq3v8AselGOlr+59ImhTZEuwsKvqU8zTbesaaAkJSAHIAzDVwA4O596wnLTMDEoDin1VJ00vpdovmHEVulRV/EuAwYBx9uUeJKxclejQSdCxTpp7a0cViZyypRPCcxBFwWLU3t0pHQyser6MoUASxJqA5YnWtLRlYvAkUCgS7l9z67wzC+L2NwQ4t2ZycGtdEhiCMxelXamtrQ6vsdZRlDEkbtq2u0XEky1fUzgGnewY6xo4dK8mfMHr1IH60h8p30Pk6VoxuyWCSpw5JSRtlJG96F+caOHxQVQgino3q8YmAkCWuagSnQkgoJVmKgt1KNavnJe94PMmOHWQoCgFLlmIp7eAljVmJ2gvaZKpqABXKqhrqkWt75wlPnLRQ5lBNTc7G7Uo0MCUgoUSwIFNCC3l/cAlTFBLfxrXR2sDr06wcVqjgEhBE19Cc1LVs/kO+NHGJYZgwKXIB8+6Ky+z5TAhL0FiXHe7gvGIuYoqUgzF0cCpr+jzjvuYa0hwT8hcabildGeheCz5VcxLk1It0q8BTNC2Ck5QLtd7NamvhDGGRmdyWDAWs1Xp0jJhwVlULalHNw1vw/3hPtKU7H+72eNJcsAnXnQtQbbRndqTlZQXBJLV87XhS29BtaMrEA5kABuLvZiTfkGpvF5kt+JQcC/Tbr0iGWpRFUug02077x7MxSjwkAB26h2LQ3eqBS+QKZzKdVdx6VtExEkvmNArv7m0hqfLl5SwHXR7jwgRkTFM4SHa507rHv1gv3NcX0SQphb6qitdvtC2PlOxfTb9+3i+KWtHEUAgtUHXQNra8IzcepRfIfFt6w7HF9kmX/AIgCt+I1JFRbzhjATDnSHId6bbRSVhXA2bviS8OXdjQ+QNIpe9E0Fu2bUxNG12jyXSvc0IpnlRoFOLj1rpFwpQBGUnr94Hgx3JDaDVnv9toD2h9Ia77xUpo+YlmpSsCnzuWUnWCgt2ZJ6oCqa/1hhy99YGJRIo2V9XhhUoPv1glqb3HOkW834JOK8iCypyilnJ6+/KKBIS4Ua6N73i+IQ8ws9E6VavK2vnFTg1HSvKtIfF2tiJaY9hpjpDW/ceQFCikMHHKJEEvSybbv+WWx9TFJL/w+xpnAX4jr9q6/swpjDbNw51EgguwYAuN2o4jKlfFWGmqCUTAktmKljInRhxGpD26w5iO0pQk8a63BqoZaMzP6R4bg12g4pXaCyXBC2fLRwQCRVqE0p5iAYqcFnMBlcG7ValGJr+YNh+0ZYSWmJINBc1/5HZ7vCUosGPNW7WDdPDyjIppj4rdhkySoBJSc93BBoXAq/lBgwSUkkZgbaUN/Wj6xj4n4kTh5gC0q4khimpDKNS/U22hDt34rkrkzZcszBMmSyErSMuUkEOC4IY6fmHxg3R0m+hrB4gJJEwki6SaluZ6NrvDU0pmEZC2UHTcj8Ry3ZKFGQgzFFcwiqm+og1p3W3jTwswpq5c2a2XblWDnCm67CjtDkxQkrSoqcVD1d2uddhATi0leYq1egNxbRjpDWGSc6HFC7bHhLFt2r4wwtLFt/wBsOWsJ9yg+IgntNCaqUz1pVjR7W6RhTZ5zlTEKBJGr3u/KNbtSWPmBQYAigu7Ur4+UBE0MxFdOcNjVWjaGDhGAN99K70vrSJKxIQVA1LigDV2Z++Mw4+YLKcC9nAG7wfs6ZmSoqU5ds2/P3tGTTrYeOrpD6scjU1Bbu9bxldr4j5ixlDhtqE1du6Hkq09+/wAwsinMCFx1sbJC2ExCQ7qAVap0FhAVfUSHc2oWrd6QfFIImClKPp16wxiVaefeD5mG9OzkrW/AkZTAgniIoA5cEGHRMDc6Czcjy5PC8hDcX/F6HzEeS1ueumlbeHONezVor2lLJQeX0nR6/Z4w8PMq139mNrtZWSUXJZwKe++MSUkEuCzbw/DuJH6jUhghr+UXMxqReXKzMQa3tFcrWBJ3rFTd6JVrYTBJLqO9zDK1ukgX0hLD4gBSkqLGh7q296wYTdUnoYGUXZsZKiwS5p4G7wHGryJrq479BBjPSDQje/vWFu0FfMSMrEvXu9+cHj20heR0mISsSoCqi+jvakW/y1H77+OkUMs0zgMxsengI9MwJokODv3xdSIrYz2cuqiTr6Cz9/nDpVlpQP6RmodBVYvU30t+IuqbUZ7NRhzjQdjSZo2fw+5j2F0IJHCQBo94kdaOplclQLpplfutvWH575eEltR1u8Ky5BIBzMNKeUReJW+Xh8x7HfHky30erFV2aErt/IkJSmjMHNWahA3vfe0LdodpTZpSpSiwsaBnZzw10EIJAIAH1Gn5gyHPBSgd3pdtrwPBJ2HbZeRPIcly9HO477QDHzgcrmpJb1NL6esGMpvqpTSu9TSFu0kEozBCXRUPWtn9Y2NcjJXxNz4fl5lcVU5aVYPStxaN4sghUummrObCtPtHLdmYn5KnAzgggi2x5w9M7dASeEudC1DqR6VifLCUpa6DhJJbNuUBlJU4ILpd9qgfkQ3hlnLTmC9XG9epEc5L+Ivpzlkgk1Ym1hSNI9vJR9AJDWLjuhEsU+qDU4tF+1yMyQABrexqIQXK/wCNd2+8UX2l85YdLBgAA518oKJbUsPDpSGpOKSZqd9CU9IzO4rfl51gmOxHAKsp9+vrDokpy/SM2tAOfefOMrOlC1ukfVqLAiw2avhGrb/Br0vyWSpZDucp3r1bv8obk4xOUAFLgCoIewcHnGarGFyEqYGwYWNqwvjZgSAwGZLBizPS29IbHDzdMW83BWi/afbEgLIM6WCnTMHc2BG8Ax3akxKFMp1gEgKqSRUC4ZzGZicOlYOdKVAggEpDgH/jSh6RlSOBIAJIFKxbD0sSSXrZfBp9m/Ecwo/3HUpZoAwASahJLPvpGgntVagzAAbEkiukYEmSXc+PpD0udvbfyMFlwx/pQvH6ibVSY/MnKUGKioGgcml9IGjhNat4ePUwlMxeVimtbd0DnY+bl4AjM2rtWAjhkugnmj5OiSoACsFE4DvrHPyu1FtxyxmerEsPHlHqu1VOSlFb1tQ7aw/2F8ivffwHx3/VJFeH7098oVUskvV7bR4icZijmABZ+6GUyxrUncRQtIR2Lz5hoHej840sKBkHvvMZIB0GprrcweXjSlOUpfmeb+kc18GWOT5j8TBhTxIgcqTm+k2rXvigmk1CSQRt5jlFUFQNEKflX97RlHDE6e9DRje59IkpJPCGc1fwpA5BDOoVJN9tIOV5CGFSCPSOOshw/XuESKHtcbDziR1M60PYddaW0HS8AXJK5hysMrOOXWHj8NEgBE0lIDnPWvLKBzgGHkfKUoFXEC3IihDOI8dZIu+L2exKMl9y0eHsw3cBzpVu6JKk5FjMwdNCTsf3brtDcqdoqgPnteFe0ZjqQxGtj79iM5N6Z1JbQySCKt36jS8IdoGga38mPS+0CVKULAqA2tG2Ph2WU5ipQUzmoZ2tatYByjjpthJSyWkjnZUxtQ/7j1c12BFT4x1f+KlwMoS5Ys1QffnFJ3YUkrqlyQwq40IcW08zGfq4+Uc/Sy8M52VgSogXzNQxsTJDM4Y6MXc/aNRXZycpUkZWFNtna/sRMPNF7ixNKmnlC/1PIP8ATcTPkpMtQJADlmffqPdIdXjEuxP9ddI9no+YUJf+Tv0BJpf0i6eyUirlx7Pd4xkskXtjIwktIDNxgcvU2LabGOcnYkrmTHSzLIbcBgFcn+0amMlfJUwL0evPRt+cYc5ZClF/qq1fzFeCKe0S55NaY3IQCPtC+OXQE1gB7QIswprHip+ZszUHhFcYNSsjlNONAis25bQjNRlLaQ3n1ikyTmYvFS0SvZ4RSkLrV75xdcwilDA8wq94JIFhUVZhaCcoDKcU3hkJ3jGair0ikkV9+EXVQ2haZ4mONCT18VC3fEzq1LdTBS2Ucx4QJCK9I5GsYRMYDeBzVU2Iiov10j2YGbkYIE1EFkhJuNR5d0GkpJL77XP9wuhQSAUjibV9dWjyZMIIDkHkS1bNWNMsGR9RFnNeTwI1ca+m8GnS8rAE7naLJGdQelDyjARUE8+4RIZMnZ/Ex7HWcdv8pr013J0YNGJjlNPUwc5Uli3cG8++NU9o7oV5HrrGRPf5i1lByKY3cDr+OcfM4ItN2fSZpJrQspe5drA+9I9QlLEKu1tbQYrEwgBwwLeQaBLlCWQQSQDYDcX9BFd+CT9wWEQxANATXSunPaOsSKBjUAX5aRy2Z1Zsqjq+U8mb3pHRYTGIUlJKw7Mp6HMBxDrpSJ/Up6ZR6draCoGQuUliWFte/wBtAVIYHMQKWpX3aCTcWlTAKBU4o+1b20aPFySxUQ4TVj6c+sQXT2VhVTyoFIQQeoHo9YUVIZgvh6VfrT28Fwc0BRcuWvpyqfdImKU5ckbh7ZdvQwyHdHFZdWIS2Q1c3LEbUgq8S96Uo1X60DQMigCDVVCKWA56RaVIYsrhet9aCDpHGR8RTsuV2v8AxuxeMBfHaNr4nwMokTFt/tJPE7ADYkX6F7iMGSpwFBwFAEPS8er6auCaPL9VfNpgsTLIpvWkCBNrPpGrhRd3Y0/UVx0rMkV1v75RSsyTpkbx2rRkqpQGDJXpGh2P2EJ0zKZhAAdwB7/qKfFHYv8Ai5MqyoLKqEMQ2XUXd9oJepxyyLGnsD2Zxjz8GRir0vFGfTrFzJe5JMRCglxzivwJo9TLtXWGCdIFmB74qpLbwDYSiG6wLKFuS4aPDpEEqOOotJQ6srnK3vpBl4YMS6rcvxA8GBnOtOkGWqrGm/8AXu8MSMKGZRoCtVHOmkGatf20AxqQ1CW6wQLNHD4xDAlQNLPr+ormeot6h6RhiCfOUA7luvOO4gWbSJicrMH3ivzA1Lk+nvyjO+cdYGpRZ+5oGjTWE9P/AHG5P+4kZSQOcSOo47v/ACXLt4WpoesMzpTIVrQwiqYRRICQaHrvy/UWwiApZDUGhLj8exHzzh5PdU/AikG9STs9BR6C2kM4cELQTqaeBaGcRLSkugBO5AapYjuvApEgDMVD6rFnrV4ZdoCqZtSJQyuzk6tX3rAsSAdASqjXIZ/I/aK9nzcoYguCbDTu5xfFTM5uziump8Y8+adstg1SBqWko4SCsGwqQx2Gjx6cUohizHRqka2t3xlSe2ES1KJciwIDgMWHdr3wX/UmUeBXVmZyASX0qYx4ZLwasifk2ZxQQQAOrW5ten2hHDqRkSSxN61p32MCPaMoJOZdSKd++ogKJgWgZFBkguUtUAsQC9bN1EFhxtXdnTmvBoMlKkhIDlxQXp784Hip5UKEEp8GpmrvbnGahQ4gwdVAzMNX7h6wbCqDcVQCw5cg/n1ih46dge5qjN+JVEYdQcsvhUOTEt5DWEOzyqaMqEkkAPYcgbwP4mAE4bFILeIsfd4d+E0gfMH8nHhVhFv+nh5I86T55q/6LjCFNFDLrXXwMWGGMwcIsQ5PfD3aPExu1O7ePcEMoJcHNytpE7yNx5eRnBXQ58OYAoKiogOGGtQbvAfjHAPhyphmSQpJYEsLgbOK82hvsqY6iNCHL1Ztm6xnfHM5pKBUKK6EE6DitTah35RJi5P1Ua+RuTisLOKKmj1PrE6hhyj1Iu1o+oPGLITEK/KPHIiO17QDDQSVrHqoXMyvCYquepqMDbfyjLNaEZmMUnEhKSAySHu7se63lDhxx/lXnGZKwBSc61ZlE0Ll7N6Q1JqQ/fFKqtE209jUzHqJ6jWKLnFZS8ETLEVmJZjz90jjrLmTteKKRqYt/kQObMejXjDjxOIoA0ROID9d6HwMGKGDtAyByprHHHgmJ5xIKyeXlEjDqO3lB5a30TTwMe4b/qgaZbaWiRI8F+T2vgPNFVdFeoikz6U/+SftEiQCDG5MJ9rjjR0HqqJEhS7HPo5r/gNOGn/2jc/is68PqIkSHZ/H+eROLz/ngyZh4+ilNGSjGLSiYlK1BIUWAUQA6i7AbuYkSK8Kv+CbK6/k6mWap96qghVRXLMR/wDmJEiZlRzOPmFTlRJLXJc2hDD4tac2Vak8JsSNOUSJHoxS4nmTb5HX9oLIlhj/ABH2gkk8I6D7xIkeX/tr8l39RnfFs5SUIKVFJz3BIP0nURgzMUtczjWpTWzEnbeJEj1PRpe0n+SD1DfuNfg9m274JLHvxiRIqFAJ5t1+xiqz77o8iQMuwokl/VHg196xIkLl2MRTE/T3wPCaxIkUY/tJ8v3Bnr4Red9xEiQQoFNt4x4Rw98SJHGjidYVWfX7xIkYgi6LRIkSOOP/2Q=="/>
          <p:cNvSpPr>
            <a:spLocks noChangeAspect="1" noChangeArrowheads="1"/>
          </p:cNvSpPr>
          <p:nvPr/>
        </p:nvSpPr>
        <p:spPr bwMode="auto">
          <a:xfrm>
            <a:off x="155575" y="-2133600"/>
            <a:ext cx="59340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UEhIVFRMUFxoYGBgYGBoYHBscGhkVGBgaGxoYGyYgGhojGhkYIC8gIycpLCwsGB4xNTAqNSYrLCkBCQoKDgwOGg8PGiwkHyQsLCk0LCwsLCwsLCwsLDQsLCwsLCwsLCwsLCwsLCwsLCwsLCwsLCwsLCwsLCwsLCwsLP/AABEIAMIBAwMBIgACEQEDEQH/xAAbAAACAwEBAQAAAAAAAAAAAAADBAACBQYBB//EADoQAAECBAQDBgYCAQMEAwAAAAECEQADITEEEkFRImFxBYGRobHwBhMywdHhQvEUFSNSM1NysgeCkv/EABoBAAMBAQEBAAAAAAAAAAAAAAIDBAEABQb/xAAtEQACAgICAQMDAwMFAAAAAAAAAQIRAyESMUEEE1EiMnEUYaFCsfAzQ1KB0f/aAAwDAQACEQMRAD8A4CUcwChYhxBpf6gGBWVIAKFJygAghqtoNoMFh28delBEjZWj2YaDqIuuY4aLZAaGm/vrFzhyT99YDkg6Yuga7QTC1V77okySxAqxeLSCAobDWOb0clsdKmvWEZuHcnRyT3Q3nSqxeBlQId6i/LaFJtDWkwOElEKzEUaph0zAbae6QITxlNRq0GldnOASrRx6wM2nuQeNNaie3a+bWhMEDt3U1j2Qn5ZLm7EHx998ez5wAOW5t94nfdIpXVsFLBKg/wDIt3Gpp7tHSy1lQCbhIalKUD/3uI5BWIXLUlpalElhokPRyQ7fuOyXMIAysnmGrb0iT1EaoyE+0HQBQ5g+tRRozZSHQC9rDmTZvdoMSH0YMCpt9fH0jzFoBUCmzXA1fdmETRVBSd9gCgsUqp/Jzct/b98aXZB4Gpf+q9IXw6QpXGx0s7Fx59IN2jh0hLhKRzH5FabQOR39JuNU7JiwxYOR9QFLuRpp0iuFOZ0qJygO3fpR6QsheXiQGBoXGo5eUWmqGUsGXqobk8tIXx1Q6/IYIqf+NSdyNH3/ALgyXUCTVv20HVISxYcWgcn33wvPUSHJLAVIe1f3eDg+SNao5bEqYkMATUNprFZEvMHJJINB/UWxKsyy9QTwlqto3dEncABSosTWx+0fQLpHmPs8CncZlWpU1P46xPnvRQYDbf28CCmqzEOxGp5wzOwjAG/L+o5nLZXs2U84tWlK9KHlD8+eT9QqOQYixvUl2/MZ+BlZ5pS9w5egDdBsQI2ZWDP8gDoH7mYHQW/EQZqU7Zbi+0CpQlIAQSCs8VmtpR29YkuUl2mHIWdnDPycRTFzSiZMCQNAQw0SBQaWfrC6Jqqu5KqVcsNwTao1hPFtB3TM/wCIFhRSEsyUm1bmz/3eMkXYBt43saAJahdR0YnUbePjGElYF7WqD5PFGO+J0mr7IZbUeJHssBrR5B2DSNOWmrmoEeg19u+kE+UXyuKguW6c+cepkgEDUa6Q6yGiuJljLW79ICF+Jhr5OYVUW5AQmuj689qcto2JjLpSCqo0MEUkWIEBSS2Z62iwX3g66wezC3ZuHCsSlKkugk00Zizto+/KOulYRCbJSKMFAM2t4xPhmQSuYqteAAszDid70Jb+o6Moyggnis29miPPO5UXemjUbM7F9kyyhR+WnNloaBmsBpGMlbevLe0dJ2jmUhaQOIjLez93dHPzJbKyKABcOXDb05QMJNrYeRJPQCbXiLbesUGHe1BzqYZRhyScozUqaU8YDjc0oAqSWJahF/YhifhCmvLBdi4lS1TUEAKkqFQaEFym+tCSOkdUntBIrVyK+3jjeylkzlGozX5tmIHc5jZuaW/Fw/vSJ/UQTkDiurNFMoFKSVMWDcn26RP8sBGQhVL0fWn50hGU5s7aPtT3SG8MXQHNn76mJmq7H8E+gkicmgLpDOXcVo3lBp+IKwMiVFi9Q4NIVXO4SCWfU/b3pDnZ+IaUkgMGfipU1I8dOsJya3QyEF0CwWGdRCgUgB2c71PvlBMXhsiS9qWprR96tUxbGzgSCMyQkEO1RUN6QrkUSLqYvwuaG4PhAJt7D4paGJmPXcyiG0BD0qXfeggeIxKyClEsDM/1KYMXDhklyNutYLipqVFk3saEDfURWUokB3zCgDaUrbeDxdq0ZNfuYS+yprOSKUfKTT2GigkrSpJWQ1WAr3HxfW0dLMHCQqganP3zjCxahmSyhrUH7849vFlc+yDJjUej0zg1btbf394USVKYBWwPLxgipJ/jxAbWfx9vHkpYzguKsTbXaG+BZBhcinClFRoDY9KGrwUzVkt8xR/dxy/UMYiXQlVDVjo4BrGdMJFQCOfPWum7RN93Y/oZROSlRz5l1BckHTU6n8QYJTOVV0sA+m59IXmFLJI+pgSb6c/dIrKSqjAlqk1tzgXFPYSbCYmUEsU1FvfrGcuWAWYEirw92gvKKqHX+oz0rcODStRtDoLQmfZFdnoN0JJ3aJAyoex+okHTBtDYUX+lqFnq+8eqQQwu9CBsxMWmDMAQGCeft4rILF75d+fKBBI5SKgge6mE5grQEtbp/cOY2e6D3etLQ/guwFTEBeYAEHQ6FmJs55bxqkoq2Y1ekYpGY1cUazReXRwxVXToI6JfweVFkzBm5/SzO7i92YawfseQqSFSyQ+ckqsxFmJ5Mah9ICWaNa2dxZk/DST88hTp4SyTTrTwrHVKwuXiVUD3aHAkCWkA/wA81icroIJtaoHhC84KIIu4owJo40H0veI5zeR30XYWoxpmdMxQSCb7/ausZeMwZUrOSwU1Bdm6VhjGkqUEJlrdL5lFCkpuGqoAKP8A4vYu1HrgZ3zQ1DZi9wbHnbygl9OwrUtA8IjIHpWnhr5wn2+AZJfcN1/cbx7HUuqSAAP5ON2sDSOXxsjEzU5VShwGpQlZBYlNCbju0gsbUpXYGTUaoxGZt9f7jrMPJSEAEA8I5uW+8cwqVlUQsVtqG8Y0JPbJokpDAMCHfka3huaLmlRPikot2a+QqIF209YutSXoA3T7coQl9s8RoA3d7/cCmdqpDipO4H5iX25fBR7kTXLsQrUUe/JobwUtKZYFlB2DauT0Zz5xy+K7RWtBQrKQoMpgXY3ZjHbYeqAwoA1emu8Tepi4JX5H4Wpt0LnClPCr6TYCtQzaR7h+A7DWh7tPb8odw4q9aUMVxMyneKRFzb0U8UtmSZJUshiAS9RQXL+EMyFFCuJ3amuo8oNjCchHJ6RmyF5UlRLg0Y36xTilb2JmuPQzjMSMqmcqIpQ9/wB4yUsAQXzMwDcvfhGhLm56bOa9wakJ9oTsq0qLkAer197R6mCSviiPKn9zFEJIpblz6eUaODlJKbB6AuOQjI/1WWZuXiKme1BtXr/6w4MclAFyTdjV4rkn0TxaBYwJfKwrQUHn+toAmaf5VA9YtjFEh7irG39x6walD7998JGoLhEDMp0i4oRrXTnBMS38aJPc7UNoyl45UtRAYg7ue/lQ+UW/1YgO2r1P3juDuzuSJ2kMoAat+6tKavCKsw1IBrBpmLVMYkWDffWDyJYKagG9YNPj2A9i3+SYkFyDlHkbyXwbR9Llf/HctEvinLJBFQAAS/8AFL7B6kw3jPgzDqISUl6F08Jq4CaU52fwjpZyjMTtRxlq9a1ADddiYHJwymEvIHFSzMQomjtpZo8xzn5YlS1s4XtP/wCOliQtSJgUQFKRLCeJTOQjMVAZjZ2Ajzs/CTEpEtKFZE1ZQo9XBs9zr9o+hokkBRU7FJsPp6NctttGXIWoykgBgwIAdxdhUA25Rk88qpmRezn5cxCWcgKsyjZIAIDU690ZkzDfMXNc2WaNUs1crAMb2s8dZNkhwws6io0ObUE62FLwfFpC0pyAkIfNwkdRVmfVoWs1dIZZldn9mrAAmjhUllVD2tS23QQ6nColl00d3r03hrAXcnMRdqhiC1TfaGcYjMhQFeujWhM8rbHKe0mYi5KFFZUzaPbn3/qA4LsyVLASiUhIBIytbMXoDYVPjDE0qPAP4sankSw+8Ul4jKeDiYF3cMKcoy3RUU7QwoQxAIpbUnqbUjPzMMhDFOorQkkaWtX8xsmUqYyhlDWDk/b20Z/+ElHEKrc0P01d6N77oOD+Tk9UYo+DpU9cybMUokqsCAk8I1ZxUv5R7ivgrDVIzIKU3ChlcCtwX8X6RvSpvyi5UniOaxYOALvyrFSlK6ZsqhfMKE6AcvekO92fyL9uPwfIVTXvTp94JLQTZuH+9o0u1JaDPWRXOoqe9VFzal4QWrISEijA+v4j01K+iNxrs8ScpSf+KgS7iljQciY7nCY05QCMwNQdwbMG1jiPkKmpcAZXr96dI25HaiwliEnKAHqNGG7dYi9XDml8lfpm438HR4jGJAF76Xr79YUm9pZmSE0e71/uMg9oLOXNlCMwch3HftrDM+YnIWUMzUINXsLc4hWFR7LHNvo1Ac3CSSLmpt18ISxEjjYJdLOzne9Tf8RnrxM4AnNTu0qTBOy5xUVLUSSwS5NgCTbvPhDseB33oXlnroJOkLaugahY6V50hXHdiy1f7hKgtLEHMXobM7EXHfGsueFBhdiAfKAhIKr6t1PWLca4daI51Lsz0YPNUAJFiRqK7X1jxPZjqqQX02/FI15UkIBDUMCXJ1S7vvp/UGsjT0d7a8mVj8BNVKUiWUhZGVObTQlwaG5Ba4jJwnw4qQhpswqUolyFFhbcPHXNqBTy2hHtZIKQ5Lv62EMhkf2gTxr7jnjKYU08ekJT5rKALsosOfveOpVJCQFMHYV1MLKQlxQFrnr6RTFoS0zHw8qYFMEhSS1czEUqCDe2kPGQU34Qdd4emBIUkhuZH61g+UKPE2vQW0iXMm3odj0tmR81IoQ53eJGz/io/wCA8okT8R1n2nCYPISLZuLetBSCKUQaJzUrVmu3X+o9mHN1GnKjxUjIlwb0Ljw1jHFNnkbfYHGhUyWpISxUCKnx+l62hCXiDKCUrlnOzCoJLeLbM+ka0kOfPwbXaEO3K5Uuz3r4U925xNmgqsZB74g5WBQtOdT1US2gOY0ZuXrC3EgrlplrWHcEMXcCijQByNWgkiWSpwMqagK01qDsa+Ih/CLAzgkDi5AfSm3ftEobdGXxIDmVMZ65eIkEsAyfq0J2uYBN7elswJc7AuRyDd20b610ffX8RyGIGVZSXypLcyBYsL01jFUir06U7sImYJqlFLtQbHWu138DAsXKy0LVrTk1BtePJ0xWbMhwCAHsDzOtIJhsRUlTqowLauXA8oIt2M4XGJKAkFlbG7Vr4QJc5AqSG2duofvfvgc4hcyVb6ns4IAzF/AC38o21JSRUJCdHZunP9QyC1YqUuLOaTg1TCooIVLBYOTalBt+4ukoA4lgLSSFPWoJHda8FUC6ikuyjlCTXoANNbQpNSHdVjXQKFSD0JP2tBNDE7OM+JMMlH0pAKlFR6PTqHLd3OMDK45jWNj4kxBOIIzZglsopqAWpephCXLzq4uWrbx6WN1FNkk1cqQ5gKoHv3v3x7ODU221f+oGUZBwlQHvfl9oiZzF/rBapPlaENW7RVF0qYaWc4KSwArb1rFEJr0qTzFukVsOElyzjSptDxwJZw7UoWrUcoFuhiVgFzyQTen2sxg3ZGXK5BSFAGor05GJ8glweDcMPGC9i4R8yEgqVmUpybBwAA5YCwbv3g8coq0KzJuh/wD09RTnSQ1Wu7B6W6+UVlS3LpSojofWNiVIZITqzAc+elbw8qa9qHn79YPmCsaOcmzaNcg1jwjMHar9LGPcSnKtR0zHz3hYTKvd4wwKjEBmYhuV+kJY9JWwShRAd7B/PrDE4NQ1bb7wWVBRdOwWr0ZxxeWhSoK1p42p/cLZSQ+j0HfF+0SyyU6e7e7QDLxOmv59LxdHqyWT3QxKmcOVi5ra45Q1g5TBmYkvUQrhySsOasftSNBKnDHT9QjO9UNxdl8iNSIkD+SDV4kSV+5Tf7H275b3qBCk8AKVw5gyWGzvYQIdolRyp59aX9DXlzguBU5W98w/9UwmWbweNwcdsRxClEPMq1ACBQnUU5Q5h5KRLcpFb0H3hhU0Gg2jBV2sZJyFlBF7mt/q77RI7bpbDUXLSQ6qSTwjw03DaW35wZc2wFCmlWZ6bfeOXR8VTfmMUICEgg1KtXBCqPTRvGGD8SgEkoUp7nhABdg1XPhGyxTS6HLDNvaOjQdasY43GELUcqgpRLBqUDueUHk9uT1EhCgwVUMnMkOaHm1IB/pihUMnatB3irtTvgIxoswY3BtsshRP+3lqkOWIZrO/WLfJ0PAwoLua1oaW8o9wSMswhWqAQ9LEvamsPTEBQJIfT8Rz0P5CSJgEyWcpTxM9y6mAA2ctGxiAWqb/AKem9o5rtwHgQkllmvUEMXAoHhJMidLClCcUrZgQyqU/7gLW2irHH6VsCcW3aN6dhVrCVgZSnhoannpTTviYmWgy5iFJH0qzFgSAQXBcBiBTujI/yp/EgrSCGYpzA2H1C1SLje0Z3aWFXPUBNmzElBL5FlIUDdKgLpPOtNHguKXbM4yfg4v5icgYigqbf1HslYplIOr+7x0sv4aTndILWd259/WE8V2CkFloAUpuIM7PpFKzQYDxTRmKxQWUpdwS1NHaNfDdjJDJJJ2dqvaFP9HShaSHUKgvWtGal7xpICgCTRrg36wrJJV9DH4ou7mLzuzAEkgkEVa9r1vDIxABr4as3hFsXPCkqCQXIYBm8e5/CFSgHhDhWrhh09IUvqX1D2+L+ktiJ4YiozWPdrF+x8b8kqUpJIKWcZdDQsTs8DRKox4mNC3SggU+azprUUDb0evOGwh8E057tm6j4lkEk5iGDueEA11JvrFUfEcvQKXdyAQxHUV61jl1MABYiHcAq/M+esUuKSJ1lk3RoJxBWSTqXI9H8oIuWCLfaE5ZKXDMCbkQb550qRrpC3F+BsZLye/IO4zb6QviCUNX6ibfiNITA23X7wnjxwuNC78uXvSFYXNy+oZkUVHQhicAScz8WvvygcqYlIyq0JfxJgq5rO1/ekJTBXQg1p+do9vHBNbPKnOnoIriUAhRDDR/bNFGU7Zztp69XvFpcspGcEFhZvWsCUvMa3Oum0N4qhXJhg+q1O51bXrHsOyiSAwH9UiR5cpq3v8AselGOlr+59ImhTZEuwsKvqU8zTbesaaAkJSAHIAzDVwA4O596wnLTMDEoDin1VJ00vpdovmHEVulRV/EuAwYBx9uUeJKxclejQSdCxTpp7a0cViZyypRPCcxBFwWLU3t0pHQyser6MoUASxJqA5YnWtLRlYvAkUCgS7l9z67wzC+L2NwQ4t2ZycGtdEhiCMxelXamtrQ6vsdZRlDEkbtq2u0XEky1fUzgGnewY6xo4dK8mfMHr1IH60h8p30Pk6VoxuyWCSpw5JSRtlJG96F+caOHxQVQgino3q8YmAkCWuagSnQkgoJVmKgt1KNavnJe94PMmOHWQoCgFLlmIp7eAljVmJ2gvaZKpqABXKqhrqkWt75wlPnLRQ5lBNTc7G7Uo0MCUgoUSwIFNCC3l/cAlTFBLfxrXR2sDr06wcVqjgEhBE19Cc1LVs/kO+NHGJYZgwKXIB8+6Ky+z5TAhL0FiXHe7gvGIuYoqUgzF0cCpr+jzjvuYa0hwT8hcabildGeheCz5VcxLk1It0q8BTNC2Ck5QLtd7NamvhDGGRmdyWDAWs1Xp0jJhwVlULalHNw1vw/3hPtKU7H+72eNJcsAnXnQtQbbRndqTlZQXBJLV87XhS29BtaMrEA5kABuLvZiTfkGpvF5kt+JQcC/Tbr0iGWpRFUug02077x7MxSjwkAB26h2LQ3eqBS+QKZzKdVdx6VtExEkvmNArv7m0hqfLl5SwHXR7jwgRkTFM4SHa507rHv1gv3NcX0SQphb6qitdvtC2PlOxfTb9+3i+KWtHEUAgtUHXQNra8IzcepRfIfFt6w7HF9kmX/AIgCt+I1JFRbzhjATDnSHId6bbRSVhXA2bviS8OXdjQ+QNIpe9E0Fu2bUxNG12jyXSvc0IpnlRoFOLj1rpFwpQBGUnr94Hgx3JDaDVnv9toD2h9Ia77xUpo+YlmpSsCnzuWUnWCgt2ZJ6oCqa/1hhy99YGJRIo2V9XhhUoPv1glqb3HOkW834JOK8iCypyilnJ6+/KKBIS4Ua6N73i+IQ8ws9E6VavK2vnFTg1HSvKtIfF2tiJaY9hpjpDW/ceQFCikMHHKJEEvSybbv+WWx9TFJL/w+xpnAX4jr9q6/swpjDbNw51EgguwYAuN2o4jKlfFWGmqCUTAktmKljInRhxGpD26w5iO0pQk8a63BqoZaMzP6R4bg12g4pXaCyXBC2fLRwQCRVqE0p5iAYqcFnMBlcG7ValGJr+YNh+0ZYSWmJINBc1/5HZ7vCUosGPNW7WDdPDyjIppj4rdhkySoBJSc93BBoXAq/lBgwSUkkZgbaUN/Wj6xj4n4kTh5gC0q4khimpDKNS/U22hDt34rkrkzZcszBMmSyErSMuUkEOC4IY6fmHxg3R0m+hrB4gJJEwki6SaluZ6NrvDU0pmEZC2UHTcj8Ry3ZKFGQgzFFcwiqm+og1p3W3jTwswpq5c2a2XblWDnCm67CjtDkxQkrSoqcVD1d2uddhATi0leYq1egNxbRjpDWGSc6HFC7bHhLFt2r4wwtLFt/wBsOWsJ9yg+IgntNCaqUz1pVjR7W6RhTZ5zlTEKBJGr3u/KNbtSWPmBQYAigu7Ur4+UBE0MxFdOcNjVWjaGDhGAN99K70vrSJKxIQVA1LigDV2Z++Mw4+YLKcC9nAG7wfs6ZmSoqU5ds2/P3tGTTrYeOrpD6scjU1Bbu9bxldr4j5ixlDhtqE1du6Hkq09+/wAwsinMCFx1sbJC2ExCQ7qAVap0FhAVfUSHc2oWrd6QfFIImClKPp16wxiVaefeD5mG9OzkrW/AkZTAgniIoA5cEGHRMDc6Czcjy5PC8hDcX/F6HzEeS1ueumlbeHONezVor2lLJQeX0nR6/Z4w8PMq139mNrtZWSUXJZwKe++MSUkEuCzbw/DuJH6jUhghr+UXMxqReXKzMQa3tFcrWBJ3rFTd6JVrYTBJLqO9zDK1ukgX0hLD4gBSkqLGh7q296wYTdUnoYGUXZsZKiwS5p4G7wHGryJrq479BBjPSDQje/vWFu0FfMSMrEvXu9+cHj20heR0mISsSoCqi+jvakW/y1H77+OkUMs0zgMxsengI9MwJokODv3xdSIrYz2cuqiTr6Cz9/nDpVlpQP6RmodBVYvU30t+IuqbUZ7NRhzjQdjSZo2fw+5j2F0IJHCQBo94kdaOplclQLpplfutvWH575eEltR1u8Ky5BIBzMNKeUReJW+Xh8x7HfHky30erFV2aErt/IkJSmjMHNWahA3vfe0LdodpTZpSpSiwsaBnZzw10EIJAIAH1Gn5gyHPBSgd3pdtrwPBJ2HbZeRPIcly9HO477QDHzgcrmpJb1NL6esGMpvqpTSu9TSFu0kEozBCXRUPWtn9Y2NcjJXxNz4fl5lcVU5aVYPStxaN4sghUummrObCtPtHLdmYn5KnAzgggi2x5w9M7dASeEudC1DqR6VifLCUpa6DhJJbNuUBlJU4ILpd9qgfkQ3hlnLTmC9XG9epEc5L+Ivpzlkgk1Ym1hSNI9vJR9AJDWLjuhEsU+qDU4tF+1yMyQABrexqIQXK/wCNd2+8UX2l85YdLBgAA518oKJbUsPDpSGpOKSZqd9CU9IzO4rfl51gmOxHAKsp9+vrDokpy/SM2tAOfefOMrOlC1ukfVqLAiw2avhGrb/Br0vyWSpZDucp3r1bv8obk4xOUAFLgCoIewcHnGarGFyEqYGwYWNqwvjZgSAwGZLBizPS29IbHDzdMW83BWi/afbEgLIM6WCnTMHc2BG8Ax3akxKFMp1gEgKqSRUC4ZzGZicOlYOdKVAggEpDgH/jSh6RlSOBIAJIFKxbD0sSSXrZfBp9m/Ecwo/3HUpZoAwASahJLPvpGgntVagzAAbEkiukYEmSXc+PpD0udvbfyMFlwx/pQvH6ibVSY/MnKUGKioGgcml9IGjhNat4ePUwlMxeVimtbd0DnY+bl4AjM2rtWAjhkugnmj5OiSoACsFE4DvrHPyu1FtxyxmerEsPHlHqu1VOSlFb1tQ7aw/2F8ivffwHx3/VJFeH7098oVUskvV7bR4icZijmABZ+6GUyxrUncRQtIR2Lz5hoHej840sKBkHvvMZIB0GprrcweXjSlOUpfmeb+kc18GWOT5j8TBhTxIgcqTm+k2rXvigmk1CSQRt5jlFUFQNEKflX97RlHDE6e9DRje59IkpJPCGc1fwpA5BDOoVJN9tIOV5CGFSCPSOOshw/XuESKHtcbDziR1M60PYddaW0HS8AXJK5hysMrOOXWHj8NEgBE0lIDnPWvLKBzgGHkfKUoFXEC3IihDOI8dZIu+L2exKMl9y0eHsw3cBzpVu6JKk5FjMwdNCTsf3brtDcqdoqgPnteFe0ZjqQxGtj79iM5N6Z1JbQySCKt36jS8IdoGga38mPS+0CVKULAqA2tG2Ph2WU5ipQUzmoZ2tatYByjjpthJSyWkjnZUxtQ/7j1c12BFT4x1f+KlwMoS5Ys1QffnFJ3YUkrqlyQwq40IcW08zGfq4+Uc/Sy8M52VgSogXzNQxsTJDM4Y6MXc/aNRXZycpUkZWFNtna/sRMPNF7ixNKmnlC/1PIP8ATcTPkpMtQJADlmffqPdIdXjEuxP9ddI9no+YUJf+Tv0BJpf0i6eyUirlx7Pd4xkskXtjIwktIDNxgcvU2LabGOcnYkrmTHSzLIbcBgFcn+0amMlfJUwL0evPRt+cYc5ZClF/qq1fzFeCKe0S55NaY3IQCPtC+OXQE1gB7QIswprHip+ZszUHhFcYNSsjlNONAis25bQjNRlLaQ3n1ikyTmYvFS0SvZ4RSkLrV75xdcwilDA8wq94JIFhUVZhaCcoDKcU3hkJ3jGair0ikkV9+EXVQ2haZ4mONCT18VC3fEzq1LdTBS2Ucx4QJCK9I5GsYRMYDeBzVU2Iiov10j2YGbkYIE1EFkhJuNR5d0GkpJL77XP9wuhQSAUjibV9dWjyZMIIDkHkS1bNWNMsGR9RFnNeTwI1ca+m8GnS8rAE7naLJGdQelDyjARUE8+4RIZMnZ/Ex7HWcdv8pr013J0YNGJjlNPUwc5Uli3cG8++NU9o7oV5HrrGRPf5i1lByKY3cDr+OcfM4ItN2fSZpJrQspe5drA+9I9QlLEKu1tbQYrEwgBwwLeQaBLlCWQQSQDYDcX9BFd+CT9wWEQxANATXSunPaOsSKBjUAX5aRy2Z1Zsqjq+U8mb3pHRYTGIUlJKw7Mp6HMBxDrpSJ/Up6ZR6draCoGQuUliWFte/wBtAVIYHMQKWpX3aCTcWlTAKBU4o+1b20aPFySxUQ4TVj6c+sQXT2VhVTyoFIQQeoHo9YUVIZgvh6VfrT28Fwc0BRcuWvpyqfdImKU5ckbh7ZdvQwyHdHFZdWIS2Q1c3LEbUgq8S96Uo1X60DQMigCDVVCKWA56RaVIYsrhet9aCDpHGR8RTsuV2v8AxuxeMBfHaNr4nwMokTFt/tJPE7ADYkX6F7iMGSpwFBwFAEPS8er6auCaPL9VfNpgsTLIpvWkCBNrPpGrhRd3Y0/UVx0rMkV1v75RSsyTpkbx2rRkqpQGDJXpGh2P2EJ0zKZhAAdwB7/qKfFHYv8Ai5MqyoLKqEMQ2XUXd9oJepxyyLGnsD2Zxjz8GRir0vFGfTrFzJe5JMRCglxzivwJo9TLtXWGCdIFmB74qpLbwDYSiG6wLKFuS4aPDpEEqOOotJQ6srnK3vpBl4YMS6rcvxA8GBnOtOkGWqrGm/8AXu8MSMKGZRoCtVHOmkGatf20AxqQ1CW6wQLNHD4xDAlQNLPr+ormeot6h6RhiCfOUA7luvOO4gWbSJicrMH3ivzA1Lk+nvyjO+cdYGpRZ+5oGjTWE9P/AHG5P+4kZSQOcSOo47v/ACXLt4WpoesMzpTIVrQwiqYRRICQaHrvy/UWwiApZDUGhLj8exHzzh5PdU/AikG9STs9BR6C2kM4cELQTqaeBaGcRLSkugBO5AapYjuvApEgDMVD6rFnrV4ZdoCqZtSJQyuzk6tX3rAsSAdASqjXIZ/I/aK9nzcoYguCbDTu5xfFTM5uziump8Y8+adstg1SBqWko4SCsGwqQx2Gjx6cUohizHRqka2t3xlSe2ES1KJciwIDgMWHdr3wX/UmUeBXVmZyASX0qYx4ZLwasifk2ZxQQQAOrW5ten2hHDqRkSSxN61p32MCPaMoJOZdSKd++ogKJgWgZFBkguUtUAsQC9bN1EFhxtXdnTmvBoMlKkhIDlxQXp784Hip5UKEEp8GpmrvbnGahQ4gwdVAzMNX7h6wbCqDcVQCw5cg/n1ih46dge5qjN+JVEYdQcsvhUOTEt5DWEOzyqaMqEkkAPYcgbwP4mAE4bFILeIsfd4d+E0gfMH8nHhVhFv+nh5I86T55q/6LjCFNFDLrXXwMWGGMwcIsQ5PfD3aPExu1O7ePcEMoJcHNytpE7yNx5eRnBXQ58OYAoKiogOGGtQbvAfjHAPhyphmSQpJYEsLgbOK82hvsqY6iNCHL1Ztm6xnfHM5pKBUKK6EE6DitTah35RJi5P1Ua+RuTisLOKKmj1PrE6hhyj1Iu1o+oPGLITEK/KPHIiO17QDDQSVrHqoXMyvCYquepqMDbfyjLNaEZmMUnEhKSAySHu7se63lDhxx/lXnGZKwBSc61ZlE0Ll7N6Q1JqQ/fFKqtE209jUzHqJ6jWKLnFZS8ETLEVmJZjz90jjrLmTteKKRqYt/kQObMejXjDjxOIoA0ROID9d6HwMGKGDtAyByprHHHgmJ5xIKyeXlEjDqO3lB5a30TTwMe4b/qgaZbaWiRI8F+T2vgPNFVdFeoikz6U/+SftEiQCDG5MJ9rjjR0HqqJEhS7HPo5r/gNOGn/2jc/is68PqIkSHZ/H+eROLz/ngyZh4+ilNGSjGLSiYlK1BIUWAUQA6i7AbuYkSK8Kv+CbK6/k6mWap96qghVRXLMR/wDmJEiZlRzOPmFTlRJLXJc2hDD4tac2Vak8JsSNOUSJHoxS4nmTb5HX9oLIlhj/ABH2gkk8I6D7xIkeX/tr8l39RnfFs5SUIKVFJz3BIP0nURgzMUtczjWpTWzEnbeJEj1PRpe0n+SD1DfuNfg9m274JLHvxiRIqFAJ5t1+xiqz77o8iQMuwokl/VHg196xIkLl2MRTE/T3wPCaxIkUY/tJ8v3Bnr4Red9xEiQQoFNt4x4Rw98SJHGjidYVWfX7xIkYgi6LRIkSOOP/2Q=="/>
          <p:cNvSpPr>
            <a:spLocks noChangeAspect="1" noChangeArrowheads="1"/>
          </p:cNvSpPr>
          <p:nvPr/>
        </p:nvSpPr>
        <p:spPr bwMode="auto">
          <a:xfrm>
            <a:off x="307975" y="-1981200"/>
            <a:ext cx="59340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 2: </a:t>
            </a:r>
            <a:r>
              <a:rPr lang="en-US" dirty="0" smtClean="0"/>
              <a:t>Muslim Civilizations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a Muslim Empire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Challenges to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Muhammad died leaving no one in charge</a:t>
            </a:r>
          </a:p>
          <a:p>
            <a:pPr lvl="1"/>
            <a:r>
              <a:rPr lang="en-US" dirty="0" smtClean="0"/>
              <a:t>Some wanted </a:t>
            </a:r>
            <a:r>
              <a:rPr lang="en-US" dirty="0"/>
              <a:t>Abu Bakr </a:t>
            </a:r>
            <a:r>
              <a:rPr lang="en-US" dirty="0" smtClean="0"/>
              <a:t>- early convert/father-in-law</a:t>
            </a:r>
          </a:p>
          <a:p>
            <a:r>
              <a:rPr lang="en-US" dirty="0" smtClean="0"/>
              <a:t>Abu Bakr became leader/first caliph (successor to Muhammad)</a:t>
            </a:r>
          </a:p>
          <a:p>
            <a:pPr lvl="1"/>
            <a:r>
              <a:rPr lang="en-US" dirty="0" smtClean="0"/>
              <a:t>Able to unite Muslims </a:t>
            </a:r>
          </a:p>
          <a:p>
            <a:r>
              <a:rPr lang="en-US" dirty="0" smtClean="0"/>
              <a:t>Victories under first 4 caliphs</a:t>
            </a:r>
          </a:p>
          <a:p>
            <a:pPr lvl="1"/>
            <a:r>
              <a:rPr lang="en-US" dirty="0" smtClean="0"/>
              <a:t>Took Persian </a:t>
            </a:r>
            <a:r>
              <a:rPr lang="en-US" dirty="0" err="1" smtClean="0"/>
              <a:t>emp</a:t>
            </a:r>
            <a:r>
              <a:rPr lang="en-US" dirty="0" smtClean="0"/>
              <a:t> &amp; areas from Byzantine </a:t>
            </a:r>
            <a:r>
              <a:rPr lang="en-US" dirty="0" err="1" smtClean="0"/>
              <a:t>emp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81288"/>
            <a:ext cx="206377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6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Within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Muslims divided over true successor &amp; still divided today</a:t>
            </a:r>
          </a:p>
          <a:p>
            <a:pPr lvl="1"/>
            <a:r>
              <a:rPr lang="en-US" dirty="0" smtClean="0"/>
              <a:t>Sunni &amp; Shiite</a:t>
            </a:r>
          </a:p>
          <a:p>
            <a:r>
              <a:rPr lang="en-US" dirty="0" smtClean="0"/>
              <a:t>Sunni – believe anyone could be good leader / wanted political leader</a:t>
            </a:r>
          </a:p>
          <a:p>
            <a:pPr lvl="1"/>
            <a:r>
              <a:rPr lang="en-US" dirty="0" smtClean="0"/>
              <a:t>Today ~ 90%</a:t>
            </a:r>
          </a:p>
          <a:p>
            <a:r>
              <a:rPr lang="en-US" dirty="0" smtClean="0"/>
              <a:t>Shiite – believed only ancestors of Muhammad </a:t>
            </a:r>
            <a:r>
              <a:rPr lang="en-US" dirty="0"/>
              <a:t>&amp;</a:t>
            </a:r>
            <a:r>
              <a:rPr lang="en-US" dirty="0" smtClean="0"/>
              <a:t> son-in-law Ali could lead</a:t>
            </a:r>
          </a:p>
          <a:p>
            <a:pPr lvl="1"/>
            <a:r>
              <a:rPr lang="en-US" dirty="0" smtClean="0"/>
              <a:t>Iran, Lebanon, Iraq, Yemen</a:t>
            </a:r>
          </a:p>
          <a:p>
            <a:pPr lvl="1"/>
            <a:r>
              <a:rPr lang="en-US" dirty="0" smtClean="0"/>
              <a:t>Further split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spivey.wikispaces.com/file/view/chart_of_sunni_and_shia.JPG/34259511/chart_of_sunni_and_s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517"/>
            <a:ext cx="4572000" cy="65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67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Within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Sunni/Shiite split </a:t>
            </a:r>
            <a:r>
              <a:rPr lang="en-US" dirty="0" err="1" smtClean="0"/>
              <a:t>bc</a:t>
            </a:r>
            <a:r>
              <a:rPr lang="en-US" dirty="0" smtClean="0"/>
              <a:t> of religion, law, daily life</a:t>
            </a:r>
          </a:p>
          <a:p>
            <a:r>
              <a:rPr lang="en-US" dirty="0" smtClean="0"/>
              <a:t>Sufis – Muslim mystics communicate w/ God &amp; travel spreading Islam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52800"/>
            <a:ext cx="6096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Umayyad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Meccan</a:t>
            </a:r>
            <a:r>
              <a:rPr lang="en-US" dirty="0" smtClean="0"/>
              <a:t> clan set up Umayyad caliphate in Syria </a:t>
            </a:r>
          </a:p>
          <a:p>
            <a:pPr lvl="1"/>
            <a:r>
              <a:rPr lang="en-US" dirty="0" smtClean="0"/>
              <a:t>Sunni caliphs: ruled 661-750</a:t>
            </a:r>
          </a:p>
          <a:p>
            <a:r>
              <a:rPr lang="en-US" dirty="0" smtClean="0"/>
              <a:t>Expanded Muslim </a:t>
            </a:r>
            <a:r>
              <a:rPr lang="en-US" dirty="0" err="1" smtClean="0"/>
              <a:t>emp</a:t>
            </a:r>
            <a:r>
              <a:rPr lang="en-US" dirty="0" smtClean="0"/>
              <a:t> into France, Spain, &amp; Byzantine </a:t>
            </a:r>
            <a:r>
              <a:rPr lang="en-US" dirty="0" err="1" smtClean="0"/>
              <a:t>emp</a:t>
            </a:r>
            <a:r>
              <a:rPr lang="en-US" dirty="0" smtClean="0"/>
              <a:t> (N. Africa)</a:t>
            </a:r>
          </a:p>
          <a:p>
            <a:r>
              <a:rPr lang="en-US" dirty="0" smtClean="0"/>
              <a:t>Successful </a:t>
            </a:r>
            <a:r>
              <a:rPr lang="en-US" dirty="0" err="1" smtClean="0"/>
              <a:t>bc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Weak Byzantine &amp; Persian </a:t>
            </a:r>
            <a:r>
              <a:rPr lang="en-US" dirty="0" err="1" smtClean="0"/>
              <a:t>emps</a:t>
            </a:r>
            <a:endParaRPr lang="en-US" dirty="0" smtClean="0"/>
          </a:p>
          <a:p>
            <a:pPr lvl="1"/>
            <a:r>
              <a:rPr lang="en-US" dirty="0" smtClean="0"/>
              <a:t>Islam (common faith)</a:t>
            </a:r>
          </a:p>
          <a:p>
            <a:pPr lvl="1"/>
            <a:r>
              <a:rPr lang="en-US" dirty="0" smtClean="0"/>
              <a:t>Viewed as liberators</a:t>
            </a:r>
          </a:p>
          <a:p>
            <a:pPr lvl="1"/>
            <a:r>
              <a:rPr lang="en-US" dirty="0" smtClean="0"/>
              <a:t>Provided order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1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Umayyad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Taxed non-Muslim </a:t>
            </a:r>
            <a:r>
              <a:rPr lang="en-US" dirty="0" err="1" smtClean="0"/>
              <a:t>ppl</a:t>
            </a:r>
            <a:endParaRPr lang="en-US" dirty="0" smtClean="0"/>
          </a:p>
          <a:p>
            <a:pPr lvl="1"/>
            <a:r>
              <a:rPr lang="en-US" dirty="0" smtClean="0"/>
              <a:t>Able to practice own religion / most converted</a:t>
            </a:r>
          </a:p>
          <a:p>
            <a:pPr lvl="1"/>
            <a:r>
              <a:rPr lang="en-US" dirty="0" smtClean="0"/>
              <a:t>Non-Muslims separate from Muslims</a:t>
            </a:r>
          </a:p>
          <a:p>
            <a:r>
              <a:rPr lang="en-US" dirty="0" smtClean="0"/>
              <a:t>Umayyad caliphate eventually declined </a:t>
            </a:r>
          </a:p>
          <a:p>
            <a:pPr lvl="1"/>
            <a:r>
              <a:rPr lang="en-US" dirty="0" smtClean="0"/>
              <a:t>Empire = too large</a:t>
            </a:r>
          </a:p>
          <a:p>
            <a:pPr lvl="1"/>
            <a:r>
              <a:rPr lang="en-US" dirty="0" smtClean="0"/>
              <a:t>Economic problems</a:t>
            </a:r>
          </a:p>
          <a:p>
            <a:pPr lvl="2"/>
            <a:r>
              <a:rPr lang="en-US" dirty="0" smtClean="0"/>
              <a:t>Caliphs had life of luxury = angry poor</a:t>
            </a:r>
          </a:p>
          <a:p>
            <a:pPr lvl="1"/>
            <a:r>
              <a:rPr lang="en-US" dirty="0" smtClean="0"/>
              <a:t>Problems </a:t>
            </a:r>
            <a:r>
              <a:rPr lang="en-US" dirty="0" err="1" smtClean="0"/>
              <a:t>btwn</a:t>
            </a:r>
            <a:r>
              <a:rPr lang="en-US" dirty="0" smtClean="0"/>
              <a:t> Arabs &amp; non-Arab Muslims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Abbasids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Abbasid dynasty replaced </a:t>
            </a:r>
            <a:r>
              <a:rPr lang="en-US" dirty="0" err="1" smtClean="0"/>
              <a:t>Umayyads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750-1258</a:t>
            </a:r>
          </a:p>
          <a:p>
            <a:r>
              <a:rPr lang="en-US" dirty="0" smtClean="0"/>
              <a:t>Change under the Abbasids:</a:t>
            </a:r>
          </a:p>
          <a:p>
            <a:pPr lvl="1"/>
            <a:r>
              <a:rPr lang="en-US" dirty="0" smtClean="0"/>
              <a:t>Stopped military conquest/expansion</a:t>
            </a:r>
          </a:p>
          <a:p>
            <a:pPr lvl="1"/>
            <a:r>
              <a:rPr lang="en-US" dirty="0" smtClean="0"/>
              <a:t>Islam more diverse/discrimination ended</a:t>
            </a:r>
          </a:p>
          <a:p>
            <a:pPr lvl="1"/>
            <a:r>
              <a:rPr lang="en-US" dirty="0" smtClean="0"/>
              <a:t>Encouraged learning</a:t>
            </a:r>
          </a:p>
          <a:p>
            <a:pPr lvl="1"/>
            <a:r>
              <a:rPr lang="en-US" dirty="0" smtClean="0"/>
              <a:t>Moved capital from Damascus to Baghdad</a:t>
            </a:r>
          </a:p>
          <a:p>
            <a:pPr lvl="1"/>
            <a:r>
              <a:rPr lang="en-US" dirty="0" smtClean="0"/>
              <a:t>Persian influence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</a:t>
            </a:r>
            <a:r>
              <a:rPr lang="en-US" dirty="0" err="1" smtClean="0"/>
              <a:t>Abbassids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Baghdad called “City of Peace, Gift of God, Paradise on Earth”</a:t>
            </a:r>
          </a:p>
          <a:p>
            <a:r>
              <a:rPr lang="en-US" dirty="0" smtClean="0"/>
              <a:t>Independent Muslim state </a:t>
            </a:r>
            <a:r>
              <a:rPr lang="en-US" dirty="0" err="1" smtClean="0"/>
              <a:t>est</a:t>
            </a:r>
            <a:r>
              <a:rPr lang="en-US" dirty="0" smtClean="0"/>
              <a:t> in Spain by last Umayyad</a:t>
            </a:r>
          </a:p>
          <a:p>
            <a:pPr lvl="1"/>
            <a:r>
              <a:rPr lang="en-US" dirty="0" smtClean="0"/>
              <a:t>Welcomed other religions/cultures</a:t>
            </a:r>
          </a:p>
          <a:p>
            <a:pPr lvl="1"/>
            <a:r>
              <a:rPr lang="en-US" dirty="0" smtClean="0"/>
              <a:t>Still lasting Muslim influence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Empire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Probs</a:t>
            </a:r>
            <a:r>
              <a:rPr lang="en-US" dirty="0" smtClean="0"/>
              <a:t> caused Muslim </a:t>
            </a:r>
            <a:r>
              <a:rPr lang="en-US" dirty="0" err="1" smtClean="0"/>
              <a:t>emp</a:t>
            </a:r>
            <a:r>
              <a:rPr lang="en-US" dirty="0" smtClean="0"/>
              <a:t> to decline</a:t>
            </a:r>
          </a:p>
          <a:p>
            <a:pPr lvl="1"/>
            <a:r>
              <a:rPr lang="en-US" dirty="0" smtClean="0"/>
              <a:t>Local &amp; regional rulers challenged </a:t>
            </a:r>
            <a:r>
              <a:rPr lang="en-US" dirty="0" err="1" smtClean="0"/>
              <a:t>emp</a:t>
            </a:r>
            <a:endParaRPr lang="en-US" dirty="0" smtClean="0"/>
          </a:p>
          <a:p>
            <a:pPr lvl="1"/>
            <a:r>
              <a:rPr lang="en-US" dirty="0" smtClean="0"/>
              <a:t>Seljuk Turks became ruler or sultan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&amp; controlled Baghdad</a:t>
            </a:r>
          </a:p>
          <a:p>
            <a:pPr lvl="1"/>
            <a:r>
              <a:rPr lang="en-US" dirty="0" smtClean="0"/>
              <a:t>Shiite rulers challenged power</a:t>
            </a:r>
          </a:p>
          <a:p>
            <a:pPr lvl="1"/>
            <a:r>
              <a:rPr lang="en-US" dirty="0" smtClean="0"/>
              <a:t>Invasions 900-1400</a:t>
            </a:r>
          </a:p>
          <a:p>
            <a:pPr lvl="1"/>
            <a:r>
              <a:rPr lang="en-US" dirty="0" smtClean="0"/>
              <a:t>1258 – Mongols attack Baghdad / kill last Abbasid ruler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Unit 2: </a:t>
            </a:r>
            <a:r>
              <a:rPr lang="en-US" dirty="0" smtClean="0"/>
              <a:t>Muslim Civilizations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Muslim Civilizations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India’s Muslim Empires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59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Delhi Sultanate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India broken into kingdoms</a:t>
            </a:r>
          </a:p>
          <a:p>
            <a:r>
              <a:rPr lang="en-US" dirty="0" smtClean="0"/>
              <a:t>Mainly Hindu &amp; Buddhist</a:t>
            </a:r>
          </a:p>
          <a:p>
            <a:r>
              <a:rPr lang="en-US" dirty="0" smtClean="0"/>
              <a:t>Sultan = Muslim ruler</a:t>
            </a:r>
          </a:p>
          <a:p>
            <a:r>
              <a:rPr lang="en-US" dirty="0" smtClean="0"/>
              <a:t>Muslim Turks &amp; Afghans pushed into India ~1000</a:t>
            </a:r>
          </a:p>
          <a:p>
            <a:pPr lvl="1"/>
            <a:r>
              <a:rPr lang="en-US" dirty="0" smtClean="0"/>
              <a:t>Sultan of </a:t>
            </a:r>
            <a:r>
              <a:rPr lang="en-US" dirty="0" err="1" smtClean="0"/>
              <a:t>Ghur</a:t>
            </a:r>
            <a:r>
              <a:rPr lang="en-US" dirty="0" smtClean="0"/>
              <a:t> made Delhi his capital</a:t>
            </a:r>
          </a:p>
          <a:p>
            <a:pPr lvl="1"/>
            <a:r>
              <a:rPr lang="en-US" dirty="0" smtClean="0"/>
              <a:t>Organized a sultanate – land ruled by sultan</a:t>
            </a:r>
          </a:p>
          <a:p>
            <a:r>
              <a:rPr lang="en-US" dirty="0" smtClean="0"/>
              <a:t> Delhi Sultanate – 1206-1526 – start of Muslim rule in India</a:t>
            </a:r>
          </a:p>
        </p:txBody>
      </p:sp>
    </p:spTree>
    <p:extLst>
      <p:ext uri="{BB962C8B-B14F-4D97-AF65-F5344CB8AC3E}">
        <p14:creationId xmlns:p14="http://schemas.microsoft.com/office/powerpoint/2010/main" val="385705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Delhi Sultanate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Changed Indian </a:t>
            </a:r>
            <a:r>
              <a:rPr lang="en-US" dirty="0" err="1" smtClean="0"/>
              <a:t>govt</a:t>
            </a:r>
            <a:r>
              <a:rPr lang="en-US" dirty="0" smtClean="0"/>
              <a:t> &amp; society</a:t>
            </a:r>
          </a:p>
          <a:p>
            <a:pPr lvl="1"/>
            <a:r>
              <a:rPr lang="en-US" dirty="0" smtClean="0"/>
              <a:t>Muslim traditions &amp;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Trade &amp; learning &amp; art/culture increased</a:t>
            </a:r>
          </a:p>
          <a:p>
            <a:r>
              <a:rPr lang="en-US" dirty="0" smtClean="0"/>
              <a:t>1398 – Tamerlane invaded India (Mongol)</a:t>
            </a:r>
          </a:p>
          <a:p>
            <a:pPr lvl="1"/>
            <a:r>
              <a:rPr lang="en-US" dirty="0" smtClean="0"/>
              <a:t>Sultans no longer ruled</a:t>
            </a:r>
          </a:p>
          <a:p>
            <a:pPr lvl="1"/>
            <a:r>
              <a:rPr lang="en-US" dirty="0" smtClean="0"/>
              <a:t>India broke into rival Muslim &amp; Hindu kingdoms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Muslims &amp; Hindus Clash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Hindu vs. Muslim</a:t>
            </a:r>
          </a:p>
          <a:p>
            <a:pPr lvl="1"/>
            <a:r>
              <a:rPr lang="en-US" dirty="0" smtClean="0"/>
              <a:t>Hindu – very old faith; many gods &amp; sacred texts; prayed to statues; caste system w/ Brahmans</a:t>
            </a:r>
          </a:p>
          <a:p>
            <a:pPr lvl="1"/>
            <a:r>
              <a:rPr lang="en-US" dirty="0" smtClean="0"/>
              <a:t>Islam – newer; monotheistic; statues were bad; 1 sacred text; no religious hierarchy</a:t>
            </a:r>
          </a:p>
          <a:p>
            <a:r>
              <a:rPr lang="en-US" dirty="0" smtClean="0"/>
              <a:t>Hindus allowed to practice if paid tax</a:t>
            </a:r>
          </a:p>
          <a:p>
            <a:r>
              <a:rPr lang="en-US" dirty="0" smtClean="0"/>
              <a:t>Some rajahs (Hindu rulers) left in place</a:t>
            </a:r>
          </a:p>
          <a:p>
            <a:r>
              <a:rPr lang="en-US" dirty="0" smtClean="0"/>
              <a:t>Cultures combined; </a:t>
            </a:r>
            <a:r>
              <a:rPr lang="en-US" dirty="0" err="1" smtClean="0"/>
              <a:t>ppl</a:t>
            </a:r>
            <a:r>
              <a:rPr lang="en-US" dirty="0" smtClean="0"/>
              <a:t> converted</a:t>
            </a:r>
          </a:p>
          <a:p>
            <a:r>
              <a:rPr lang="en-US" dirty="0" smtClean="0"/>
              <a:t>Sikhism – new “combined”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Mughal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Mughal (Mongol) dynasty </a:t>
            </a:r>
            <a:r>
              <a:rPr lang="en-US" dirty="0" err="1" smtClean="0"/>
              <a:t>est</a:t>
            </a:r>
            <a:r>
              <a:rPr lang="en-US" dirty="0" smtClean="0"/>
              <a:t> in India by Babur (1526-1857) </a:t>
            </a:r>
          </a:p>
          <a:p>
            <a:r>
              <a:rPr lang="en-US" dirty="0" smtClean="0"/>
              <a:t>Akbar – Babur’s grandson, built up </a:t>
            </a:r>
            <a:r>
              <a:rPr lang="en-US" dirty="0" err="1" smtClean="0"/>
              <a:t>emp</a:t>
            </a:r>
            <a:r>
              <a:rPr lang="en-US" dirty="0" smtClean="0"/>
              <a:t>, policy of toleration, ended Hindu tax…</a:t>
            </a:r>
          </a:p>
          <a:p>
            <a:pPr lvl="1"/>
            <a:r>
              <a:rPr lang="en-US" dirty="0" smtClean="0"/>
              <a:t>Used paid </a:t>
            </a:r>
            <a:r>
              <a:rPr lang="en-US" dirty="0" err="1" smtClean="0"/>
              <a:t>govt</a:t>
            </a:r>
            <a:r>
              <a:rPr lang="en-US" dirty="0" smtClean="0"/>
              <a:t> officials, land reforms, modern army, international trade…</a:t>
            </a:r>
          </a:p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r>
              <a:rPr lang="en-US" dirty="0" smtClean="0"/>
              <a:t> – Akbar’s grandson, built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as tomb for his wife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1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2: Muslim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Ottoman &amp; </a:t>
            </a:r>
            <a:r>
              <a:rPr lang="en-US" dirty="0" err="1" smtClean="0"/>
              <a:t>Safavid</a:t>
            </a:r>
            <a:r>
              <a:rPr lang="en-US" dirty="0" smtClean="0"/>
              <a:t> Empires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Ottomans = Turkish-speaking nomads – Sunnis </a:t>
            </a:r>
          </a:p>
          <a:p>
            <a:pPr lvl="1"/>
            <a:r>
              <a:rPr lang="en-US" sz="2400" dirty="0" smtClean="0"/>
              <a:t>Empire spread from Asia Minor to Balkans</a:t>
            </a:r>
          </a:p>
          <a:p>
            <a:pPr lvl="1"/>
            <a:r>
              <a:rPr lang="en-US" sz="2400" dirty="0" smtClean="0"/>
              <a:t>Captured Constantinople in 1453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enamed Istanbul</a:t>
            </a:r>
          </a:p>
          <a:p>
            <a:pPr lvl="2"/>
            <a:r>
              <a:rPr lang="en-US" dirty="0" smtClean="0"/>
              <a:t>Became capital of Ottoman </a:t>
            </a:r>
            <a:r>
              <a:rPr lang="en-US" dirty="0" err="1" smtClean="0"/>
              <a:t>Emp</a:t>
            </a:r>
            <a:endParaRPr lang="en-US" dirty="0" smtClean="0"/>
          </a:p>
          <a:p>
            <a:r>
              <a:rPr lang="en-US" sz="2800" dirty="0"/>
              <a:t>G</a:t>
            </a:r>
            <a:r>
              <a:rPr lang="en-US" sz="2800" dirty="0" smtClean="0"/>
              <a:t>olden age under sultan Suleiman (1520-1556)</a:t>
            </a:r>
          </a:p>
          <a:p>
            <a:pPr lvl="1"/>
            <a:r>
              <a:rPr lang="en-US" sz="2400" dirty="0" smtClean="0"/>
              <a:t>Expanded </a:t>
            </a:r>
            <a:r>
              <a:rPr lang="en-US" sz="2400" dirty="0" err="1" smtClean="0"/>
              <a:t>emp</a:t>
            </a:r>
            <a:r>
              <a:rPr lang="en-US" sz="2400" dirty="0"/>
              <a:t> </a:t>
            </a:r>
            <a:r>
              <a:rPr lang="en-US" sz="2400" dirty="0" smtClean="0"/>
              <a:t>/ modernized army</a:t>
            </a:r>
          </a:p>
          <a:p>
            <a:pPr lvl="1"/>
            <a:r>
              <a:rPr lang="en-US" sz="2400" dirty="0" smtClean="0"/>
              <a:t>Had absolute power &amp; council to help</a:t>
            </a:r>
          </a:p>
          <a:p>
            <a:pPr lvl="1"/>
            <a:r>
              <a:rPr lang="en-US" sz="2400" dirty="0" smtClean="0"/>
              <a:t>Sharia law / royal edicts</a:t>
            </a:r>
          </a:p>
          <a:p>
            <a:pPr marL="51435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16177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Culture &amp;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Social classes </a:t>
            </a:r>
          </a:p>
          <a:p>
            <a:pPr lvl="1"/>
            <a:r>
              <a:rPr lang="en-US" sz="2400" dirty="0" smtClean="0"/>
              <a:t>Soldiers : “men of the sword”</a:t>
            </a:r>
          </a:p>
          <a:p>
            <a:pPr lvl="1"/>
            <a:r>
              <a:rPr lang="en-US" sz="2400" dirty="0" smtClean="0"/>
              <a:t>Intellectuals: “men of the pen”</a:t>
            </a:r>
          </a:p>
          <a:p>
            <a:pPr lvl="1"/>
            <a:r>
              <a:rPr lang="en-US" sz="2400" dirty="0" smtClean="0"/>
              <a:t>Farmers: “men of husbandry”</a:t>
            </a:r>
          </a:p>
          <a:p>
            <a:pPr lvl="1"/>
            <a:r>
              <a:rPr lang="en-US" sz="2400" dirty="0" smtClean="0"/>
              <a:t>Merchants: “men of negotiation”</a:t>
            </a:r>
            <a:endParaRPr lang="en-US" dirty="0" smtClean="0"/>
          </a:p>
          <a:p>
            <a:r>
              <a:rPr lang="en-US" sz="2800" dirty="0" smtClean="0"/>
              <a:t>Divided into religious communities - millets</a:t>
            </a:r>
          </a:p>
          <a:p>
            <a:pPr lvl="1"/>
            <a:r>
              <a:rPr lang="en-US" sz="2400" dirty="0" smtClean="0"/>
              <a:t>Dealt w/own educations, laws, etc…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onverted boys &amp; trained for </a:t>
            </a:r>
            <a:r>
              <a:rPr lang="en-US" sz="2800" dirty="0" err="1" smtClean="0"/>
              <a:t>govt</a:t>
            </a:r>
            <a:r>
              <a:rPr lang="en-US" sz="2800" dirty="0" smtClean="0"/>
              <a:t> service</a:t>
            </a:r>
          </a:p>
          <a:p>
            <a:pPr lvl="1"/>
            <a:r>
              <a:rPr lang="en-US" dirty="0" smtClean="0"/>
              <a:t>Some chosen for </a:t>
            </a:r>
            <a:r>
              <a:rPr lang="en-US" dirty="0" err="1" smtClean="0"/>
              <a:t>janizaries</a:t>
            </a:r>
            <a:r>
              <a:rPr lang="en-US" dirty="0" smtClean="0"/>
              <a:t> - elite army force</a:t>
            </a:r>
          </a:p>
          <a:p>
            <a:r>
              <a:rPr lang="en-US" sz="2800" dirty="0" smtClean="0"/>
              <a:t>Non-</a:t>
            </a:r>
            <a:r>
              <a:rPr lang="en-US" sz="2800" dirty="0" err="1" smtClean="0"/>
              <a:t>Mus</a:t>
            </a:r>
            <a:r>
              <a:rPr lang="en-US" sz="2800" dirty="0" smtClean="0"/>
              <a:t> girls made slaves in Muslim homes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58051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the Ottomans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Suleiman killed 2 “best” sons</a:t>
            </a:r>
          </a:p>
          <a:p>
            <a:r>
              <a:rPr lang="en-US" dirty="0" smtClean="0"/>
              <a:t>Empire declines after Suleiman’s death 1566</a:t>
            </a:r>
          </a:p>
          <a:p>
            <a:pPr lvl="1"/>
            <a:r>
              <a:rPr lang="en-US" dirty="0" smtClean="0"/>
              <a:t>Corruption begins</a:t>
            </a:r>
          </a:p>
          <a:p>
            <a:pPr lvl="1"/>
            <a:r>
              <a:rPr lang="en-US" dirty="0" smtClean="0"/>
              <a:t>Don’t keep up with advancements </a:t>
            </a:r>
          </a:p>
          <a:p>
            <a:pPr lvl="1"/>
            <a:r>
              <a:rPr lang="en-US" dirty="0" smtClean="0"/>
              <a:t>Land taken by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The Rise of Islam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Islam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Followers </a:t>
            </a:r>
            <a:r>
              <a:rPr lang="en-US" sz="2400" dirty="0" smtClean="0"/>
              <a:t>= Muslims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Emerged </a:t>
            </a:r>
            <a:r>
              <a:rPr lang="en-US" sz="2400" dirty="0" smtClean="0"/>
              <a:t>in </a:t>
            </a:r>
            <a:r>
              <a:rPr lang="en-US" sz="2400" dirty="0"/>
              <a:t>Arabian </a:t>
            </a:r>
            <a:r>
              <a:rPr lang="en-US" sz="2400" dirty="0" smtClean="0"/>
              <a:t>Peninsula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Bedouins</a:t>
            </a:r>
            <a:r>
              <a:rPr lang="en-US" dirty="0" smtClean="0"/>
              <a:t> – nomadic herders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Mecca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hriving </a:t>
            </a:r>
            <a:r>
              <a:rPr lang="en-US" sz="2400" dirty="0"/>
              <a:t>center of trade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Arabs prayed at the </a:t>
            </a:r>
            <a:r>
              <a:rPr lang="en-US" sz="2400" dirty="0" err="1" smtClean="0">
                <a:solidFill>
                  <a:srgbClr val="FF0000"/>
                </a:solidFill>
              </a:rPr>
              <a:t>Kaaba</a:t>
            </a:r>
            <a:r>
              <a:rPr lang="en-US" sz="2400" dirty="0" smtClean="0"/>
              <a:t> (temple) to </a:t>
            </a:r>
            <a:r>
              <a:rPr lang="en-US" sz="2400" dirty="0"/>
              <a:t>Pagan </a:t>
            </a:r>
            <a:r>
              <a:rPr lang="en-US" sz="2400" dirty="0" smtClean="0"/>
              <a:t>gods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Pilgrims made Mecca merchants </a:t>
            </a:r>
            <a:r>
              <a:rPr lang="en-US" sz="2400" dirty="0" smtClean="0"/>
              <a:t>wealthy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Muhammad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Born in </a:t>
            </a:r>
            <a:r>
              <a:rPr lang="en-US" sz="2400" dirty="0" smtClean="0"/>
              <a:t>Mecca ~ 570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orked as </a:t>
            </a:r>
            <a:r>
              <a:rPr lang="en-US" sz="2400" dirty="0"/>
              <a:t>shepherd </a:t>
            </a:r>
            <a:r>
              <a:rPr lang="en-US" sz="2400" dirty="0" smtClean="0"/>
              <a:t>w/Bedouins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Later became a successful merchant</a:t>
            </a:r>
          </a:p>
        </p:txBody>
      </p:sp>
    </p:spTree>
    <p:extLst>
      <p:ext uri="{BB962C8B-B14F-4D97-AF65-F5344CB8AC3E}">
        <p14:creationId xmlns:p14="http://schemas.microsoft.com/office/powerpoint/2010/main" val="26684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8032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5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Safavid</a:t>
            </a:r>
            <a:r>
              <a:rPr lang="en-US" sz="2800" dirty="0" smtClean="0"/>
              <a:t> dynasty/empire in Persia</a:t>
            </a:r>
          </a:p>
          <a:p>
            <a:pPr lvl="1"/>
            <a:r>
              <a:rPr lang="en-US" sz="2400" dirty="0" smtClean="0"/>
              <a:t>Shiite Muslims – fought w/ Sunni Ottomans</a:t>
            </a:r>
          </a:p>
          <a:p>
            <a:pPr lvl="1"/>
            <a:r>
              <a:rPr lang="en-US" sz="2400" dirty="0" smtClean="0"/>
              <a:t>King called a shah</a:t>
            </a:r>
          </a:p>
          <a:p>
            <a:r>
              <a:rPr lang="en-US" sz="2800" dirty="0" smtClean="0"/>
              <a:t>Greatest shah = Shah Abbas (1588-1629)</a:t>
            </a:r>
          </a:p>
          <a:p>
            <a:pPr lvl="1"/>
            <a:r>
              <a:rPr lang="en-US" sz="2400" dirty="0" smtClean="0"/>
              <a:t>Created strong mil &amp; </a:t>
            </a:r>
            <a:r>
              <a:rPr lang="en-US" sz="2400" dirty="0" err="1" smtClean="0"/>
              <a:t>dev</a:t>
            </a:r>
            <a:r>
              <a:rPr lang="en-US" sz="2400" dirty="0" smtClean="0"/>
              <a:t> mil alliances w/Europeans</a:t>
            </a:r>
          </a:p>
          <a:p>
            <a:pPr lvl="1"/>
            <a:r>
              <a:rPr lang="en-US" sz="2400" dirty="0" smtClean="0"/>
              <a:t>Lowered taxes / encouraged industry</a:t>
            </a:r>
          </a:p>
          <a:p>
            <a:pPr lvl="1"/>
            <a:r>
              <a:rPr lang="en-US" sz="2400" dirty="0" smtClean="0"/>
              <a:t>Tolerated non-</a:t>
            </a:r>
            <a:r>
              <a:rPr lang="en-US" sz="2400" dirty="0"/>
              <a:t>M</a:t>
            </a:r>
            <a:r>
              <a:rPr lang="en-US" sz="2400" dirty="0" smtClean="0"/>
              <a:t>uslims </a:t>
            </a:r>
          </a:p>
          <a:p>
            <a:pPr lvl="1"/>
            <a:r>
              <a:rPr lang="en-US" sz="2400" dirty="0" smtClean="0"/>
              <a:t>Built capital at Isfahan – became center of silk trade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66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Shah Abbas dies &amp; conflict begins</a:t>
            </a:r>
          </a:p>
          <a:p>
            <a:pPr lvl="1"/>
            <a:r>
              <a:rPr lang="en-US" sz="2400" dirty="0" smtClean="0"/>
              <a:t>Religious conflict &amp; persecution until end of </a:t>
            </a:r>
            <a:r>
              <a:rPr lang="en-US" sz="2400" dirty="0" err="1" smtClean="0"/>
              <a:t>emp</a:t>
            </a:r>
            <a:endParaRPr lang="en-US" sz="2400" dirty="0" smtClean="0"/>
          </a:p>
          <a:p>
            <a:pPr lvl="1"/>
            <a:r>
              <a:rPr lang="en-US" sz="2400" dirty="0" smtClean="0"/>
              <a:t>Sunni Afghans rebel &amp; force out last </a:t>
            </a:r>
            <a:r>
              <a:rPr lang="en-US" sz="2400" dirty="0" err="1" smtClean="0"/>
              <a:t>Safavid</a:t>
            </a:r>
            <a:r>
              <a:rPr lang="en-US" sz="2400" dirty="0" smtClean="0"/>
              <a:t> ruler</a:t>
            </a:r>
          </a:p>
          <a:p>
            <a:r>
              <a:rPr lang="en-US" sz="2800" dirty="0" err="1" smtClean="0"/>
              <a:t>Qajars</a:t>
            </a:r>
            <a:r>
              <a:rPr lang="en-US" sz="2800" dirty="0" smtClean="0"/>
              <a:t> took over Iran &amp; </a:t>
            </a:r>
            <a:r>
              <a:rPr lang="en-US" sz="2800" dirty="0" err="1" smtClean="0"/>
              <a:t>est</a:t>
            </a:r>
            <a:r>
              <a:rPr lang="en-US" sz="2800" dirty="0" smtClean="0"/>
              <a:t> dynasty in late 1700s</a:t>
            </a:r>
          </a:p>
          <a:p>
            <a:pPr lvl="1"/>
            <a:r>
              <a:rPr lang="en-US" sz="2400" dirty="0" smtClean="0"/>
              <a:t>Made Tehran capital / ruled until 1925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13018"/>
            <a:ext cx="167640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4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595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0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Rise of Islam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Muhammad Cont.</a:t>
            </a:r>
          </a:p>
          <a:p>
            <a:pPr lvl="1"/>
            <a:r>
              <a:rPr lang="en-US" sz="2400" dirty="0" smtClean="0"/>
              <a:t>Married </a:t>
            </a:r>
            <a:r>
              <a:rPr lang="en-US" sz="2400" dirty="0"/>
              <a:t>wealthy </a:t>
            </a:r>
            <a:r>
              <a:rPr lang="en-US" sz="2400" dirty="0" smtClean="0"/>
              <a:t>widow @ 25</a:t>
            </a:r>
            <a:endParaRPr lang="en-US" sz="2400" dirty="0"/>
          </a:p>
          <a:p>
            <a:pPr lvl="1"/>
            <a:r>
              <a:rPr lang="en-US" sz="2400" dirty="0"/>
              <a:t>K</a:t>
            </a:r>
            <a:r>
              <a:rPr lang="en-US" sz="2400" dirty="0" smtClean="0"/>
              <a:t>nown </a:t>
            </a:r>
            <a:r>
              <a:rPr lang="en-US" sz="2400" dirty="0"/>
              <a:t>for his </a:t>
            </a:r>
            <a:r>
              <a:rPr lang="en-US" sz="2400" dirty="0" smtClean="0"/>
              <a:t>honesty; troubled by </a:t>
            </a:r>
            <a:r>
              <a:rPr lang="en-US" sz="2400" dirty="0" err="1" smtClean="0"/>
              <a:t>probs</a:t>
            </a:r>
            <a:r>
              <a:rPr lang="en-US" sz="2400" dirty="0" smtClean="0"/>
              <a:t> in </a:t>
            </a:r>
            <a:r>
              <a:rPr lang="en-US" sz="2400" dirty="0" err="1" smtClean="0"/>
              <a:t>soc.</a:t>
            </a:r>
            <a:endParaRPr lang="en-US" sz="2400" dirty="0"/>
          </a:p>
          <a:p>
            <a:pPr lvl="1"/>
            <a:r>
              <a:rPr lang="en-US" sz="2400" dirty="0" smtClean="0"/>
              <a:t>Accord </a:t>
            </a:r>
            <a:r>
              <a:rPr lang="en-US" sz="2400" dirty="0"/>
              <a:t>to Muslim tradition he became a prophet </a:t>
            </a:r>
            <a:r>
              <a:rPr lang="en-US" sz="2400" dirty="0" smtClean="0"/>
              <a:t>at 40</a:t>
            </a:r>
            <a:endParaRPr lang="en-US" sz="2400" dirty="0"/>
          </a:p>
          <a:p>
            <a:pPr lvl="2"/>
            <a:r>
              <a:rPr lang="en-US" dirty="0"/>
              <a:t>A</a:t>
            </a:r>
            <a:r>
              <a:rPr lang="en-US" sz="2000" dirty="0" smtClean="0"/>
              <a:t>sked by </a:t>
            </a:r>
            <a:r>
              <a:rPr lang="en-US" sz="2000" dirty="0"/>
              <a:t>Angel Gabriel to </a:t>
            </a:r>
            <a:r>
              <a:rPr lang="en-US" sz="2000" dirty="0" smtClean="0"/>
              <a:t>be </a:t>
            </a:r>
            <a:r>
              <a:rPr lang="en-US" sz="2000" dirty="0"/>
              <a:t>God’s messenger</a:t>
            </a:r>
            <a:r>
              <a:rPr lang="en-US" sz="2000" dirty="0" smtClean="0"/>
              <a:t>.</a:t>
            </a:r>
          </a:p>
          <a:p>
            <a:pPr lvl="1"/>
            <a:r>
              <a:rPr lang="en-US" sz="2400" dirty="0" smtClean="0"/>
              <a:t>Beginning of Islam</a:t>
            </a:r>
          </a:p>
          <a:p>
            <a:pPr lvl="2"/>
            <a:r>
              <a:rPr lang="en-US" dirty="0" smtClean="0"/>
              <a:t>Monotheistic – God = Allah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47850" cy="221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Rise of Islam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Muhammad Cont.</a:t>
            </a:r>
          </a:p>
          <a:p>
            <a:pPr lvl="1"/>
            <a:r>
              <a:rPr lang="en-US" sz="2400" dirty="0" smtClean="0"/>
              <a:t>622 he/followers </a:t>
            </a:r>
            <a:r>
              <a:rPr lang="en-US" sz="2400" dirty="0"/>
              <a:t>fled Mecca for </a:t>
            </a:r>
            <a:r>
              <a:rPr lang="en-US" sz="2400" dirty="0" err="1" smtClean="0">
                <a:solidFill>
                  <a:srgbClr val="FF0000"/>
                </a:solidFill>
              </a:rPr>
              <a:t>Yathrib</a:t>
            </a:r>
            <a:r>
              <a:rPr lang="en-US" sz="2400" dirty="0" smtClean="0"/>
              <a:t> (later called </a:t>
            </a:r>
            <a:r>
              <a:rPr lang="en-US" sz="2400" dirty="0" smtClean="0">
                <a:solidFill>
                  <a:srgbClr val="FF0000"/>
                </a:solidFill>
              </a:rPr>
              <a:t>Medina</a:t>
            </a:r>
            <a:r>
              <a:rPr lang="en-US" sz="2400" dirty="0" smtClean="0"/>
              <a:t> – (“city of the Prophet”)</a:t>
            </a:r>
            <a:endParaRPr lang="en-US" sz="2400" dirty="0"/>
          </a:p>
          <a:p>
            <a:pPr lvl="2"/>
            <a:r>
              <a:rPr lang="en-US" dirty="0"/>
              <a:t>Merchants </a:t>
            </a:r>
            <a:r>
              <a:rPr lang="en-US" dirty="0" smtClean="0"/>
              <a:t>fearful of his teachings</a:t>
            </a:r>
            <a:endParaRPr lang="en-US" dirty="0"/>
          </a:p>
          <a:p>
            <a:pPr lvl="2"/>
            <a:r>
              <a:rPr lang="en-US" dirty="0" smtClean="0"/>
              <a:t>Journey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hijra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Islam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housands converted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Loyal/peaceful </a:t>
            </a:r>
            <a:r>
              <a:rPr lang="en-US" sz="2400" dirty="0" err="1" smtClean="0"/>
              <a:t>comm</a:t>
            </a:r>
            <a:r>
              <a:rPr lang="en-US" sz="2400" dirty="0" smtClean="0"/>
              <a:t> of Muslims - </a:t>
            </a:r>
            <a:r>
              <a:rPr lang="en-US" sz="2400" dirty="0" err="1" smtClean="0"/>
              <a:t>umma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Muslims </a:t>
            </a:r>
            <a:r>
              <a:rPr lang="en-US" sz="2400" dirty="0"/>
              <a:t>defeated </a:t>
            </a:r>
            <a:r>
              <a:rPr lang="en-US" sz="2400" dirty="0" err="1" smtClean="0"/>
              <a:t>Meccans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Muhammad returned to Mecca -</a:t>
            </a:r>
            <a:r>
              <a:rPr lang="en-US" sz="2400" dirty="0" smtClean="0"/>
              <a:t> </a:t>
            </a:r>
            <a:r>
              <a:rPr lang="en-US" sz="2400" dirty="0"/>
              <a:t>630</a:t>
            </a:r>
          </a:p>
          <a:p>
            <a:pPr lvl="2">
              <a:lnSpc>
                <a:spcPct val="90000"/>
              </a:lnSpc>
            </a:pPr>
            <a:r>
              <a:rPr lang="en-US" sz="2000" dirty="0" err="1" smtClean="0"/>
              <a:t>Kaaba</a:t>
            </a:r>
            <a:r>
              <a:rPr lang="en-US" sz="2000" dirty="0" smtClean="0"/>
              <a:t> dedicated </a:t>
            </a:r>
            <a:r>
              <a:rPr lang="en-US" sz="2000" dirty="0"/>
              <a:t>to Allah </a:t>
            </a:r>
            <a:r>
              <a:rPr lang="en-US" dirty="0" smtClean="0"/>
              <a:t>&amp; </a:t>
            </a:r>
            <a:r>
              <a:rPr lang="en-US" sz="2000" dirty="0" smtClean="0"/>
              <a:t>became holiest </a:t>
            </a:r>
            <a:r>
              <a:rPr lang="en-US" sz="2000" dirty="0"/>
              <a:t>Islamic </a:t>
            </a:r>
            <a:r>
              <a:rPr lang="en-US" sz="2000" dirty="0" smtClean="0"/>
              <a:t>Site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632 Muhammad 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9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Rise of Islam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The Religion of Islam</a:t>
            </a:r>
          </a:p>
          <a:p>
            <a:pPr lvl="1"/>
            <a:r>
              <a:rPr lang="en-US" sz="2400" dirty="0"/>
              <a:t>The Quran =</a:t>
            </a:r>
            <a:r>
              <a:rPr lang="en-US" sz="2400" dirty="0" smtClean="0"/>
              <a:t> </a:t>
            </a:r>
            <a:r>
              <a:rPr lang="en-US" sz="2400" dirty="0"/>
              <a:t>sacred text of Islam.</a:t>
            </a:r>
          </a:p>
          <a:p>
            <a:pPr lvl="2"/>
            <a:r>
              <a:rPr lang="en-US" sz="2000" dirty="0"/>
              <a:t>Believed to </a:t>
            </a:r>
            <a:r>
              <a:rPr lang="en-US" sz="2000" dirty="0" smtClean="0"/>
              <a:t>be </a:t>
            </a:r>
            <a:r>
              <a:rPr lang="en-US" sz="2000" dirty="0"/>
              <a:t>direct word of </a:t>
            </a:r>
            <a:r>
              <a:rPr lang="en-US" sz="2000" dirty="0" smtClean="0"/>
              <a:t>God; Arabic </a:t>
            </a:r>
            <a:endParaRPr lang="en-US" sz="2000" dirty="0"/>
          </a:p>
          <a:p>
            <a:pPr lvl="1"/>
            <a:r>
              <a:rPr lang="en-US" sz="2400" dirty="0"/>
              <a:t>God sent other prophets to teach (Abraham, Moses, Jesus</a:t>
            </a:r>
            <a:r>
              <a:rPr lang="en-US" sz="2400" dirty="0" smtClean="0"/>
              <a:t>); Muhammad = last/greatest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Mosque</a:t>
            </a:r>
            <a:r>
              <a:rPr lang="en-US" sz="2400" dirty="0" smtClean="0"/>
              <a:t> – house of worship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58491"/>
            <a:ext cx="38452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Muslims perform 5 duties:</a:t>
            </a:r>
            <a:r>
              <a:rPr lang="en-US" dirty="0"/>
              <a:t> </a:t>
            </a:r>
            <a:r>
              <a:rPr lang="en-US" dirty="0" smtClean="0"/>
              <a:t>5 Pillars of Islam:</a:t>
            </a:r>
          </a:p>
          <a:p>
            <a:pPr lvl="1"/>
            <a:r>
              <a:rPr lang="en-US" dirty="0" smtClean="0"/>
              <a:t>Declaration of faith</a:t>
            </a:r>
          </a:p>
          <a:p>
            <a:pPr lvl="1"/>
            <a:r>
              <a:rPr lang="en-US" dirty="0" smtClean="0"/>
              <a:t>Prayer 5 times a day</a:t>
            </a:r>
          </a:p>
          <a:p>
            <a:pPr lvl="1"/>
            <a:r>
              <a:rPr lang="en-US" dirty="0" smtClean="0"/>
              <a:t>Alms for the poor (charity) – zakat</a:t>
            </a:r>
          </a:p>
          <a:p>
            <a:pPr lvl="1"/>
            <a:r>
              <a:rPr lang="en-US" dirty="0" smtClean="0"/>
              <a:t>Fasting during Ramadan – holy                                                       month</a:t>
            </a:r>
          </a:p>
          <a:p>
            <a:pPr lvl="1"/>
            <a:r>
              <a:rPr lang="en-US" dirty="0" smtClean="0"/>
              <a:t>Pilgrimage to Mecca – </a:t>
            </a:r>
            <a:r>
              <a:rPr lang="en-US" dirty="0" smtClean="0">
                <a:solidFill>
                  <a:schemeClr val="tx1"/>
                </a:solidFill>
              </a:rPr>
              <a:t>hajj </a:t>
            </a:r>
          </a:p>
          <a:p>
            <a:r>
              <a:rPr lang="en-US" dirty="0" smtClean="0"/>
              <a:t>Other duty is jihad</a:t>
            </a:r>
          </a:p>
          <a:p>
            <a:pPr lvl="1"/>
            <a:r>
              <a:rPr lang="en-US" dirty="0" smtClean="0"/>
              <a:t>Struggle in God’s service</a:t>
            </a:r>
          </a:p>
          <a:p>
            <a:pPr lvl="1"/>
            <a:r>
              <a:rPr lang="en-US" dirty="0" smtClean="0"/>
              <a:t>Personal duty; holy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9800"/>
            <a:ext cx="2799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Rise of Islam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Religion of Islam Cont.</a:t>
            </a:r>
          </a:p>
          <a:p>
            <a:pPr lvl="1"/>
            <a:r>
              <a:rPr lang="en-US" dirty="0" smtClean="0"/>
              <a:t>Believed </a:t>
            </a:r>
            <a:r>
              <a:rPr lang="en-US" dirty="0"/>
              <a:t>Jews &amp;</a:t>
            </a:r>
            <a:r>
              <a:rPr lang="en-US" dirty="0" smtClean="0"/>
              <a:t> </a:t>
            </a:r>
            <a:r>
              <a:rPr lang="en-US" dirty="0"/>
              <a:t>Christians </a:t>
            </a:r>
            <a:r>
              <a:rPr lang="en-US" dirty="0" smtClean="0"/>
              <a:t>worship </a:t>
            </a:r>
            <a:r>
              <a:rPr lang="en-US" dirty="0"/>
              <a:t>same </a:t>
            </a:r>
            <a:r>
              <a:rPr lang="en-US" dirty="0" smtClean="0"/>
              <a:t>God as Muslims </a:t>
            </a:r>
          </a:p>
          <a:p>
            <a:pPr lvl="2"/>
            <a:r>
              <a:rPr lang="en-US" dirty="0" smtClean="0"/>
              <a:t>“People of the Book”</a:t>
            </a:r>
            <a:endParaRPr lang="en-US" dirty="0"/>
          </a:p>
          <a:p>
            <a:pPr lvl="2"/>
            <a:r>
              <a:rPr lang="en-US" dirty="0" smtClean="0"/>
              <a:t>Religious freedom in Muslim societies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Muslim Law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Islam = religion &amp; way of life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Sharia - </a:t>
            </a:r>
            <a:r>
              <a:rPr lang="en-US" dirty="0" smtClean="0">
                <a:solidFill>
                  <a:schemeClr val="tx1"/>
                </a:solidFill>
              </a:rPr>
              <a:t>laws </a:t>
            </a:r>
            <a:r>
              <a:rPr lang="en-US" dirty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interpret </a:t>
            </a:r>
            <a:r>
              <a:rPr lang="en-US" dirty="0">
                <a:solidFill>
                  <a:schemeClr val="tx1"/>
                </a:solidFill>
              </a:rPr>
              <a:t>Quran; applies religious principles to legal situations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Helps Muslim societies govern daily                                                           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Rise of Islam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7"/>
            <a:ext cx="8568662" cy="46520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Muslim Law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According to </a:t>
            </a:r>
            <a:r>
              <a:rPr lang="en-US" dirty="0"/>
              <a:t>Quran </a:t>
            </a:r>
            <a:r>
              <a:rPr lang="en-US" dirty="0" smtClean="0"/>
              <a:t>women spiritually </a:t>
            </a:r>
            <a:r>
              <a:rPr lang="en-US" dirty="0"/>
              <a:t>equal to </a:t>
            </a:r>
            <a:r>
              <a:rPr lang="en-US" dirty="0" smtClean="0"/>
              <a:t>men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But </a:t>
            </a:r>
            <a:r>
              <a:rPr lang="en-US" dirty="0"/>
              <a:t>have </a:t>
            </a:r>
            <a:r>
              <a:rPr lang="en-US" dirty="0" err="1" smtClean="0"/>
              <a:t>dif</a:t>
            </a:r>
            <a:r>
              <a:rPr lang="en-US" dirty="0" smtClean="0"/>
              <a:t> roles/rights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Different places </a:t>
            </a:r>
            <a:r>
              <a:rPr lang="en-US" dirty="0" smtClean="0"/>
              <a:t>= diff interpretations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3124200" cy="32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1177</Words>
  <Application>Microsoft Office PowerPoint</Application>
  <PresentationFormat>On-screen Show (4:3)</PresentationFormat>
  <Paragraphs>200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Civic</vt:lpstr>
      <vt:lpstr>1_Office Theme</vt:lpstr>
      <vt:lpstr>2_Office Theme</vt:lpstr>
      <vt:lpstr>BlackTie</vt:lpstr>
      <vt:lpstr>Office Theme</vt:lpstr>
      <vt:lpstr>Unit 2: Regional Civilizations</vt:lpstr>
      <vt:lpstr>Unit 2: Muslim Civilizations</vt:lpstr>
      <vt:lpstr> The Rise of Islam</vt:lpstr>
      <vt:lpstr>The Rise of Islam</vt:lpstr>
      <vt:lpstr>The Rise of Islam</vt:lpstr>
      <vt:lpstr>The Rise of Islam</vt:lpstr>
      <vt:lpstr>The Rise of Islam</vt:lpstr>
      <vt:lpstr>The Rise of Islam</vt:lpstr>
      <vt:lpstr>The Rise of Islam</vt:lpstr>
      <vt:lpstr>Unit 2: Muslim Civilizations </vt:lpstr>
      <vt:lpstr>Early Challenges to Islam</vt:lpstr>
      <vt:lpstr>Divisions Within</vt:lpstr>
      <vt:lpstr>PowerPoint Presentation</vt:lpstr>
      <vt:lpstr>Divisions Within</vt:lpstr>
      <vt:lpstr>Umayyad Empire</vt:lpstr>
      <vt:lpstr>Umayyad Empire</vt:lpstr>
      <vt:lpstr>Rise of the Abbasids</vt:lpstr>
      <vt:lpstr>Rise of the Abbassids</vt:lpstr>
      <vt:lpstr>Muslim Empire Declines</vt:lpstr>
      <vt:lpstr>Unit 2: Muslim Civilizations </vt:lpstr>
      <vt:lpstr>The Delhi Sultanate</vt:lpstr>
      <vt:lpstr>The Delhi Sultanate</vt:lpstr>
      <vt:lpstr>Muslims &amp; Hindus Clash</vt:lpstr>
      <vt:lpstr>Mughal India</vt:lpstr>
      <vt:lpstr>PowerPoint Presentation</vt:lpstr>
      <vt:lpstr>Unit 2: Muslim Civilizations</vt:lpstr>
      <vt:lpstr>The Ottoman Empire</vt:lpstr>
      <vt:lpstr>Ottoman Culture &amp; Society</vt:lpstr>
      <vt:lpstr>Decline of the Ottomans</vt:lpstr>
      <vt:lpstr>PowerPoint Presentation</vt:lpstr>
      <vt:lpstr>Safavid Empire</vt:lpstr>
      <vt:lpstr>Safavid Empire Declines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Regional Civilizations</dc:title>
  <dc:creator>Dobbs</dc:creator>
  <cp:lastModifiedBy>Dobbs</cp:lastModifiedBy>
  <cp:revision>28</cp:revision>
  <dcterms:created xsi:type="dcterms:W3CDTF">2013-10-01T18:03:38Z</dcterms:created>
  <dcterms:modified xsi:type="dcterms:W3CDTF">2014-10-16T13:04:01Z</dcterms:modified>
</cp:coreProperties>
</file>