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2" r:id="rId5"/>
    <p:sldId id="263" r:id="rId6"/>
    <p:sldId id="265" r:id="rId7"/>
    <p:sldId id="267" r:id="rId8"/>
    <p:sldId id="268" r:id="rId9"/>
    <p:sldId id="270" r:id="rId10"/>
    <p:sldId id="272" r:id="rId11"/>
    <p:sldId id="273" r:id="rId12"/>
    <p:sldId id="275" r:id="rId13"/>
    <p:sldId id="274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66FFC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9D3A2F-4AC7-4F10-8B08-0A9DAC6C61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179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A73A9-347F-42EE-B1EF-E81DCD93EC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825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2B71B9-8068-409E-ACBF-8A8F9F1012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410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6A5867-9703-459A-9CF1-810CB2BDC0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363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44EC38-DE3F-4D4D-BD16-A574314EAE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171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19AB4-94FA-4CA4-A3CD-4D0BBB093F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391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90A62F-69B7-423A-9E20-5E758C4361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118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21C16A-334D-4892-B727-18CAEC8645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464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1E729-1FD6-489C-BAE6-825C11C1D8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96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18364E-470B-4EC1-AB5A-B635FFA97E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346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7191BA-D2C0-49C6-8E8A-55B323EE9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280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FF99"/>
            </a:gs>
            <a:gs pos="100000">
              <a:schemeClr val="accent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2C832F81-AF9F-4FE3-8D9A-8F9C7A1FE3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b="1" u="sng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Unit 2: Government Systems &amp; Politics</a:t>
            </a:r>
            <a:endParaRPr lang="en-US" sz="5400" b="1" u="sng" dirty="0" smtClean="0">
              <a:effectLst>
                <a:outerShdw blurRad="38100" dist="38100" dir="2700000" algn="tl">
                  <a:srgbClr val="000000"/>
                </a:outerShdw>
              </a:effectLst>
              <a:latin typeface="Maiandra GD" pitchFamily="34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295400" y="2286000"/>
            <a:ext cx="6400800" cy="1752600"/>
          </a:xfrm>
        </p:spPr>
        <p:txBody>
          <a:bodyPr/>
          <a:lstStyle/>
          <a:p>
            <a:r>
              <a:rPr lang="en-US" b="1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How a Bill Becomes a Law</a:t>
            </a:r>
            <a:endParaRPr lang="en-US" dirty="0"/>
          </a:p>
        </p:txBody>
      </p:sp>
      <p:pic>
        <p:nvPicPr>
          <p:cNvPr id="2052" name="Picture 5" descr="inde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200400"/>
            <a:ext cx="3733800" cy="3485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"/>
            <a:ext cx="9144000" cy="4525963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54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aiandra GD" pitchFamily="34" charset="0"/>
              </a:rPr>
              <a:t>The president can…</a:t>
            </a:r>
          </a:p>
        </p:txBody>
      </p:sp>
      <p:pic>
        <p:nvPicPr>
          <p:cNvPr id="11267" name="Picture 5" descr="Bill Becomes a Law carto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020763"/>
            <a:ext cx="6019800" cy="576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0" y="2286000"/>
            <a:ext cx="2895600" cy="25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5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aiandra GD" pitchFamily="34" charset="0"/>
              </a:rPr>
              <a:t>Sign the bill into law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5" descr="The Bill is Vetoed carto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23875"/>
            <a:ext cx="6096000" cy="587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6096000" y="1800225"/>
            <a:ext cx="2895600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5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aiandra GD" pitchFamily="34" charset="0"/>
              </a:rPr>
              <a:t>Veto, or refuse to sign, the bill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-76200"/>
            <a:ext cx="9144000" cy="5821363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aiandra GD" pitchFamily="34" charset="0"/>
              </a:rPr>
              <a:t>Sit on a bill for 10 days, while Congress is in session, to automatically make it a law</a:t>
            </a:r>
          </a:p>
          <a:p>
            <a:pPr eaLnBrk="1" hangingPunct="1">
              <a:defRPr/>
            </a:pPr>
            <a:r>
              <a:rPr lang="en-US" sz="54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aiandra GD" pitchFamily="34" charset="0"/>
              </a:rPr>
              <a:t>Sit on a bill for 10 days, while Congress is NOT in session to kill it—a.k.a. Pocket Veto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The Veto is Overridden carto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66800"/>
            <a:ext cx="4572000" cy="440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0" y="2362200"/>
            <a:ext cx="4572000" cy="3200400"/>
          </a:xfrm>
        </p:spPr>
        <p:txBody>
          <a:bodyPr/>
          <a:lstStyle/>
          <a:p>
            <a:pPr eaLnBrk="1" hangingPunct="1">
              <a:defRPr/>
            </a:pPr>
            <a:r>
              <a:rPr lang="en-US" sz="35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aiandra GD" pitchFamily="34" charset="0"/>
              </a:rPr>
              <a:t>To overturn a veto a 2/3 vote in BOTH houses is needed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 descr="Beginning of a Bill carto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43000"/>
            <a:ext cx="5105400" cy="481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5029200" y="1295400"/>
            <a:ext cx="41148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35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aiandra GD" pitchFamily="34" charset="0"/>
              </a:rPr>
              <a:t>Ideas can come from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35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aiandra GD" pitchFamily="34" charset="0"/>
              </a:rPr>
              <a:t>Congress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35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aiandra GD" pitchFamily="34" charset="0"/>
              </a:rPr>
              <a:t>Private Citizens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35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aiandra GD" pitchFamily="34" charset="0"/>
              </a:rPr>
              <a:t>White House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35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aiandra GD" pitchFamily="34" charset="0"/>
              </a:rPr>
              <a:t>Special Interest Groups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35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aiandra GD" pitchFamily="34" charset="0"/>
              </a:rPr>
              <a:t>M.A.D.D. or NAACP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9" grpId="0" build="p" bldLvl="3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Picture 5" descr="Propose a Bill carto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3038"/>
            <a:ext cx="4495800" cy="409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6" descr="Introduce a Bill carto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373313"/>
            <a:ext cx="4572000" cy="435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aiandra GD" pitchFamily="34" charset="0"/>
              </a:rPr>
              <a:t>When introduced – all bills dealing with money begin in the House of Representatives</a:t>
            </a:r>
          </a:p>
          <a:p>
            <a:pPr eaLnBrk="1" hangingPunct="1">
              <a:defRPr/>
            </a:pPr>
            <a:r>
              <a:rPr lang="en-US" sz="4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aiandra GD" pitchFamily="34" charset="0"/>
              </a:rPr>
              <a:t>Other bills can be entered into either house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  <p:bldLst>
      <p:bldP spid="9219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2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921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2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921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2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921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2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921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2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921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5" name="Picture 5" descr="Committee Action carto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22350"/>
            <a:ext cx="5029200" cy="476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572000" y="304800"/>
            <a:ext cx="4572000" cy="6400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aiandra GD" pitchFamily="34" charset="0"/>
              </a:rPr>
              <a:t>Committees can:</a:t>
            </a:r>
          </a:p>
          <a:p>
            <a:pPr lvl="1" eaLnBrk="1" hangingPunct="1">
              <a:defRPr/>
            </a:pPr>
            <a:r>
              <a:rPr 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aiandra GD" pitchFamily="34" charset="0"/>
              </a:rPr>
              <a:t>Pass a bill without changes</a:t>
            </a:r>
          </a:p>
          <a:p>
            <a:pPr lvl="1" eaLnBrk="1" hangingPunct="1">
              <a:defRPr/>
            </a:pPr>
            <a:r>
              <a:rPr 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aiandra GD" pitchFamily="34" charset="0"/>
              </a:rPr>
              <a:t>Add changes and suggest it be passed</a:t>
            </a:r>
          </a:p>
          <a:p>
            <a:pPr lvl="1" eaLnBrk="1" hangingPunct="1">
              <a:defRPr/>
            </a:pPr>
            <a:r>
              <a:rPr 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aiandra GD" pitchFamily="34" charset="0"/>
              </a:rPr>
              <a:t>Replace the original bill with a new alternative</a:t>
            </a:r>
          </a:p>
          <a:p>
            <a:pPr lvl="1" eaLnBrk="1" hangingPunct="1">
              <a:defRPr/>
            </a:pPr>
            <a:r>
              <a:rPr 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aiandra GD" pitchFamily="34" charset="0"/>
              </a:rPr>
              <a:t>Pigeonhole the bill—ignore it and let it die</a:t>
            </a:r>
          </a:p>
          <a:p>
            <a:pPr lvl="1" eaLnBrk="1" hangingPunct="1">
              <a:defRPr/>
            </a:pPr>
            <a:r>
              <a:rPr 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aiandra GD" pitchFamily="34" charset="0"/>
              </a:rPr>
              <a:t>Kill the bill by majority vote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8" grpId="0" build="p" bldLvl="3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3" name="Picture 5" descr="Bill is Reported carto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800600" cy="465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6" descr="The Bill is Considered on the House Floor carto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449513"/>
            <a:ext cx="4648200" cy="440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1" name="Picture 5" descr="Vote on the Bill carto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95400"/>
            <a:ext cx="4572000" cy="433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648200" y="304800"/>
            <a:ext cx="4343400" cy="6400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5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aiandra GD" pitchFamily="34" charset="0"/>
              </a:rPr>
              <a:t>Only takes a majority to pass a bill and then it goes to the other house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5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aiandra GD" pitchFamily="34" charset="0"/>
              </a:rPr>
              <a:t>If either house wants to change it before voting it through then a conference committee can be formed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 descr="Refer to Senate carto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27138"/>
            <a:ext cx="4724400" cy="448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724400" y="1524000"/>
            <a:ext cx="4419600" cy="4038600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aiandra GD" pitchFamily="34" charset="0"/>
              </a:rPr>
              <a:t>Senators can talk as long as they want on the floor—known as a filibuster</a:t>
            </a:r>
          </a:p>
          <a:p>
            <a:pPr eaLnBrk="1" hangingPunct="1">
              <a:defRPr/>
            </a:pPr>
            <a:r>
              <a:rPr lang="en-US" sz="3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aiandra GD" pitchFamily="34" charset="0"/>
              </a:rPr>
              <a:t>Filibuster can be ended with a </a:t>
            </a:r>
            <a:r>
              <a:rPr lang="en-US" sz="3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aiandra GD" pitchFamily="34" charset="0"/>
              </a:rPr>
              <a:t>cloture—61/100 votes needed </a:t>
            </a:r>
            <a:endParaRPr lang="en-US" sz="3000" b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Maiandra GD" pitchFamily="34" charset="0"/>
            </a:endParaRP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  <p:bldLst>
      <p:bldP spid="15367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3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536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3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536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3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536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3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536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3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536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5" descr="The Bill is Enrolled carto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1750"/>
            <a:ext cx="7162800" cy="679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5">
      <a:dk1>
        <a:srgbClr val="808080"/>
      </a:dk1>
      <a:lt1>
        <a:srgbClr val="FFFF00"/>
      </a:lt1>
      <a:dk2>
        <a:srgbClr val="6699FF"/>
      </a:dk2>
      <a:lt2>
        <a:srgbClr val="FF5050"/>
      </a:lt2>
      <a:accent1>
        <a:srgbClr val="BBE0E3"/>
      </a:accent1>
      <a:accent2>
        <a:srgbClr val="333399"/>
      </a:accent2>
      <a:accent3>
        <a:srgbClr val="B8CAFF"/>
      </a:accent3>
      <a:accent4>
        <a:srgbClr val="DADA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808080"/>
        </a:dk1>
        <a:lt1>
          <a:srgbClr val="FFFF00"/>
        </a:lt1>
        <a:dk2>
          <a:srgbClr val="0066CC"/>
        </a:dk2>
        <a:lt2>
          <a:srgbClr val="00FF00"/>
        </a:lt2>
        <a:accent1>
          <a:srgbClr val="BBE0E3"/>
        </a:accent1>
        <a:accent2>
          <a:srgbClr val="333399"/>
        </a:accent2>
        <a:accent3>
          <a:srgbClr val="AAB8E2"/>
        </a:accent3>
        <a:accent4>
          <a:srgbClr val="DADA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808080"/>
        </a:dk1>
        <a:lt1>
          <a:srgbClr val="FFFF00"/>
        </a:lt1>
        <a:dk2>
          <a:srgbClr val="0066CC"/>
        </a:dk2>
        <a:lt2>
          <a:srgbClr val="FF5050"/>
        </a:lt2>
        <a:accent1>
          <a:srgbClr val="BBE0E3"/>
        </a:accent1>
        <a:accent2>
          <a:srgbClr val="333399"/>
        </a:accent2>
        <a:accent3>
          <a:srgbClr val="AAB8E2"/>
        </a:accent3>
        <a:accent4>
          <a:srgbClr val="DADA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808080"/>
        </a:dk1>
        <a:lt1>
          <a:srgbClr val="FFFF00"/>
        </a:lt1>
        <a:dk2>
          <a:srgbClr val="6699FF"/>
        </a:dk2>
        <a:lt2>
          <a:srgbClr val="FF5050"/>
        </a:lt2>
        <a:accent1>
          <a:srgbClr val="BBE0E3"/>
        </a:accent1>
        <a:accent2>
          <a:srgbClr val="333399"/>
        </a:accent2>
        <a:accent3>
          <a:srgbClr val="B8CAFF"/>
        </a:accent3>
        <a:accent4>
          <a:srgbClr val="DADA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779</TotalTime>
  <Words>215</Words>
  <Application>Microsoft Office PowerPoint</Application>
  <PresentationFormat>On-screen Show (4:3)</PresentationFormat>
  <Paragraphs>26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Default Design</vt:lpstr>
      <vt:lpstr>Unit 2: Government Systems &amp; Politics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a Bill Becomes a Law</dc:title>
  <dc:creator>Cabarrus County Schools</dc:creator>
  <cp:lastModifiedBy>Whitney</cp:lastModifiedBy>
  <cp:revision>17</cp:revision>
  <dcterms:created xsi:type="dcterms:W3CDTF">2007-02-13T13:16:37Z</dcterms:created>
  <dcterms:modified xsi:type="dcterms:W3CDTF">2015-02-06T02:52:02Z</dcterms:modified>
</cp:coreProperties>
</file>