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7" r:id="rId7"/>
    <p:sldId id="261" r:id="rId8"/>
    <p:sldId id="264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4A4FDD-5BB7-40B4-8DD0-20AB60617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F4A4FDD-5BB7-40B4-8DD0-20AB60617B6F}" type="slidenum">
              <a:rPr lang="en-US" smtClean="0">
                <a:solidFill>
                  <a:srgbClr val="A04DA3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A04DA3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4CBFA3-06B0-47E4-96B7-79525E5048DF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E9153A-712B-4BA4-8DBA-8D4FA9A6617F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203CA-38C0-4371-8744-2C50461B830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Propaganda &amp; Public Opinion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2: </a:t>
            </a:r>
            <a:r>
              <a:rPr lang="en-US" dirty="0" err="1" smtClean="0"/>
              <a:t>Govt</a:t>
            </a:r>
            <a:r>
              <a:rPr lang="en-US" dirty="0" smtClean="0"/>
              <a:t> Sys &amp;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4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Presenting only one side of an issue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990600"/>
            <a:ext cx="1524000" cy="5257800"/>
          </a:xfrm>
        </p:spPr>
        <p:txBody>
          <a:bodyPr vert="vert270" anchor="t" anchorCtr="1">
            <a:normAutofit/>
          </a:bodyPr>
          <a:lstStyle/>
          <a:p>
            <a:r>
              <a:rPr lang="en-US" sz="6000" u="sng" dirty="0" smtClean="0">
                <a:solidFill>
                  <a:srgbClr val="FFFF00"/>
                </a:solidFill>
              </a:rPr>
              <a:t>Card Stacking</a:t>
            </a:r>
            <a:endParaRPr lang="en-US" sz="6000" u="sng" dirty="0">
              <a:solidFill>
                <a:srgbClr val="FFFF00"/>
              </a:solidFill>
            </a:endParaRPr>
          </a:p>
        </p:txBody>
      </p:sp>
      <p:pic>
        <p:nvPicPr>
          <p:cNvPr id="20482" name="Picture 2" descr="C:\Documents and Settings\ashley.rush\Local Settings\Temporary Internet Files\Content.IE5\8XD9LRDJ\MC9003013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819400"/>
            <a:ext cx="3039770" cy="1987836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3200400" y="838200"/>
            <a:ext cx="4495800" cy="1600200"/>
          </a:xfrm>
          <a:prstGeom prst="wedgeRoundRectCallout">
            <a:avLst>
              <a:gd name="adj1" fmla="val 30842"/>
              <a:gd name="adj2" fmla="val 677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1430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</a:rPr>
              <a:t>“I have the best record on the environment and care about it more than Candidate A!”</a:t>
            </a:r>
          </a:p>
        </p:txBody>
      </p:sp>
    </p:spTree>
    <p:extLst>
      <p:ext uri="{BB962C8B-B14F-4D97-AF65-F5344CB8AC3E}">
        <p14:creationId xmlns:p14="http://schemas.microsoft.com/office/powerpoint/2010/main" val="203145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4876800"/>
            <a:ext cx="5867400" cy="1219200"/>
          </a:xfrm>
        </p:spPr>
        <p:txBody>
          <a:bodyPr/>
          <a:lstStyle/>
          <a:p>
            <a:r>
              <a:rPr lang="en-US" sz="3000" dirty="0" smtClean="0"/>
              <a:t>Use of symbols that appeal to voters, often patriotic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838200"/>
            <a:ext cx="1524000" cy="5257800"/>
          </a:xfrm>
        </p:spPr>
        <p:txBody>
          <a:bodyPr vert="vert270" anchor="t" anchorCtr="1"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</a:rPr>
              <a:t>Symbols</a:t>
            </a:r>
            <a:endParaRPr lang="en-US" sz="6000" u="sng" dirty="0">
              <a:solidFill>
                <a:srgbClr val="FFFF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00400" y="838200"/>
            <a:ext cx="2057400" cy="2209800"/>
          </a:xfrm>
          <a:prstGeom prst="wedgeRoundRectCallout">
            <a:avLst>
              <a:gd name="adj1" fmla="val 70472"/>
              <a:gd name="adj2" fmla="val 87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035784"/>
            <a:ext cx="1676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prstClr val="white"/>
                </a:solidFill>
              </a:rPr>
              <a:t>“I pledge allegiance to the flag…”</a:t>
            </a:r>
          </a:p>
        </p:txBody>
      </p:sp>
      <p:pic>
        <p:nvPicPr>
          <p:cNvPr id="22530" name="Picture 2" descr="C:\Documents and Settings\ashley.rush\Local Settings\Temporary Internet Files\Content.IE5\A19VRTBL\MP9004304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3200400" cy="3200400"/>
          </a:xfrm>
          <a:prstGeom prst="rect">
            <a:avLst/>
          </a:prstGeom>
          <a:noFill/>
        </p:spPr>
      </p:pic>
      <p:pic>
        <p:nvPicPr>
          <p:cNvPr id="22532" name="Picture 4" descr="C:\Documents and Settings\ashley.rush\Local Settings\Temporary Internet Files\Content.IE5\8XD9LRDJ\MC9002933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90994">
            <a:off x="6947897" y="3370594"/>
            <a:ext cx="243186" cy="3510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115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/>
              <a:t>Public Opinion &amp; Recognition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3555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Candidates want </a:t>
            </a:r>
            <a:r>
              <a:rPr lang="en-US" sz="3200" dirty="0" err="1"/>
              <a:t>ppl</a:t>
            </a:r>
            <a:r>
              <a:rPr lang="en-US" sz="3200" dirty="0"/>
              <a:t> to like them &amp; recognize their </a:t>
            </a:r>
            <a:r>
              <a:rPr lang="en-US" sz="3200" dirty="0" smtClean="0"/>
              <a:t>name – important for </a:t>
            </a:r>
            <a:r>
              <a:rPr lang="en-US" sz="3200" dirty="0" err="1" smtClean="0"/>
              <a:t>elec</a:t>
            </a:r>
            <a:endParaRPr lang="en-US" sz="3200" dirty="0" smtClean="0"/>
          </a:p>
          <a:p>
            <a:r>
              <a:rPr lang="en-US" sz="3200" dirty="0" smtClean="0"/>
              <a:t>Public opinion – opinions held by </a:t>
            </a:r>
            <a:r>
              <a:rPr lang="en-US" sz="3200" dirty="0" err="1" smtClean="0"/>
              <a:t>ppl</a:t>
            </a:r>
            <a:r>
              <a:rPr lang="en-US" sz="3200" dirty="0" smtClean="0"/>
              <a:t> about different issues &amp; candidates</a:t>
            </a:r>
          </a:p>
          <a:p>
            <a:pPr lvl="1"/>
            <a:r>
              <a:rPr lang="en-US" sz="2800" dirty="0" smtClean="0"/>
              <a:t>Measured with a poll (survey)</a:t>
            </a:r>
          </a:p>
          <a:p>
            <a:pPr lvl="1"/>
            <a:r>
              <a:rPr lang="en-US" sz="2800" dirty="0" smtClean="0"/>
              <a:t>Influenced by many things – mass media, propaganda, other </a:t>
            </a:r>
            <a:r>
              <a:rPr lang="en-US" sz="2800" dirty="0" err="1" smtClean="0"/>
              <a:t>ppl</a:t>
            </a:r>
            <a:endParaRPr lang="en-US" sz="2800" dirty="0" smtClean="0"/>
          </a:p>
          <a:p>
            <a:pPr lvl="1"/>
            <a:r>
              <a:rPr lang="en-US" sz="2800" dirty="0" smtClean="0"/>
              <a:t>Can change how </a:t>
            </a:r>
            <a:r>
              <a:rPr lang="en-US" sz="2800" dirty="0" err="1" smtClean="0"/>
              <a:t>ppl</a:t>
            </a:r>
            <a:r>
              <a:rPr lang="en-US" sz="2800" dirty="0" smtClean="0"/>
              <a:t> view candidates</a:t>
            </a:r>
          </a:p>
        </p:txBody>
      </p:sp>
    </p:spTree>
    <p:extLst>
      <p:ext uri="{BB962C8B-B14F-4D97-AF65-F5344CB8AC3E}">
        <p14:creationId xmlns:p14="http://schemas.microsoft.com/office/powerpoint/2010/main" val="30715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sz="6000" dirty="0" smtClean="0"/>
              <a:t>Media &amp; Propaganda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Candidates use mass media &amp; propaganda to shape public opinion</a:t>
            </a:r>
          </a:p>
          <a:p>
            <a:pPr lvl="1"/>
            <a:r>
              <a:rPr lang="en-US" sz="2000" dirty="0" smtClean="0"/>
              <a:t>Mass media – newspaper, </a:t>
            </a:r>
            <a:r>
              <a:rPr lang="en-US" sz="2000" dirty="0" err="1" smtClean="0"/>
              <a:t>mags</a:t>
            </a:r>
            <a:r>
              <a:rPr lang="en-US" sz="2000" dirty="0" smtClean="0"/>
              <a:t>, </a:t>
            </a:r>
            <a:r>
              <a:rPr lang="en-US" sz="2000" dirty="0" err="1" smtClean="0"/>
              <a:t>tv</a:t>
            </a:r>
            <a:r>
              <a:rPr lang="en-US" sz="2000" dirty="0" smtClean="0"/>
              <a:t>, radio, internet…</a:t>
            </a:r>
          </a:p>
          <a:p>
            <a:pPr lvl="1"/>
            <a:r>
              <a:rPr lang="en-US" sz="2000" dirty="0" smtClean="0"/>
              <a:t>Propaganda – ideas spread to try and influence </a:t>
            </a:r>
            <a:r>
              <a:rPr lang="en-US" sz="2000" dirty="0" err="1" smtClean="0"/>
              <a:t>ppl</a:t>
            </a:r>
            <a:endParaRPr lang="en-US" sz="2000" dirty="0" smtClean="0"/>
          </a:p>
          <a:p>
            <a:pPr lvl="2"/>
            <a:r>
              <a:rPr lang="en-US" sz="2300" dirty="0" smtClean="0"/>
              <a:t>Concealed &amp; revealed</a:t>
            </a:r>
          </a:p>
          <a:p>
            <a:r>
              <a:rPr lang="en-US" sz="3000" dirty="0" smtClean="0"/>
              <a:t>6 diff propaganda techniques</a:t>
            </a:r>
          </a:p>
          <a:p>
            <a:pPr lvl="1"/>
            <a:r>
              <a:rPr lang="en-US" sz="2000" dirty="0" smtClean="0"/>
              <a:t>Testimonial/Endorsements</a:t>
            </a:r>
          </a:p>
          <a:p>
            <a:pPr lvl="1"/>
            <a:r>
              <a:rPr lang="en-US" sz="2000" dirty="0" smtClean="0"/>
              <a:t>Bandwagon</a:t>
            </a:r>
          </a:p>
          <a:p>
            <a:pPr lvl="1"/>
            <a:r>
              <a:rPr lang="en-US" sz="2000" dirty="0" smtClean="0"/>
              <a:t>Name calling</a:t>
            </a:r>
          </a:p>
          <a:p>
            <a:pPr lvl="1"/>
            <a:r>
              <a:rPr lang="en-US" sz="2000" dirty="0" smtClean="0"/>
              <a:t>Glittering generalities</a:t>
            </a:r>
          </a:p>
          <a:p>
            <a:pPr lvl="1"/>
            <a:r>
              <a:rPr lang="en-US" sz="2000" dirty="0" smtClean="0"/>
              <a:t>Plain-folks appeal</a:t>
            </a:r>
          </a:p>
          <a:p>
            <a:pPr lvl="1"/>
            <a:r>
              <a:rPr lang="en-US" sz="2000" dirty="0" smtClean="0"/>
              <a:t>Card stacking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443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Propaganda Techniques </a:t>
            </a:r>
            <a:endParaRPr lang="en-US" sz="6000" dirty="0"/>
          </a:p>
        </p:txBody>
      </p:sp>
      <p:pic>
        <p:nvPicPr>
          <p:cNvPr id="2050" name="Picture 2" descr="C:\Documents and Settings\ashley.rush\Local Settings\Temporary Internet Files\Content.IE5\A19VRTBL\MC9002296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30246"/>
            <a:ext cx="3945578" cy="3365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89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The use of a celebrity to support a candidate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990600"/>
            <a:ext cx="1524000" cy="5257800"/>
          </a:xfrm>
        </p:spPr>
        <p:txBody>
          <a:bodyPr vert="vert270" anchor="t" anchorCtr="1">
            <a:normAutofit/>
          </a:bodyPr>
          <a:lstStyle/>
          <a:p>
            <a:r>
              <a:rPr lang="en-US" sz="6000" u="sng" dirty="0" smtClean="0">
                <a:solidFill>
                  <a:srgbClr val="FFFF00"/>
                </a:solidFill>
              </a:rPr>
              <a:t>Endorsements</a:t>
            </a:r>
            <a:endParaRPr lang="en-US" sz="6000" u="sng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bsmith101.files.wordpress.com/2008/11/michelle_obama__barack_obama__opra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4040" y="685800"/>
            <a:ext cx="494796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704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4876800"/>
            <a:ext cx="5867400" cy="1219200"/>
          </a:xfrm>
        </p:spPr>
        <p:txBody>
          <a:bodyPr/>
          <a:lstStyle/>
          <a:p>
            <a:r>
              <a:rPr lang="en-US" sz="3000" dirty="0" smtClean="0"/>
              <a:t>Using “peer pressure” to motivate voters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838200"/>
            <a:ext cx="1524000" cy="5257800"/>
          </a:xfrm>
        </p:spPr>
        <p:txBody>
          <a:bodyPr vert="vert270" anchor="t" anchorCtr="1"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</a:rPr>
              <a:t>Bandwagon</a:t>
            </a:r>
            <a:endParaRPr lang="en-US" sz="6000" u="sng" dirty="0">
              <a:solidFill>
                <a:srgbClr val="FFFF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019800" y="685800"/>
            <a:ext cx="2514600" cy="2057400"/>
          </a:xfrm>
          <a:prstGeom prst="wedgeRoundRectCallout">
            <a:avLst>
              <a:gd name="adj1" fmla="val -45153"/>
              <a:gd name="adj2" fmla="val 604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685800"/>
            <a:ext cx="2286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prstClr val="white"/>
                </a:solidFill>
              </a:rPr>
              <a:t>“Everyone else is voting for Candidate B, you should too!”</a:t>
            </a:r>
          </a:p>
        </p:txBody>
      </p:sp>
      <p:pic>
        <p:nvPicPr>
          <p:cNvPr id="24578" name="Picture 2" descr="C:\Documents and Settings\ashley.rush\Local Settings\Temporary Internet Files\Content.IE5\GIJHJP7G\MC9000592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352800" y="1981200"/>
            <a:ext cx="2971800" cy="2810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546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The act of placing a negative label on the opponent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990600"/>
            <a:ext cx="1524000" cy="5257800"/>
          </a:xfrm>
        </p:spPr>
        <p:txBody>
          <a:bodyPr vert="vert270" anchor="t" anchorCtr="1">
            <a:normAutofit/>
          </a:bodyPr>
          <a:lstStyle/>
          <a:p>
            <a:r>
              <a:rPr lang="en-US" sz="6000" u="sng" dirty="0" smtClean="0">
                <a:solidFill>
                  <a:srgbClr val="FFFF00"/>
                </a:solidFill>
              </a:rPr>
              <a:t>Name Calling</a:t>
            </a:r>
            <a:endParaRPr lang="en-US" sz="6000" u="sng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Documents and Settings\ashley.rush\Local Settings\Temporary Internet Files\Content.IE5\A106D7Y3\MC90043382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90800"/>
            <a:ext cx="2362200" cy="2362200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3200400" y="838200"/>
            <a:ext cx="3124200" cy="2209800"/>
          </a:xfrm>
          <a:prstGeom prst="wedgeRoundRectCallout">
            <a:avLst>
              <a:gd name="adj1" fmla="val 38801"/>
              <a:gd name="adj2" fmla="val 714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035784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</a:rPr>
              <a:t>“Candidate A doesn’t care about our soldiers overseas! Is that the kind of president you want?!”</a:t>
            </a:r>
          </a:p>
        </p:txBody>
      </p:sp>
    </p:spTree>
    <p:extLst>
      <p:ext uri="{BB962C8B-B14F-4D97-AF65-F5344CB8AC3E}">
        <p14:creationId xmlns:p14="http://schemas.microsoft.com/office/powerpoint/2010/main" val="339264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4876800"/>
            <a:ext cx="5867400" cy="1219200"/>
          </a:xfrm>
        </p:spPr>
        <p:txBody>
          <a:bodyPr/>
          <a:lstStyle/>
          <a:p>
            <a:r>
              <a:rPr lang="en-US" sz="3000" dirty="0" smtClean="0"/>
              <a:t>Using statements that sound good but are generally meaningless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990600"/>
            <a:ext cx="1524000" cy="5257800"/>
          </a:xfrm>
        </p:spPr>
        <p:txBody>
          <a:bodyPr vert="vert270" anchor="t" anchorCtr="1"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</a:rPr>
              <a:t>Glittering Generalities</a:t>
            </a:r>
            <a:endParaRPr lang="en-US" sz="6000" u="sng" dirty="0">
              <a:solidFill>
                <a:srgbClr val="FFFF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00400" y="838200"/>
            <a:ext cx="5181600" cy="1600200"/>
          </a:xfrm>
          <a:prstGeom prst="wedgeRoundRectCallout">
            <a:avLst>
              <a:gd name="adj1" fmla="val 333"/>
              <a:gd name="adj2" fmla="val 726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143000"/>
            <a:ext cx="464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prstClr val="white"/>
                </a:solidFill>
              </a:rPr>
              <a:t>“I will bring peace and prosperity to our country!”</a:t>
            </a:r>
          </a:p>
        </p:txBody>
      </p:sp>
      <p:pic>
        <p:nvPicPr>
          <p:cNvPr id="21506" name="Picture 2" descr="C:\Documents and Settings\ashley.rush\Local Settings\Temporary Internet Files\Content.IE5\A106D7Y3\MC9003013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66703" y="2667000"/>
            <a:ext cx="2834097" cy="1933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4876800"/>
            <a:ext cx="5867400" cy="1219200"/>
          </a:xfrm>
        </p:spPr>
        <p:txBody>
          <a:bodyPr/>
          <a:lstStyle/>
          <a:p>
            <a:r>
              <a:rPr lang="en-US" sz="3000" dirty="0" smtClean="0"/>
              <a:t>Presenting the image that candidates are just like the rest of us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838200"/>
            <a:ext cx="1524000" cy="5257800"/>
          </a:xfrm>
        </p:spPr>
        <p:txBody>
          <a:bodyPr vert="vert270" anchor="t" anchorCtr="1"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</a:rPr>
              <a:t>Just Plain Folks</a:t>
            </a:r>
            <a:endParaRPr lang="en-US" sz="6000" u="sng" dirty="0">
              <a:solidFill>
                <a:srgbClr val="FFFF00"/>
              </a:solidFill>
            </a:endParaRPr>
          </a:p>
        </p:txBody>
      </p:sp>
      <p:pic>
        <p:nvPicPr>
          <p:cNvPr id="23554" name="Picture 2" descr="McCain at Sylvania 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066800"/>
            <a:ext cx="5711426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19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266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Unit 2: Govt Sys &amp; Politics</vt:lpstr>
      <vt:lpstr>Public Opinion &amp; Recognition</vt:lpstr>
      <vt:lpstr>Media &amp; Propaganda</vt:lpstr>
      <vt:lpstr>Propaganda Techniques </vt:lpstr>
      <vt:lpstr>The use of a celebrity to support a candidate</vt:lpstr>
      <vt:lpstr>Using “peer pressure” to motivate voters</vt:lpstr>
      <vt:lpstr>The act of placing a negative label on the opponent</vt:lpstr>
      <vt:lpstr>Using statements that sound good but are generally meaningless</vt:lpstr>
      <vt:lpstr>Presenting the image that candidates are just like the rest of us</vt:lpstr>
      <vt:lpstr>Presenting only one side of an issue</vt:lpstr>
      <vt:lpstr>Use of symbols that appeal to voters, often patriotic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Whitney</dc:creator>
  <cp:lastModifiedBy>Whitney</cp:lastModifiedBy>
  <cp:revision>14</cp:revision>
  <dcterms:created xsi:type="dcterms:W3CDTF">2013-02-28T01:09:47Z</dcterms:created>
  <dcterms:modified xsi:type="dcterms:W3CDTF">2013-09-09T21:40:34Z</dcterms:modified>
</cp:coreProperties>
</file>