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F4592-ED9F-47EF-9809-B96C296FB1D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21145-C6A1-4160-829E-444D245AC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EC60-3C66-42C9-874D-8A236B6D8B5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64E1-B00E-4BFD-8448-CD49301E8CD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64E1-B00E-4BFD-8448-CD49301E8CD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64E1-B00E-4BFD-8448-CD49301E8CD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64E1-B00E-4BFD-8448-CD49301E8CD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EC60-3C66-42C9-874D-8A236B6D8B5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EC60-3C66-42C9-874D-8A236B6D8B5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EC60-3C66-42C9-874D-8A236B6D8B5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EC60-3C66-42C9-874D-8A236B6D8B5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EC60-3C66-42C9-874D-8A236B6D8B5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64E1-B00E-4BFD-8448-CD49301E8CD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64E1-B00E-4BFD-8448-CD49301E8CD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64E1-B00E-4BFD-8448-CD49301E8CD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57D4F-D202-4608-A268-2B06C3FD77A9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11/5/2015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C94D6-9DAE-4A3E-A691-ABBE4BF331C5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1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57D4F-D202-4608-A268-2B06C3FD77A9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11/5/2015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C94D6-9DAE-4A3E-A691-ABBE4BF331C5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0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57D4F-D202-4608-A268-2B06C3FD77A9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11/5/2015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C94D6-9DAE-4A3E-A691-ABBE4BF331C5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7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6E57-0327-4F18-B422-74EBC051C680}" type="datetimeFigureOut">
              <a:rPr lang="en-US" smtClean="0">
                <a:solidFill>
                  <a:srgbClr val="000000"/>
                </a:solidFill>
              </a:rPr>
              <a:pPr/>
              <a:t>11/5/2015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78ACFD-FC9A-4D97-A051-2CA22CAB318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23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6E57-0327-4F18-B422-74EBC051C680}" type="datetimeFigureOut">
              <a:rPr lang="en-US" smtClean="0">
                <a:solidFill>
                  <a:srgbClr val="000000"/>
                </a:solidFill>
              </a:rPr>
              <a:pPr/>
              <a:t>11/5/2015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ACFD-FC9A-4D97-A051-2CA22CAB3183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6E57-0327-4F18-B422-74EBC051C680}" type="datetimeFigureOut">
              <a:rPr lang="en-US" smtClean="0">
                <a:solidFill>
                  <a:srgbClr val="000000"/>
                </a:solidFill>
              </a:rPr>
              <a:pPr/>
              <a:t>11/5/2015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8ACFD-FC9A-4D97-A051-2CA22CAB3183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37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6E57-0327-4F18-B422-74EBC051C680}" type="datetimeFigureOut">
              <a:rPr lang="en-US" smtClean="0">
                <a:solidFill>
                  <a:srgbClr val="000000"/>
                </a:solidFill>
              </a:rPr>
              <a:pPr/>
              <a:t>11/5/2015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ACFD-FC9A-4D97-A051-2CA22CAB3183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7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6E57-0327-4F18-B422-74EBC051C680}" type="datetimeFigureOut">
              <a:rPr lang="en-US" smtClean="0">
                <a:solidFill>
                  <a:srgbClr val="000000"/>
                </a:solidFill>
              </a:rPr>
              <a:pPr/>
              <a:t>11/5/2015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ACFD-FC9A-4D97-A051-2CA22CAB3183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15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6E57-0327-4F18-B422-74EBC051C680}" type="datetimeFigureOut">
              <a:rPr lang="en-US" smtClean="0">
                <a:solidFill>
                  <a:srgbClr val="000000"/>
                </a:solidFill>
              </a:rPr>
              <a:pPr/>
              <a:t>11/5/2015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ACFD-FC9A-4D97-A051-2CA22CAB3183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08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6E57-0327-4F18-B422-74EBC051C680}" type="datetimeFigureOut">
              <a:rPr lang="en-US" smtClean="0">
                <a:solidFill>
                  <a:srgbClr val="000000"/>
                </a:solidFill>
              </a:rPr>
              <a:pPr/>
              <a:t>11/5/2015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ACFD-FC9A-4D97-A051-2CA22CAB3183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93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6E57-0327-4F18-B422-74EBC051C680}" type="datetimeFigureOut">
              <a:rPr lang="en-US" smtClean="0">
                <a:solidFill>
                  <a:srgbClr val="000000"/>
                </a:solidFill>
              </a:rPr>
              <a:pPr/>
              <a:t>11/5/2015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ACFD-FC9A-4D97-A051-2CA22CAB3183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9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57D4F-D202-4608-A268-2B06C3FD77A9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11/5/2015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C94D6-9DAE-4A3E-A691-ABBE4BF331C5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6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6E57-0327-4F18-B422-74EBC051C680}" type="datetimeFigureOut">
              <a:rPr lang="en-US" smtClean="0">
                <a:solidFill>
                  <a:srgbClr val="000000"/>
                </a:solidFill>
              </a:rPr>
              <a:pPr/>
              <a:t>11/5/2015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78ACFD-FC9A-4D97-A051-2CA22CAB318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0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6E57-0327-4F18-B422-74EBC051C680}" type="datetimeFigureOut">
              <a:rPr lang="en-US" smtClean="0">
                <a:solidFill>
                  <a:srgbClr val="000000"/>
                </a:solidFill>
              </a:rPr>
              <a:pPr/>
              <a:t>11/5/2015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ACFD-FC9A-4D97-A051-2CA22CAB3183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6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6E57-0327-4F18-B422-74EBC051C680}" type="datetimeFigureOut">
              <a:rPr lang="en-US" smtClean="0">
                <a:solidFill>
                  <a:srgbClr val="000000"/>
                </a:solidFill>
              </a:rPr>
              <a:pPr/>
              <a:t>11/5/2015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ACFD-FC9A-4D97-A051-2CA22CAB3183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40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A36B5D-AD2E-48EF-8F81-0E4C80EED579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727CA3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ED848C-E131-48F3-BFCE-5B17DFB10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4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6B5D-AD2E-48EF-8F81-0E4C80EED579}" type="datetimeFigureOut">
              <a:rPr lang="en-US" smtClean="0">
                <a:solidFill>
                  <a:prstClr val="black"/>
                </a:solidFill>
              </a:rPr>
              <a:pPr/>
              <a:t>11/5/2015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D848C-E131-48F3-BFCE-5B17DFB101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4849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6B5D-AD2E-48EF-8F81-0E4C80EED579}" type="datetimeFigureOut">
              <a:rPr lang="en-US" smtClean="0">
                <a:solidFill>
                  <a:prstClr val="white"/>
                </a:solidFill>
              </a:rPr>
              <a:pPr/>
              <a:t>11/5/2015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D848C-E131-48F3-BFCE-5B17DFB101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20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6B5D-AD2E-48EF-8F81-0E4C80EED579}" type="datetimeFigureOut">
              <a:rPr lang="en-US" smtClean="0">
                <a:solidFill>
                  <a:prstClr val="white"/>
                </a:solidFill>
              </a:rPr>
              <a:pPr/>
              <a:t>11/5/2015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D848C-E131-48F3-BFCE-5B17DFB101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25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6B5D-AD2E-48EF-8F81-0E4C80EED579}" type="datetimeFigureOut">
              <a:rPr lang="en-US" smtClean="0">
                <a:solidFill>
                  <a:prstClr val="black"/>
                </a:solidFill>
              </a:rPr>
              <a:pPr/>
              <a:t>11/5/2015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D848C-E131-48F3-BFCE-5B17DFB101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29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6B5D-AD2E-48EF-8F81-0E4C80EED579}" type="datetimeFigureOut">
              <a:rPr lang="en-US" smtClean="0">
                <a:solidFill>
                  <a:prstClr val="white"/>
                </a:solidFill>
              </a:rPr>
              <a:pPr/>
              <a:t>11/5/2015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D848C-E131-48F3-BFCE-5B17DFB101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3302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6B5D-AD2E-48EF-8F81-0E4C80EED579}" type="datetimeFigureOut">
              <a:rPr lang="en-US" smtClean="0">
                <a:solidFill>
                  <a:prstClr val="black"/>
                </a:solidFill>
              </a:rPr>
              <a:pPr/>
              <a:t>11/5/2015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D848C-E131-48F3-BFCE-5B17DFB101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3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57D4F-D202-4608-A268-2B06C3FD77A9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11/5/2015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C94D6-9DAE-4A3E-A691-ABBE4BF331C5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47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A36B5D-AD2E-48EF-8F81-0E4C80EED579}" type="datetimeFigureOut">
              <a:rPr lang="en-US" smtClean="0">
                <a:solidFill>
                  <a:prstClr val="black"/>
                </a:solidFill>
              </a:rPr>
              <a:pPr/>
              <a:t>11/5/2015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D848C-E131-48F3-BFCE-5B17DFB101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6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A36B5D-AD2E-48EF-8F81-0E4C80EED579}" type="datetimeFigureOut">
              <a:rPr lang="en-US" smtClean="0">
                <a:solidFill>
                  <a:prstClr val="white"/>
                </a:solidFill>
              </a:rPr>
              <a:pPr/>
              <a:t>11/5/2015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ED848C-E131-48F3-BFCE-5B17DFB101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18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6B5D-AD2E-48EF-8F81-0E4C80EED579}" type="datetimeFigureOut">
              <a:rPr lang="en-US" smtClean="0">
                <a:solidFill>
                  <a:prstClr val="black"/>
                </a:solidFill>
              </a:rPr>
              <a:pPr/>
              <a:t>11/5/2015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D848C-E131-48F3-BFCE-5B17DFB101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86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36B5D-AD2E-48EF-8F81-0E4C80EED579}" type="datetimeFigureOut">
              <a:rPr lang="en-US" smtClean="0">
                <a:solidFill>
                  <a:prstClr val="black"/>
                </a:solidFill>
              </a:rPr>
              <a:pPr/>
              <a:t>11/5/2015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D848C-E131-48F3-BFCE-5B17DFB101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56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1C2D05D-C156-4049-B50B-C36F74949C20}" type="datetimeFigureOut">
              <a:rPr lang="en-US" smtClean="0">
                <a:solidFill>
                  <a:srgbClr val="534949"/>
                </a:solidFill>
              </a:rPr>
              <a:pPr/>
              <a:t>11/5/2015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CAEE737-2A19-4F04-91AA-61E548BFA5FE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23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D05D-C156-4049-B50B-C36F74949C20}" type="datetimeFigureOut">
              <a:rPr lang="en-US" smtClean="0">
                <a:solidFill>
                  <a:srgbClr val="534949"/>
                </a:solidFill>
              </a:rPr>
              <a:pPr/>
              <a:t>11/5/2015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737-2A19-4F04-91AA-61E548BFA5FE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4640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1C2D05D-C156-4049-B50B-C36F74949C20}" type="datetimeFigureOut">
              <a:rPr lang="en-US" smtClean="0">
                <a:solidFill>
                  <a:srgbClr val="534949"/>
                </a:solidFill>
              </a:rPr>
              <a:pPr/>
              <a:t>11/5/2015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CAEE737-2A19-4F04-91AA-61E548BFA5FE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1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D05D-C156-4049-B50B-C36F74949C20}" type="datetimeFigureOut">
              <a:rPr lang="en-US" smtClean="0">
                <a:solidFill>
                  <a:srgbClr val="534949"/>
                </a:solidFill>
              </a:rPr>
              <a:pPr/>
              <a:t>11/5/2015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737-2A19-4F04-91AA-61E548BFA5FE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950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D05D-C156-4049-B50B-C36F74949C20}" type="datetimeFigureOut">
              <a:rPr lang="en-US" smtClean="0">
                <a:solidFill>
                  <a:srgbClr val="534949"/>
                </a:solidFill>
              </a:rPr>
              <a:pPr/>
              <a:t>11/5/2015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737-2A19-4F04-91AA-61E548BFA5FE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210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D05D-C156-4049-B50B-C36F74949C20}" type="datetimeFigureOut">
              <a:rPr lang="en-US" smtClean="0">
                <a:solidFill>
                  <a:srgbClr val="534949"/>
                </a:solidFill>
              </a:rPr>
              <a:pPr/>
              <a:t>11/5/2015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737-2A19-4F04-91AA-61E548BFA5FE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57D4F-D202-4608-A268-2B06C3FD77A9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11/5/2015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C94D6-9DAE-4A3E-A691-ABBE4BF331C5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16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D05D-C156-4049-B50B-C36F74949C20}" type="datetimeFigureOut">
              <a:rPr lang="en-US" smtClean="0">
                <a:solidFill>
                  <a:srgbClr val="534949"/>
                </a:solidFill>
              </a:rPr>
              <a:pPr/>
              <a:t>11/5/2015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737-2A19-4F04-91AA-61E548BFA5FE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10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D05D-C156-4049-B50B-C36F74949C20}" type="datetimeFigureOut">
              <a:rPr lang="en-US" smtClean="0">
                <a:solidFill>
                  <a:srgbClr val="534949"/>
                </a:solidFill>
              </a:rPr>
              <a:pPr/>
              <a:t>11/5/2015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737-2A19-4F04-91AA-61E548BFA5FE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447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D05D-C156-4049-B50B-C36F74949C20}" type="datetimeFigureOut">
              <a:rPr lang="en-US" smtClean="0">
                <a:solidFill>
                  <a:srgbClr val="534949"/>
                </a:solidFill>
              </a:rPr>
              <a:pPr/>
              <a:t>11/5/2015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737-2A19-4F04-91AA-61E548BFA5FE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00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D05D-C156-4049-B50B-C36F74949C20}" type="datetimeFigureOut">
              <a:rPr lang="en-US" smtClean="0">
                <a:solidFill>
                  <a:srgbClr val="534949"/>
                </a:solidFill>
              </a:rPr>
              <a:pPr/>
              <a:t>11/5/2015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737-2A19-4F04-91AA-61E548BFA5FE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04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D05D-C156-4049-B50B-C36F74949C20}" type="datetimeFigureOut">
              <a:rPr lang="en-US" smtClean="0">
                <a:solidFill>
                  <a:srgbClr val="534949"/>
                </a:solidFill>
              </a:rPr>
              <a:pPr/>
              <a:t>11/5/2015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737-2A19-4F04-91AA-61E548BFA5FE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72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83B721-0F8D-46B1-A965-CEA675FAB4B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36A4F3-E986-4A0A-878A-BF16CA86FB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721-0F8D-46B1-A965-CEA675FAB4B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A4F3-E986-4A0A-878A-BF16CA86FB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83B721-0F8D-46B1-A965-CEA675FAB4B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36A4F3-E986-4A0A-878A-BF16CA86FB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721-0F8D-46B1-A965-CEA675FAB4B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A4F3-E986-4A0A-878A-BF16CA86FB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721-0F8D-46B1-A965-CEA675FAB4B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A4F3-E986-4A0A-878A-BF16CA86FB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57D4F-D202-4608-A268-2B06C3FD77A9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11/5/2015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C94D6-9DAE-4A3E-A691-ABBE4BF331C5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7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721-0F8D-46B1-A965-CEA675FAB4B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A4F3-E986-4A0A-878A-BF16CA86FB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721-0F8D-46B1-A965-CEA675FAB4B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A4F3-E986-4A0A-878A-BF16CA86F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721-0F8D-46B1-A965-CEA675FAB4B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36A4F3-E986-4A0A-878A-BF16CA86FB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721-0F8D-46B1-A965-CEA675FAB4B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A4F3-E986-4A0A-878A-BF16CA86FB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721-0F8D-46B1-A965-CEA675FAB4B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A4F3-E986-4A0A-878A-BF16CA86F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721-0F8D-46B1-A965-CEA675FAB4B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36A4F3-E986-4A0A-878A-BF16CA86F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57D4F-D202-4608-A268-2B06C3FD77A9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11/5/2015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C94D6-9DAE-4A3E-A691-ABBE4BF331C5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57D4F-D202-4608-A268-2B06C3FD77A9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11/5/2015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C94D6-9DAE-4A3E-A691-ABBE4BF331C5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8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57D4F-D202-4608-A268-2B06C3FD77A9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11/5/2015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C94D6-9DAE-4A3E-A691-ABBE4BF331C5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4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57D4F-D202-4608-A268-2B06C3FD77A9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11/5/2015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C94D6-9DAE-4A3E-A691-ABBE4BF331C5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44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057D4F-D202-4608-A268-2B06C3FD77A9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11/5/2015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2C94D6-9DAE-4A3E-A691-ABBE4BF331C5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8FC6E57-0327-4F18-B422-74EBC051C680}" type="datetimeFigureOut">
              <a:rPr lang="en-US" smtClean="0">
                <a:solidFill>
                  <a:srgbClr val="000000"/>
                </a:solidFill>
              </a:rPr>
              <a:pPr/>
              <a:t>11/5/2015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278ACFD-FC9A-4D97-A051-2CA22CAB3183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A36B5D-AD2E-48EF-8F81-0E4C80EED579}" type="datetimeFigureOut">
              <a:rPr lang="en-US" smtClean="0">
                <a:solidFill>
                  <a:prstClr val="black"/>
                </a:solidFill>
              </a:rPr>
              <a:pPr/>
              <a:t>11/5/2015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ED848C-E131-48F3-BFCE-5B17DFB101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8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C2D05D-C156-4049-B50B-C36F74949C20}" type="datetimeFigureOut">
              <a:rPr lang="en-US" smtClean="0">
                <a:solidFill>
                  <a:srgbClr val="534949"/>
                </a:solidFill>
              </a:rPr>
              <a:pPr/>
              <a:t>11/5/2015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AEE737-2A19-4F04-91AA-61E548BFA5FE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5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783B721-0F8D-46B1-A965-CEA675FAB4B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A36A4F3-E986-4A0A-878A-BF16CA86FB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3: Early Modern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Unit 3: Exploration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Struggle for North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1600s – France, Netherlands, England, Sweden settle N. America </a:t>
            </a:r>
          </a:p>
          <a:p>
            <a:r>
              <a:rPr lang="en-US" dirty="0" smtClean="0"/>
              <a:t>1700 – France &amp; England had majority control = big $</a:t>
            </a:r>
          </a:p>
          <a:p>
            <a:r>
              <a:rPr lang="en-US" dirty="0" smtClean="0"/>
              <a:t>1500s France claimed </a:t>
            </a:r>
            <a:r>
              <a:rPr lang="en-US" dirty="0" smtClean="0"/>
              <a:t>Canada (New France)</a:t>
            </a:r>
            <a:endParaRPr lang="en-US" dirty="0" smtClean="0"/>
          </a:p>
          <a:p>
            <a:r>
              <a:rPr lang="en-US" dirty="0" smtClean="0"/>
              <a:t>St. Lawrence </a:t>
            </a:r>
            <a:r>
              <a:rPr lang="en-US" dirty="0" err="1" smtClean="0"/>
              <a:t>Riv</a:t>
            </a:r>
            <a:r>
              <a:rPr lang="en-US" dirty="0" smtClean="0"/>
              <a:t> discovered </a:t>
            </a:r>
            <a:r>
              <a:rPr lang="en-US" dirty="0"/>
              <a:t>-</a:t>
            </a:r>
            <a:r>
              <a:rPr lang="en-US" dirty="0" smtClean="0"/>
              <a:t> Jacques Cartier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30064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657600" cy="525117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8600" y="228600"/>
            <a:ext cx="48768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Missionaries, Explorers, fur traders went inland</a:t>
            </a:r>
          </a:p>
          <a:p>
            <a:r>
              <a:rPr lang="en-US" dirty="0" smtClean="0"/>
              <a:t>Native allies</a:t>
            </a:r>
          </a:p>
          <a:p>
            <a:r>
              <a:rPr lang="en-US" dirty="0" smtClean="0"/>
              <a:t>Permanent </a:t>
            </a:r>
            <a:r>
              <a:rPr lang="en-US" dirty="0" smtClean="0"/>
              <a:t>settlement 1608</a:t>
            </a:r>
            <a:endParaRPr lang="en-US" dirty="0" smtClean="0"/>
          </a:p>
          <a:p>
            <a:pPr lvl="1"/>
            <a:r>
              <a:rPr lang="en-US" dirty="0" smtClean="0"/>
              <a:t>Grew slowly</a:t>
            </a:r>
          </a:p>
          <a:p>
            <a:r>
              <a:rPr lang="en-US" dirty="0" smtClean="0"/>
              <a:t>Champlain est. Quebec</a:t>
            </a:r>
          </a:p>
          <a:p>
            <a:r>
              <a:rPr lang="en-US" dirty="0" smtClean="0"/>
              <a:t>Fur </a:t>
            </a:r>
            <a:r>
              <a:rPr lang="en-US" dirty="0" smtClean="0"/>
              <a:t>trading/fishing </a:t>
            </a:r>
            <a:r>
              <a:rPr lang="en-US" dirty="0" smtClean="0"/>
              <a:t>= big </a:t>
            </a:r>
            <a:r>
              <a:rPr lang="en-US" dirty="0"/>
              <a:t>$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191000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2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1600s – King Louis XIV (14</a:t>
            </a:r>
            <a:r>
              <a:rPr lang="en-US" baseline="30000" dirty="0" smtClean="0"/>
              <a:t>th</a:t>
            </a:r>
            <a:r>
              <a:rPr lang="en-US" dirty="0" smtClean="0"/>
              <a:t>) wanted more power / boost </a:t>
            </a:r>
            <a:r>
              <a:rPr lang="en-US" dirty="0"/>
              <a:t>$</a:t>
            </a:r>
            <a:r>
              <a:rPr lang="en-US" dirty="0" smtClean="0"/>
              <a:t> from taxes </a:t>
            </a:r>
          </a:p>
          <a:p>
            <a:r>
              <a:rPr lang="en-US" dirty="0" smtClean="0"/>
              <a:t>Sent soldier &amp; settlers (included women)</a:t>
            </a:r>
          </a:p>
          <a:p>
            <a:r>
              <a:rPr lang="en-US" dirty="0" smtClean="0"/>
              <a:t>Refused Protestant settlers</a:t>
            </a:r>
          </a:p>
          <a:p>
            <a:r>
              <a:rPr lang="en-US" dirty="0" smtClean="0"/>
              <a:t>French </a:t>
            </a:r>
            <a:r>
              <a:rPr lang="en-US" dirty="0" smtClean="0"/>
              <a:t>forts, missions, trading </a:t>
            </a:r>
            <a:r>
              <a:rPr lang="en-US" dirty="0" smtClean="0"/>
              <a:t>posts…by 1700s </a:t>
            </a:r>
            <a:endParaRPr lang="en-US" dirty="0" smtClean="0"/>
          </a:p>
          <a:p>
            <a:r>
              <a:rPr lang="en-US" dirty="0" smtClean="0"/>
              <a:t>Still not as populated/big as English colonies</a:t>
            </a:r>
          </a:p>
        </p:txBody>
      </p:sp>
    </p:spTree>
    <p:extLst>
      <p:ext uri="{BB962C8B-B14F-4D97-AF65-F5344CB8AC3E}">
        <p14:creationId xmlns:p14="http://schemas.microsoft.com/office/powerpoint/2010/main" val="10096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English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1497 – Cabot claimed land for </a:t>
            </a:r>
            <a:r>
              <a:rPr lang="en-US" dirty="0" err="1" smtClean="0"/>
              <a:t>Eng</a:t>
            </a:r>
            <a:endParaRPr lang="en-US" dirty="0" smtClean="0"/>
          </a:p>
          <a:p>
            <a:r>
              <a:rPr lang="en-US" dirty="0" smtClean="0"/>
              <a:t>1600s – English </a:t>
            </a:r>
            <a:r>
              <a:rPr lang="en-US" dirty="0" err="1" smtClean="0"/>
              <a:t>est</a:t>
            </a:r>
            <a:r>
              <a:rPr lang="en-US" dirty="0" smtClean="0"/>
              <a:t> colonies along </a:t>
            </a:r>
            <a:r>
              <a:rPr lang="en-US" dirty="0" smtClean="0"/>
              <a:t>                                     Atlantic </a:t>
            </a:r>
            <a:r>
              <a:rPr lang="en-US" dirty="0" smtClean="0"/>
              <a:t>coast 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perm colony </a:t>
            </a:r>
            <a:r>
              <a:rPr lang="en-US" dirty="0" smtClean="0"/>
              <a:t>1607 = Jamestown, VA</a:t>
            </a:r>
          </a:p>
          <a:p>
            <a:pPr lvl="1"/>
            <a:r>
              <a:rPr lang="en-US" dirty="0" smtClean="0"/>
              <a:t>starvation &amp; disease</a:t>
            </a:r>
          </a:p>
          <a:p>
            <a:pPr lvl="1"/>
            <a:r>
              <a:rPr lang="en-US" dirty="0" smtClean="0"/>
              <a:t>Native allies</a:t>
            </a:r>
          </a:p>
          <a:p>
            <a:pPr lvl="1"/>
            <a:r>
              <a:rPr lang="en-US" dirty="0" smtClean="0"/>
              <a:t>Growth </a:t>
            </a:r>
            <a:r>
              <a:rPr lang="en-US" dirty="0" err="1" smtClean="0"/>
              <a:t>bc</a:t>
            </a:r>
            <a:r>
              <a:rPr lang="en-US" dirty="0" smtClean="0"/>
              <a:t> tobacco </a:t>
            </a:r>
          </a:p>
          <a:p>
            <a:r>
              <a:rPr lang="en-US" dirty="0"/>
              <a:t>1620 – Plymouth, MA settled by Pilgrims – English </a:t>
            </a:r>
            <a:r>
              <a:rPr lang="en-US" dirty="0" smtClean="0"/>
              <a:t>Protestants </a:t>
            </a:r>
            <a:r>
              <a:rPr lang="en-US" dirty="0"/>
              <a:t>rejected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 smtClean="0"/>
              <a:t>Eng</a:t>
            </a:r>
            <a:endParaRPr lang="en-US" dirty="0"/>
          </a:p>
          <a:p>
            <a:pPr lvl="1"/>
            <a:r>
              <a:rPr lang="en-US" dirty="0"/>
              <a:t>Signed Mayflower Compact – 1</a:t>
            </a:r>
            <a:r>
              <a:rPr lang="en-US" baseline="30000" dirty="0"/>
              <a:t>st</a:t>
            </a:r>
            <a:r>
              <a:rPr lang="en-US" dirty="0"/>
              <a:t> form of self </a:t>
            </a:r>
            <a:r>
              <a:rPr lang="en-US" dirty="0" err="1" smtClean="0"/>
              <a:t>govt</a:t>
            </a:r>
            <a:r>
              <a:rPr lang="en-US" dirty="0"/>
              <a:t>; compact = agreement</a:t>
            </a:r>
          </a:p>
          <a:p>
            <a:r>
              <a:rPr lang="en-US" dirty="0" smtClean="0"/>
              <a:t>Mass </a:t>
            </a:r>
            <a:r>
              <a:rPr lang="en-US" dirty="0"/>
              <a:t>Bay Colony </a:t>
            </a:r>
            <a:r>
              <a:rPr lang="en-US" dirty="0" err="1"/>
              <a:t>est</a:t>
            </a:r>
            <a:r>
              <a:rPr lang="en-US" dirty="0"/>
              <a:t> by </a:t>
            </a:r>
            <a:r>
              <a:rPr lang="en-US" dirty="0" smtClean="0"/>
              <a:t>English </a:t>
            </a:r>
            <a:r>
              <a:rPr lang="en-US" dirty="0"/>
              <a:t>Protestants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8" y="1524000"/>
            <a:ext cx="3429000" cy="274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848"/>
            <a:ext cx="1198418" cy="16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25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English Colonies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1" y="1752600"/>
            <a:ext cx="8404352" cy="4191000"/>
          </a:xfrm>
        </p:spPr>
      </p:pic>
    </p:spTree>
    <p:extLst>
      <p:ext uri="{BB962C8B-B14F-4D97-AF65-F5344CB8AC3E}">
        <p14:creationId xmlns:p14="http://schemas.microsoft.com/office/powerpoint/2010/main" val="41489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English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1600 &amp; 1700s – English </a:t>
            </a:r>
            <a:r>
              <a:rPr lang="en-US" dirty="0" err="1" smtClean="0"/>
              <a:t>est</a:t>
            </a:r>
            <a:r>
              <a:rPr lang="en-US" dirty="0" smtClean="0"/>
              <a:t> total 13 colonies</a:t>
            </a:r>
          </a:p>
          <a:p>
            <a:pPr lvl="1"/>
            <a:r>
              <a:rPr lang="en-US" dirty="0" smtClean="0"/>
              <a:t>MA, NH, RI, CT, NY, PA, NJ, DE, MD, VA, NC, SC, GA</a:t>
            </a:r>
          </a:p>
          <a:p>
            <a:r>
              <a:rPr lang="en-US" dirty="0" smtClean="0"/>
              <a:t>Some for profit, religious freedom</a:t>
            </a:r>
            <a:r>
              <a:rPr lang="en-US" smtClean="0"/>
              <a:t>, as </a:t>
            </a:r>
            <a:r>
              <a:rPr lang="en-US" dirty="0" smtClean="0"/>
              <a:t>gifts  from king</a:t>
            </a:r>
          </a:p>
          <a:p>
            <a:r>
              <a:rPr lang="en-US" dirty="0" smtClean="0"/>
              <a:t>Harsh conditions / helped by                                                              natives / profit</a:t>
            </a:r>
          </a:p>
          <a:p>
            <a:r>
              <a:rPr lang="en-US" dirty="0" smtClean="0"/>
              <a:t>NE – timber, fishing, shipbuilding</a:t>
            </a:r>
          </a:p>
          <a:p>
            <a:r>
              <a:rPr lang="en-US" dirty="0" smtClean="0"/>
              <a:t>Middle – grew grain / some industry</a:t>
            </a:r>
          </a:p>
          <a:p>
            <a:r>
              <a:rPr lang="en-US" dirty="0" smtClean="0"/>
              <a:t>South – cash crops / plantation                                                  economy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0"/>
            <a:ext cx="350520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English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controlled </a:t>
            </a:r>
            <a:r>
              <a:rPr lang="en-US" dirty="0" smtClean="0"/>
              <a:t>colonies</a:t>
            </a:r>
            <a:endParaRPr lang="en-US" dirty="0" smtClean="0"/>
          </a:p>
          <a:p>
            <a:pPr lvl="1"/>
            <a:r>
              <a:rPr lang="en-US" dirty="0" smtClean="0"/>
              <a:t>Had </a:t>
            </a:r>
            <a:r>
              <a:rPr lang="en-US" dirty="0" smtClean="0"/>
              <a:t>royal </a:t>
            </a:r>
            <a:r>
              <a:rPr lang="en-US" dirty="0" smtClean="0"/>
              <a:t>governors in                                                      colonies</a:t>
            </a:r>
          </a:p>
          <a:p>
            <a:r>
              <a:rPr lang="en-US" dirty="0"/>
              <a:t>T</a:t>
            </a:r>
            <a:r>
              <a:rPr lang="en-US" dirty="0" smtClean="0"/>
              <a:t>rade </a:t>
            </a:r>
            <a:r>
              <a:rPr lang="en-US" dirty="0" err="1" smtClean="0"/>
              <a:t>regs</a:t>
            </a:r>
            <a:r>
              <a:rPr lang="en-US" dirty="0" smtClean="0"/>
              <a:t> – only w/ British</a:t>
            </a:r>
            <a:endParaRPr lang="en-US" dirty="0" smtClean="0"/>
          </a:p>
          <a:p>
            <a:r>
              <a:rPr lang="en-US" dirty="0" smtClean="0"/>
              <a:t>Self-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  <a:r>
              <a:rPr lang="en-US" dirty="0" smtClean="0"/>
              <a:t>among </a:t>
            </a:r>
            <a:r>
              <a:rPr lang="en-US" dirty="0" smtClean="0"/>
              <a:t>colonies                                                           </a:t>
            </a:r>
            <a:r>
              <a:rPr lang="en-US" dirty="0" smtClean="0"/>
              <a:t>to an extent</a:t>
            </a:r>
          </a:p>
          <a:p>
            <a:pPr lvl="1"/>
            <a:r>
              <a:rPr lang="en-US" dirty="0" smtClean="0"/>
              <a:t>Representative assemblies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133600"/>
            <a:ext cx="44291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Struggling for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Fighting among Spain, France, England, Netherlands </a:t>
            </a:r>
          </a:p>
          <a:p>
            <a:pPr lvl="1"/>
            <a:r>
              <a:rPr lang="en-US" dirty="0" smtClean="0"/>
              <a:t>Protection &amp; expansion</a:t>
            </a:r>
          </a:p>
          <a:p>
            <a:pPr lvl="1"/>
            <a:r>
              <a:rPr lang="en-US" dirty="0" smtClean="0"/>
              <a:t>Natives got involved</a:t>
            </a:r>
          </a:p>
          <a:p>
            <a:r>
              <a:rPr lang="en-US" dirty="0" smtClean="0"/>
              <a:t>French &amp; English Caribbean islands colonized in 1700s</a:t>
            </a:r>
          </a:p>
          <a:p>
            <a:pPr lvl="1"/>
            <a:r>
              <a:rPr lang="en-US" dirty="0" smtClean="0"/>
              <a:t>Sugar cane / used </a:t>
            </a:r>
            <a:r>
              <a:rPr lang="en-US" dirty="0" err="1" smtClean="0"/>
              <a:t>Af</a:t>
            </a:r>
            <a:r>
              <a:rPr lang="en-US" dirty="0" smtClean="0"/>
              <a:t>. </a:t>
            </a:r>
            <a:r>
              <a:rPr lang="en-US" dirty="0" smtClean="0"/>
              <a:t>slave labor</a:t>
            </a:r>
          </a:p>
          <a:p>
            <a:r>
              <a:rPr lang="en-US" dirty="0"/>
              <a:t>Britain &amp; France = big rivals</a:t>
            </a:r>
          </a:p>
          <a:p>
            <a:r>
              <a:rPr lang="en-US" dirty="0"/>
              <a:t>1754-1763: French &amp; Indian War</a:t>
            </a:r>
          </a:p>
          <a:p>
            <a:pPr lvl="1"/>
            <a:r>
              <a:rPr lang="en-US" sz="2100" dirty="0" smtClean="0"/>
              <a:t>AKA </a:t>
            </a:r>
            <a:r>
              <a:rPr lang="en-US" sz="2100" dirty="0" smtClean="0"/>
              <a:t>Seven </a:t>
            </a:r>
            <a:r>
              <a:rPr lang="en-US" sz="2100" dirty="0"/>
              <a:t>Years </a:t>
            </a:r>
            <a:r>
              <a:rPr lang="en-US" sz="2100" dirty="0" smtClean="0"/>
              <a:t>War</a:t>
            </a:r>
            <a:endParaRPr lang="en-US" sz="2100" dirty="0"/>
          </a:p>
          <a:p>
            <a:pPr lvl="1"/>
            <a:r>
              <a:rPr lang="en-US" sz="2100" dirty="0" err="1"/>
              <a:t>Btwn</a:t>
            </a:r>
            <a:r>
              <a:rPr lang="en-US" sz="2100" dirty="0"/>
              <a:t> French &amp; British</a:t>
            </a:r>
          </a:p>
          <a:p>
            <a:pPr lvl="1"/>
            <a:r>
              <a:rPr lang="en-US" sz="2100" dirty="0"/>
              <a:t>Winner = British</a:t>
            </a:r>
          </a:p>
          <a:p>
            <a:pPr lvl="1"/>
            <a:r>
              <a:rPr lang="en-US" sz="2100" dirty="0" smtClean="0"/>
              <a:t>Treaty </a:t>
            </a:r>
            <a:r>
              <a:rPr lang="en-US" sz="2100" dirty="0"/>
              <a:t>of </a:t>
            </a:r>
            <a:r>
              <a:rPr lang="en-US" sz="2100" dirty="0" smtClean="0"/>
              <a:t>Paris ended war </a:t>
            </a:r>
            <a:endParaRPr lang="en-US" sz="2100" dirty="0"/>
          </a:p>
          <a:p>
            <a:pPr lvl="1"/>
            <a:r>
              <a:rPr lang="en-US" sz="2100" dirty="0" smtClean="0"/>
              <a:t> </a:t>
            </a:r>
            <a:r>
              <a:rPr lang="en-US" sz="2100" dirty="0"/>
              <a:t>British dominance                                                                               in </a:t>
            </a:r>
            <a:r>
              <a:rPr lang="en-US" sz="2100" dirty="0" smtClean="0"/>
              <a:t>N. Am.</a:t>
            </a:r>
            <a:endParaRPr lang="en-US" sz="21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05" y="3373582"/>
            <a:ext cx="4708673" cy="348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6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3: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1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3: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Search for Spices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3343918" cy="512331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Colonies served as sources of raw materials and markets for goods</a:t>
            </a:r>
          </a:p>
          <a:p>
            <a:r>
              <a:rPr lang="en-US" dirty="0" smtClean="0"/>
              <a:t>13 British Colonies:</a:t>
            </a:r>
          </a:p>
          <a:p>
            <a:pPr lvl="1"/>
            <a:r>
              <a:rPr lang="en-US" dirty="0" smtClean="0"/>
              <a:t>3 Regions</a:t>
            </a:r>
          </a:p>
          <a:p>
            <a:pPr lvl="1"/>
            <a:r>
              <a:rPr lang="en-US" dirty="0" smtClean="0"/>
              <a:t>Different industries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1490’s: sugar cane plant. start in Spanish Colonies</a:t>
            </a:r>
          </a:p>
          <a:p>
            <a:r>
              <a:rPr lang="en-US" dirty="0" smtClean="0"/>
              <a:t>Natives killed by invaders </a:t>
            </a:r>
            <a:r>
              <a:rPr lang="en-US" dirty="0"/>
              <a:t>/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Africa was newest source of labor</a:t>
            </a:r>
            <a:endParaRPr lang="en-US" dirty="0"/>
          </a:p>
        </p:txBody>
      </p:sp>
      <p:pic>
        <p:nvPicPr>
          <p:cNvPr id="5" name="Content Placeholder 4" descr="slave trade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65751"/>
            <a:ext cx="4038600" cy="39567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Slaves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ave trade 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2209800"/>
            <a:ext cx="3850148" cy="28194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Guns </a:t>
            </a:r>
            <a:r>
              <a:rPr lang="en-US" dirty="0"/>
              <a:t>/</a:t>
            </a:r>
            <a:r>
              <a:rPr lang="en-US" dirty="0" smtClean="0"/>
              <a:t> cloth from Europe to Africa</a:t>
            </a:r>
          </a:p>
          <a:p>
            <a:r>
              <a:rPr lang="en-US" dirty="0" smtClean="0"/>
              <a:t>Slaves to Americas from Africa</a:t>
            </a:r>
          </a:p>
          <a:p>
            <a:r>
              <a:rPr lang="en-US" dirty="0" smtClean="0"/>
              <a:t>Tobacco, molasses, sugar, cotton, &amp; other goods to Europe from Americas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Industries grew:</a:t>
            </a:r>
          </a:p>
          <a:p>
            <a:pPr lvl="1"/>
            <a:r>
              <a:rPr lang="en-US" dirty="0" smtClean="0"/>
              <a:t>Shipbuilding</a:t>
            </a:r>
          </a:p>
          <a:p>
            <a:pPr lvl="1"/>
            <a:r>
              <a:rPr lang="en-US" dirty="0" smtClean="0"/>
              <a:t>Tobacco</a:t>
            </a:r>
          </a:p>
          <a:p>
            <a:pPr lvl="1"/>
            <a:r>
              <a:rPr lang="en-US" dirty="0" smtClean="0"/>
              <a:t>Sugar</a:t>
            </a:r>
          </a:p>
          <a:p>
            <a:r>
              <a:rPr lang="en-US" dirty="0" smtClean="0"/>
              <a:t>Successful port cities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46" y="1752600"/>
            <a:ext cx="5062282" cy="356660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1500s: 275,000 slaves</a:t>
            </a:r>
          </a:p>
          <a:p>
            <a:endParaRPr lang="en-US" dirty="0" smtClean="0"/>
          </a:p>
          <a:p>
            <a:r>
              <a:rPr lang="en-US" dirty="0" smtClean="0"/>
              <a:t>1600s: 1 million slaves</a:t>
            </a:r>
          </a:p>
          <a:p>
            <a:endParaRPr lang="en-US" dirty="0" smtClean="0"/>
          </a:p>
          <a:p>
            <a:r>
              <a:rPr lang="en-US" dirty="0" smtClean="0"/>
              <a:t>1700s: 6 million slaves</a:t>
            </a:r>
            <a:endParaRPr lang="en-US" dirty="0"/>
          </a:p>
        </p:txBody>
      </p:sp>
      <p:pic>
        <p:nvPicPr>
          <p:cNvPr id="5" name="Content Placeholder 4" descr="slave trade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5" y="1872456"/>
            <a:ext cx="3333750" cy="37433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Trade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0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ave trade 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9424" y="1481138"/>
            <a:ext cx="3074151" cy="4525962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Middle Passage: the part of trip </a:t>
            </a:r>
            <a:r>
              <a:rPr lang="en-US" dirty="0" err="1" smtClean="0"/>
              <a:t>btwn</a:t>
            </a:r>
            <a:r>
              <a:rPr lang="en-US" dirty="0" smtClean="0"/>
              <a:t> Africa and Americas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wks</a:t>
            </a:r>
            <a:r>
              <a:rPr lang="en-US" dirty="0" smtClean="0"/>
              <a:t> – 3 </a:t>
            </a:r>
            <a:r>
              <a:rPr lang="en-US" dirty="0" err="1" smtClean="0"/>
              <a:t>mos</a:t>
            </a:r>
            <a:endParaRPr lang="en-US" dirty="0" smtClean="0"/>
          </a:p>
          <a:p>
            <a:r>
              <a:rPr lang="en-US" dirty="0" smtClean="0"/>
              <a:t>High death rate</a:t>
            </a:r>
          </a:p>
          <a:p>
            <a:r>
              <a:rPr lang="en-US" dirty="0" smtClean="0"/>
              <a:t>Harsh conditions</a:t>
            </a:r>
          </a:p>
          <a:p>
            <a:r>
              <a:rPr lang="en-US" dirty="0" smtClean="0"/>
              <a:t>Disease, starvation, and suicide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Prisoners of War in African Wars</a:t>
            </a:r>
          </a:p>
          <a:p>
            <a:endParaRPr lang="en-US" dirty="0" smtClean="0"/>
          </a:p>
          <a:p>
            <a:r>
              <a:rPr lang="en-US" dirty="0" smtClean="0"/>
              <a:t>Captured by leaders who saw ability to make profit </a:t>
            </a:r>
            <a:endParaRPr lang="en-US" dirty="0"/>
          </a:p>
        </p:txBody>
      </p:sp>
      <p:pic>
        <p:nvPicPr>
          <p:cNvPr id="5" name="Content Placeholder 4" descr="slave trade 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68903" y="1481138"/>
            <a:ext cx="2997193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Slaves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3: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Global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00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Exp</a:t>
            </a:r>
            <a:r>
              <a:rPr lang="en-US" dirty="0" smtClean="0"/>
              <a:t> brought European global domination &amp; changes to </a:t>
            </a:r>
            <a:r>
              <a:rPr lang="en-US" dirty="0" err="1" smtClean="0"/>
              <a:t>ppl</a:t>
            </a:r>
            <a:r>
              <a:rPr lang="en-US" dirty="0" smtClean="0"/>
              <a:t> everywhere</a:t>
            </a:r>
          </a:p>
          <a:p>
            <a:r>
              <a:rPr lang="en-US" dirty="0" smtClean="0"/>
              <a:t>Columbus started large global exchange</a:t>
            </a:r>
            <a:r>
              <a:rPr lang="en-US" dirty="0"/>
              <a:t> </a:t>
            </a:r>
            <a:r>
              <a:rPr lang="en-US" dirty="0" smtClean="0"/>
              <a:t>known as the Columbian Exchange</a:t>
            </a:r>
            <a:endParaRPr lang="en-US" dirty="0"/>
          </a:p>
          <a:p>
            <a:r>
              <a:rPr lang="en-US" dirty="0" smtClean="0"/>
              <a:t>Foods &amp; Animals</a:t>
            </a:r>
          </a:p>
          <a:p>
            <a:pPr lvl="1"/>
            <a:r>
              <a:rPr lang="en-US" dirty="0" smtClean="0"/>
              <a:t>Americas -&gt; Europe: corn, potatoes, peppers, cocoa, turkeys, beans…</a:t>
            </a:r>
          </a:p>
          <a:p>
            <a:pPr lvl="1"/>
            <a:r>
              <a:rPr lang="en-US" dirty="0" smtClean="0"/>
              <a:t>Europe -&gt; Americas: wheat, bananas, sugar cane, cattle, pigs, chickens, horses, diseases…</a:t>
            </a:r>
          </a:p>
        </p:txBody>
      </p:sp>
    </p:spTree>
    <p:extLst>
      <p:ext uri="{BB962C8B-B14F-4D97-AF65-F5344CB8AC3E}">
        <p14:creationId xmlns:p14="http://schemas.microsoft.com/office/powerpoint/2010/main" val="27069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Effects of the Columbian Exchange</a:t>
            </a:r>
          </a:p>
          <a:p>
            <a:pPr lvl="1"/>
            <a:r>
              <a:rPr lang="en-US" dirty="0" smtClean="0"/>
              <a:t>Population growth </a:t>
            </a:r>
          </a:p>
          <a:p>
            <a:pPr lvl="1"/>
            <a:r>
              <a:rPr lang="en-US" dirty="0" smtClean="0"/>
              <a:t>Migration</a:t>
            </a:r>
          </a:p>
          <a:p>
            <a:pPr lvl="1"/>
            <a:r>
              <a:rPr lang="en-US" dirty="0" smtClean="0"/>
              <a:t>Population decline</a:t>
            </a:r>
          </a:p>
          <a:p>
            <a:pPr lvl="1"/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99509"/>
            <a:ext cx="6781800" cy="355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Trade</a:t>
            </a:r>
          </a:p>
          <a:p>
            <a:pPr lvl="1"/>
            <a:r>
              <a:rPr lang="en-US" dirty="0" smtClean="0"/>
              <a:t>Plague </a:t>
            </a:r>
          </a:p>
          <a:p>
            <a:pPr lvl="1"/>
            <a:r>
              <a:rPr lang="en-US" dirty="0" smtClean="0"/>
              <a:t>Asia</a:t>
            </a:r>
          </a:p>
          <a:p>
            <a:r>
              <a:rPr lang="en-US" dirty="0" smtClean="0"/>
              <a:t>Greed</a:t>
            </a:r>
          </a:p>
          <a:p>
            <a:r>
              <a:rPr lang="en-US" dirty="0" smtClean="0"/>
              <a:t>Curiosity/Glory</a:t>
            </a:r>
          </a:p>
          <a:p>
            <a:r>
              <a:rPr lang="en-US" dirty="0" smtClean="0"/>
              <a:t>Spices</a:t>
            </a:r>
          </a:p>
          <a:p>
            <a:pPr lvl="1"/>
            <a:r>
              <a:rPr lang="en-US" dirty="0" smtClean="0"/>
              <a:t>Moluccas islands</a:t>
            </a:r>
          </a:p>
          <a:p>
            <a:pPr lvl="1"/>
            <a:r>
              <a:rPr lang="en-US" dirty="0" smtClean="0"/>
              <a:t>Used for many things</a:t>
            </a:r>
          </a:p>
          <a:p>
            <a:pPr lvl="1"/>
            <a:r>
              <a:rPr lang="en-US" dirty="0" smtClean="0"/>
              <a:t>Cinnamon, clove, nutmeg…</a:t>
            </a:r>
          </a:p>
        </p:txBody>
      </p:sp>
      <p:pic>
        <p:nvPicPr>
          <p:cNvPr id="7" name="Content Placeholder 6" descr="explorer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828800"/>
            <a:ext cx="3657600" cy="3413156"/>
          </a:xfrm>
        </p:spPr>
      </p:pic>
    </p:spTree>
    <p:extLst>
      <p:ext uri="{BB962C8B-B14F-4D97-AF65-F5344CB8AC3E}">
        <p14:creationId xmlns:p14="http://schemas.microsoft.com/office/powerpoint/2010/main" val="40048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Effects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Price Revolution: time in Europe when inflation rose rapidly</a:t>
            </a:r>
          </a:p>
          <a:p>
            <a:pPr lvl="1"/>
            <a:r>
              <a:rPr lang="en-US" dirty="0" smtClean="0"/>
              <a:t>Prices rose in Europe &amp; more $ in circulation –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inflation</a:t>
            </a:r>
          </a:p>
          <a:p>
            <a:pPr lvl="1"/>
            <a:r>
              <a:rPr lang="en-US" dirty="0" smtClean="0"/>
              <a:t>Lots of silver &amp; gold coming from Americas</a:t>
            </a:r>
          </a:p>
          <a:p>
            <a:r>
              <a:rPr lang="en-US" dirty="0" smtClean="0"/>
              <a:t>Capitalism Emerges:</a:t>
            </a:r>
          </a:p>
          <a:p>
            <a:pPr lvl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Capitalism – econ sys where businesses owned privately</a:t>
            </a:r>
          </a:p>
          <a:p>
            <a:pPr lvl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Entrepreneurs </a:t>
            </a:r>
            <a:r>
              <a:rPr lang="en-US" dirty="0" smtClean="0"/>
              <a:t>key to capitalism – </a:t>
            </a:r>
            <a:r>
              <a:rPr lang="en-US" dirty="0" err="1" smtClean="0"/>
              <a:t>ppl</a:t>
            </a:r>
            <a:r>
              <a:rPr lang="en-US" dirty="0" smtClean="0"/>
              <a:t> who organized &amp; managed businesses</a:t>
            </a:r>
          </a:p>
          <a:p>
            <a:pPr lvl="1"/>
            <a:r>
              <a:rPr lang="en-US" dirty="0" smtClean="0"/>
              <a:t>New business class – wanted to make profits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Effects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ways to gain wealth </a:t>
            </a:r>
          </a:p>
          <a:p>
            <a:pPr lvl="1"/>
            <a:r>
              <a:rPr lang="en-US" dirty="0" smtClean="0"/>
              <a:t>Bookkeeping</a:t>
            </a:r>
          </a:p>
          <a:p>
            <a:pPr lvl="1"/>
            <a:r>
              <a:rPr lang="en-US" dirty="0" smtClean="0"/>
              <a:t>Increase in banks</a:t>
            </a:r>
          </a:p>
          <a:p>
            <a:pPr lvl="1"/>
            <a:r>
              <a:rPr lang="en-US" dirty="0" smtClean="0"/>
              <a:t>Joint stock companies</a:t>
            </a:r>
          </a:p>
          <a:p>
            <a:r>
              <a:rPr lang="en-US" dirty="0" smtClean="0"/>
              <a:t>Merchants increased production</a:t>
            </a:r>
          </a:p>
          <a:p>
            <a:pPr lvl="1"/>
            <a:r>
              <a:rPr lang="en-US" dirty="0" smtClean="0"/>
              <a:t>Used “putting-out” system to bypass guilds (“cottage industry”)</a:t>
            </a:r>
          </a:p>
          <a:p>
            <a:pPr lvl="2"/>
            <a:r>
              <a:rPr lang="en-US" dirty="0" smtClean="0"/>
              <a:t>Used peasants / separated capital &amp; labor</a:t>
            </a:r>
          </a:p>
          <a:p>
            <a:pPr lvl="2"/>
            <a:r>
              <a:rPr lang="en-US" dirty="0" smtClean="0"/>
              <a:t>Led to capitalist-owned factories</a:t>
            </a:r>
          </a:p>
        </p:txBody>
      </p:sp>
    </p:spTree>
    <p:extLst>
      <p:ext uri="{BB962C8B-B14F-4D97-AF65-F5344CB8AC3E}">
        <p14:creationId xmlns:p14="http://schemas.microsoft.com/office/powerpoint/2010/main" val="403091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European monarchs profited</a:t>
            </a:r>
          </a:p>
          <a:p>
            <a:r>
              <a:rPr lang="en-US" dirty="0" smtClean="0"/>
              <a:t>New econ policy - mercantilism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en-US" dirty="0" smtClean="0"/>
              <a:t>nation tries to export more than it imports to make $ (</a:t>
            </a:r>
            <a:r>
              <a:rPr lang="en-US" dirty="0" err="1" smtClean="0"/>
              <a:t>g&amp;s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Colonies were for profit of parent country</a:t>
            </a:r>
          </a:p>
          <a:p>
            <a:pPr lvl="1"/>
            <a:r>
              <a:rPr lang="en-US" dirty="0" smtClean="0"/>
              <a:t>Strict trade &amp; business regulations</a:t>
            </a:r>
          </a:p>
          <a:p>
            <a:r>
              <a:rPr lang="en-US" dirty="0" smtClean="0"/>
              <a:t>Policies to increase national wealth &amp; </a:t>
            </a:r>
            <a:r>
              <a:rPr lang="en-US" dirty="0" err="1" smtClean="0"/>
              <a:t>govt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smtClean="0"/>
              <a:t>National currencies</a:t>
            </a:r>
          </a:p>
          <a:p>
            <a:pPr lvl="1"/>
            <a:r>
              <a:rPr lang="en-US" dirty="0" smtClean="0"/>
              <a:t>Sold monopolies</a:t>
            </a:r>
          </a:p>
          <a:p>
            <a:pPr lvl="1"/>
            <a:r>
              <a:rPr lang="en-US" dirty="0" smtClean="0"/>
              <a:t>Imposed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tariffs – taxes on imported goods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Mercantilism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Rise in national economies</a:t>
            </a:r>
          </a:p>
          <a:p>
            <a:r>
              <a:rPr lang="en-US" dirty="0" smtClean="0"/>
              <a:t>Social Classes / </a:t>
            </a:r>
            <a:r>
              <a:rPr lang="en-US" smtClean="0"/>
              <a:t>Society Effected (1700s)</a:t>
            </a:r>
            <a:endParaRPr lang="en-US" dirty="0" smtClean="0"/>
          </a:p>
          <a:p>
            <a:pPr lvl="1"/>
            <a:r>
              <a:rPr lang="en-US" dirty="0" smtClean="0"/>
              <a:t>Merchants gained wealth</a:t>
            </a:r>
          </a:p>
          <a:p>
            <a:pPr lvl="1"/>
            <a:r>
              <a:rPr lang="en-US" dirty="0" smtClean="0"/>
              <a:t>Nobles lost wealth</a:t>
            </a:r>
          </a:p>
          <a:p>
            <a:pPr lvl="1"/>
            <a:r>
              <a:rPr lang="en-US" dirty="0" smtClean="0"/>
              <a:t>Middle class – comfortable life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Ships</a:t>
            </a:r>
          </a:p>
          <a:p>
            <a:pPr lvl="1"/>
            <a:r>
              <a:rPr lang="en-US" dirty="0" smtClean="0"/>
              <a:t>Triangular sails; sturdy rudder</a:t>
            </a:r>
          </a:p>
          <a:p>
            <a:r>
              <a:rPr lang="en-US" dirty="0" smtClean="0"/>
              <a:t>Better Tools</a:t>
            </a:r>
          </a:p>
          <a:p>
            <a:pPr lvl="1"/>
            <a:r>
              <a:rPr lang="en-US" dirty="0" smtClean="0"/>
              <a:t>Magnetic compass; astrolabe</a:t>
            </a:r>
          </a:p>
          <a:p>
            <a:r>
              <a:rPr lang="en-US" dirty="0" smtClean="0"/>
              <a:t>Better Maps</a:t>
            </a:r>
          </a:p>
          <a:p>
            <a:pPr lvl="1"/>
            <a:r>
              <a:rPr lang="en-US" dirty="0" smtClean="0"/>
              <a:t>Cartographers – map makers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572000"/>
            <a:ext cx="1926336" cy="19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1400s – Prince Henry “The Navigator”</a:t>
            </a:r>
          </a:p>
          <a:p>
            <a:pPr lvl="1"/>
            <a:r>
              <a:rPr lang="en-US" dirty="0" smtClean="0"/>
              <a:t>Started </a:t>
            </a:r>
            <a:r>
              <a:rPr lang="en-US" dirty="0" err="1" smtClean="0"/>
              <a:t>nav</a:t>
            </a:r>
            <a:r>
              <a:rPr lang="en-US" dirty="0" smtClean="0"/>
              <a:t> school</a:t>
            </a:r>
          </a:p>
          <a:p>
            <a:pPr lvl="1"/>
            <a:r>
              <a:rPr lang="en-US" dirty="0" smtClean="0"/>
              <a:t>Sent explorers to Africa</a:t>
            </a:r>
          </a:p>
          <a:p>
            <a:r>
              <a:rPr lang="en-US" dirty="0" smtClean="0"/>
              <a:t>Discovery of Gold Coast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670300"/>
            <a:ext cx="27940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2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Portuguese Explorers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Bartholomeu</a:t>
            </a:r>
            <a:r>
              <a:rPr lang="en-US" dirty="0" smtClean="0"/>
              <a:t> Dias – rounded tip of Africa</a:t>
            </a:r>
          </a:p>
          <a:p>
            <a:pPr lvl="1"/>
            <a:r>
              <a:rPr lang="en-US" dirty="0" smtClean="0"/>
              <a:t>Led to route to Asia </a:t>
            </a:r>
          </a:p>
          <a:p>
            <a:r>
              <a:rPr lang="en-US" dirty="0" smtClean="0"/>
              <a:t>Vasco da Gama- sailed around Cape of Good Hope to India</a:t>
            </a:r>
          </a:p>
          <a:p>
            <a:pPr lvl="1"/>
            <a:r>
              <a:rPr lang="en-US" dirty="0" smtClean="0"/>
              <a:t>Spices</a:t>
            </a:r>
          </a:p>
          <a:p>
            <a:pPr lvl="1"/>
            <a:r>
              <a:rPr lang="en-US" dirty="0" smtClean="0"/>
              <a:t>Trading empire </a:t>
            </a:r>
            <a:endParaRPr lang="en-US" dirty="0"/>
          </a:p>
        </p:txBody>
      </p:sp>
      <p:pic>
        <p:nvPicPr>
          <p:cNvPr id="5" name="Content Placeholder 4" descr="da gama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3050" y="2098675"/>
            <a:ext cx="3505200" cy="3514725"/>
          </a:xfrm>
        </p:spPr>
      </p:pic>
    </p:spTree>
    <p:extLst>
      <p:ext uri="{BB962C8B-B14F-4D97-AF65-F5344CB8AC3E}">
        <p14:creationId xmlns:p14="http://schemas.microsoft.com/office/powerpoint/2010/main" val="9259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Explorers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Columbus- 1492- funded by Spanish sailed West (W. Indies / Asia)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xplored Cuba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 err="1" smtClean="0"/>
              <a:t>Hispanola</a:t>
            </a:r>
            <a:endParaRPr lang="en-US" dirty="0" smtClean="0"/>
          </a:p>
          <a:p>
            <a:pPr lvl="1"/>
            <a:r>
              <a:rPr lang="en-US" dirty="0" smtClean="0"/>
              <a:t>Thought reached Asia</a:t>
            </a:r>
          </a:p>
          <a:p>
            <a:r>
              <a:rPr lang="en-US" dirty="0" smtClean="0"/>
              <a:t>Magellan- 1520- sailed south of </a:t>
            </a:r>
            <a:r>
              <a:rPr lang="en-US" dirty="0" err="1" smtClean="0"/>
              <a:t>S.Am</a:t>
            </a:r>
            <a:r>
              <a:rPr lang="en-US" dirty="0" smtClean="0"/>
              <a:t>., ended up in Philippines</a:t>
            </a:r>
          </a:p>
          <a:p>
            <a:pPr lvl="1"/>
            <a:r>
              <a:rPr lang="en-US" dirty="0" smtClean="0"/>
              <a:t>Strait of Magellan </a:t>
            </a:r>
          </a:p>
          <a:p>
            <a:pPr lvl="1"/>
            <a:r>
              <a:rPr lang="en-US" dirty="0" smtClean="0"/>
              <a:t>Circumnavigated the globe – sailed around</a:t>
            </a:r>
          </a:p>
          <a:p>
            <a:r>
              <a:rPr lang="en-US" dirty="0" smtClean="0"/>
              <a:t>Balboa – 1513- passage through Panama to discover Pacific Ocean</a:t>
            </a:r>
          </a:p>
        </p:txBody>
      </p:sp>
    </p:spTree>
    <p:extLst>
      <p:ext uri="{BB962C8B-B14F-4D97-AF65-F5344CB8AC3E}">
        <p14:creationId xmlns:p14="http://schemas.microsoft.com/office/powerpoint/2010/main" val="7311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Treaty of </a:t>
            </a:r>
            <a:r>
              <a:rPr lang="en-US" dirty="0" err="1" smtClean="0"/>
              <a:t>Tordesillas</a:t>
            </a:r>
            <a:r>
              <a:rPr lang="en-US" dirty="0" smtClean="0"/>
              <a:t>: Spain &amp; Portugal drew line of demarcation through Atlantic Ocean &amp; S. Am to divide unexplored lands</a:t>
            </a:r>
            <a:endParaRPr lang="en-US" dirty="0"/>
          </a:p>
        </p:txBody>
      </p:sp>
      <p:pic>
        <p:nvPicPr>
          <p:cNvPr id="5" name="Content Placeholder 4" descr="treaty_of_tordesilla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0696" y="2286000"/>
            <a:ext cx="3821829" cy="2784475"/>
          </a:xfrm>
        </p:spPr>
      </p:pic>
    </p:spTree>
    <p:extLst>
      <p:ext uri="{BB962C8B-B14F-4D97-AF65-F5344CB8AC3E}">
        <p14:creationId xmlns:p14="http://schemas.microsoft.com/office/powerpoint/2010/main" val="17589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Explorers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John Cabot- for England, explored NE USA</a:t>
            </a:r>
          </a:p>
          <a:p>
            <a:r>
              <a:rPr lang="en-US" dirty="0" err="1" smtClean="0"/>
              <a:t>Amerigo</a:t>
            </a:r>
            <a:r>
              <a:rPr lang="en-US" dirty="0" smtClean="0"/>
              <a:t> Vespucci: explored for Italy, described the land, led to the name “America”</a:t>
            </a:r>
            <a:endParaRPr lang="en-US" dirty="0"/>
          </a:p>
        </p:txBody>
      </p:sp>
      <p:pic>
        <p:nvPicPr>
          <p:cNvPr id="5" name="Content Placeholder 4" descr="vespucc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34116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olst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gin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1010</Words>
  <Application>Microsoft Office PowerPoint</Application>
  <PresentationFormat>On-screen Show (4:3)</PresentationFormat>
  <Paragraphs>198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Solstice</vt:lpstr>
      <vt:lpstr>Essential</vt:lpstr>
      <vt:lpstr>Concourse</vt:lpstr>
      <vt:lpstr>Origin</vt:lpstr>
      <vt:lpstr>Grid</vt:lpstr>
      <vt:lpstr>Unit 3: Early Modern Times</vt:lpstr>
      <vt:lpstr>Unit 3: Exploration</vt:lpstr>
      <vt:lpstr>Motives</vt:lpstr>
      <vt:lpstr>New Technology</vt:lpstr>
      <vt:lpstr>Portugal Begins</vt:lpstr>
      <vt:lpstr>Portuguese Explorers</vt:lpstr>
      <vt:lpstr>Spanish Explorers</vt:lpstr>
      <vt:lpstr>Agreements</vt:lpstr>
      <vt:lpstr>Other Explorers</vt:lpstr>
      <vt:lpstr>Unit 3: Exploration</vt:lpstr>
      <vt:lpstr>New France</vt:lpstr>
      <vt:lpstr>New France</vt:lpstr>
      <vt:lpstr>New France</vt:lpstr>
      <vt:lpstr>13 English Colonies</vt:lpstr>
      <vt:lpstr>13 English Colonies</vt:lpstr>
      <vt:lpstr>13 English Colonies</vt:lpstr>
      <vt:lpstr>13 English Colonies</vt:lpstr>
      <vt:lpstr>Struggling for Power</vt:lpstr>
      <vt:lpstr>Unit 3: Exploration</vt:lpstr>
      <vt:lpstr>Background</vt:lpstr>
      <vt:lpstr>Need for Slaves</vt:lpstr>
      <vt:lpstr>Triangular Trade Route</vt:lpstr>
      <vt:lpstr>Triangular Trade</vt:lpstr>
      <vt:lpstr>Slave Trade Statistics</vt:lpstr>
      <vt:lpstr>Slave Trade</vt:lpstr>
      <vt:lpstr>Sources of Slaves</vt:lpstr>
      <vt:lpstr>Unit 3: Exploration</vt:lpstr>
      <vt:lpstr>The Columbian Exchange</vt:lpstr>
      <vt:lpstr>The Columbian Exchange</vt:lpstr>
      <vt:lpstr>Economic Effects of Exploration</vt:lpstr>
      <vt:lpstr>Economic Effects of Exploration</vt:lpstr>
      <vt:lpstr>Mercantilism</vt:lpstr>
      <vt:lpstr>Mercantilism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Early Modern Times</dc:title>
  <dc:creator>Whitney</dc:creator>
  <cp:lastModifiedBy>Whitney</cp:lastModifiedBy>
  <cp:revision>25</cp:revision>
  <dcterms:created xsi:type="dcterms:W3CDTF">2013-11-06T21:23:36Z</dcterms:created>
  <dcterms:modified xsi:type="dcterms:W3CDTF">2015-11-05T06:58:57Z</dcterms:modified>
</cp:coreProperties>
</file>