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9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7" r:id="rId32"/>
    <p:sldId id="288" r:id="rId33"/>
    <p:sldId id="28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E2E0-AF8E-4E7A-AE80-3ABD8331B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09AB1-09FF-46BD-91BC-055846F70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60D0-CA6D-4EC7-B104-F5BD6CFA79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4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64D6B-0974-4C8F-8DAF-A9A0F20D8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C4F3-9B63-4AD2-896D-AE1811D00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B137D-9902-4E33-A061-45ABBAF28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FB182-1A1D-4FB2-89B3-FA974398C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5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9A4B-C4EC-4EFF-A800-30EE42947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5D0-939F-4EEF-88A6-70C7E52C5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6F5A4-BD7E-471B-8E68-F68E39688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9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D940C-7E5E-49AE-9191-43DA3E40C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5083-93EF-4511-80C8-182D8B4D9C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>
                <a:latin typeface="Constantia" pitchFamily="18" charset="0"/>
              </a:rPr>
              <a:t>North Carolina State and Local Government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791200"/>
            <a:ext cx="4191000" cy="762000"/>
          </a:xfrm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053" name="Picture 5" descr="ca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2766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ate-flag-north-caro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429000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State Judicial Branch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990600" y="1295400"/>
            <a:ext cx="7162800" cy="5181600"/>
            <a:chOff x="7152" y="8640"/>
            <a:chExt cx="4680" cy="4320"/>
          </a:xfrm>
        </p:grpSpPr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7152" y="8640"/>
              <a:ext cx="4680" cy="4068"/>
              <a:chOff x="7152" y="8640"/>
              <a:chExt cx="4680" cy="4068"/>
            </a:xfrm>
          </p:grpSpPr>
          <p:grpSp>
            <p:nvGrpSpPr>
              <p:cNvPr id="13319" name="Group 7"/>
              <p:cNvGrpSpPr>
                <a:grpSpLocks/>
              </p:cNvGrpSpPr>
              <p:nvPr/>
            </p:nvGrpSpPr>
            <p:grpSpPr bwMode="auto">
              <a:xfrm>
                <a:off x="7152" y="8640"/>
                <a:ext cx="4680" cy="3780"/>
                <a:chOff x="7152" y="8640"/>
                <a:chExt cx="4680" cy="3780"/>
              </a:xfrm>
            </p:grpSpPr>
            <p:sp>
              <p:nvSpPr>
                <p:cNvPr id="13320" name="AutoShape 8"/>
                <p:cNvSpPr>
                  <a:spLocks noChangeArrowheads="1"/>
                </p:cNvSpPr>
                <p:nvPr/>
              </p:nvSpPr>
              <p:spPr bwMode="auto">
                <a:xfrm>
                  <a:off x="7152" y="8640"/>
                  <a:ext cx="4680" cy="37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1" name="Line 9"/>
                <p:cNvSpPr>
                  <a:spLocks noChangeShapeType="1"/>
                </p:cNvSpPr>
                <p:nvPr/>
              </p:nvSpPr>
              <p:spPr bwMode="auto">
                <a:xfrm>
                  <a:off x="7632" y="11700"/>
                  <a:ext cx="3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auto">
                <a:xfrm>
                  <a:off x="8112" y="10800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3" name="Line 11"/>
                <p:cNvSpPr>
                  <a:spLocks noChangeShapeType="1"/>
                </p:cNvSpPr>
                <p:nvPr/>
              </p:nvSpPr>
              <p:spPr bwMode="auto">
                <a:xfrm>
                  <a:off x="8712" y="9900"/>
                  <a:ext cx="15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4" name="Text Box 12"/>
              <p:cNvSpPr txBox="1">
                <a:spLocks noChangeArrowheads="1"/>
              </p:cNvSpPr>
              <p:nvPr/>
            </p:nvSpPr>
            <p:spPr bwMode="auto">
              <a:xfrm>
                <a:off x="9072" y="9180"/>
                <a:ext cx="96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NC Supreme Court</a:t>
                </a:r>
                <a:endParaRPr lang="en-US"/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8952" y="10080"/>
                <a:ext cx="96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Court of Appeals</a:t>
                </a:r>
                <a:endParaRPr lang="en-US"/>
              </a:p>
            </p:txBody>
          </p:sp>
          <p:sp>
            <p:nvSpPr>
              <p:cNvPr id="13326" name="Text Box 14"/>
              <p:cNvSpPr txBox="1">
                <a:spLocks noChangeArrowheads="1"/>
              </p:cNvSpPr>
              <p:nvPr/>
            </p:nvSpPr>
            <p:spPr bwMode="auto">
              <a:xfrm>
                <a:off x="8712" y="10980"/>
                <a:ext cx="168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Superior Courts</a:t>
                </a:r>
                <a:endParaRPr lang="en-US"/>
              </a:p>
            </p:txBody>
          </p:sp>
          <p:sp>
            <p:nvSpPr>
              <p:cNvPr id="13327" name="Text Box 15"/>
              <p:cNvSpPr txBox="1">
                <a:spLocks noChangeArrowheads="1"/>
              </p:cNvSpPr>
              <p:nvPr/>
            </p:nvSpPr>
            <p:spPr bwMode="auto">
              <a:xfrm>
                <a:off x="8472" y="11880"/>
                <a:ext cx="2040" cy="82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District Courts</a:t>
                </a:r>
                <a:endParaRPr lang="en-US"/>
              </a:p>
            </p:txBody>
          </p:sp>
        </p:grp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7752" y="12420"/>
              <a:ext cx="372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North Carolina </a:t>
              </a:r>
              <a:r>
                <a:rPr lang="en-US" sz="2400"/>
                <a:t> </a:t>
              </a:r>
              <a:r>
                <a:rPr lang="en-US" sz="2400">
                  <a:latin typeface="Times New Roman" pitchFamily="18" charset="0"/>
                </a:rPr>
                <a:t>Court 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>
                <a:latin typeface="Constantia" pitchFamily="18" charset="0"/>
              </a:rPr>
              <a:t>The Judicial Branch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486400" cy="4525963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Jurisdiction: cases involving state law- criminal and civil</a:t>
            </a:r>
          </a:p>
          <a:p>
            <a:pPr lvl="1"/>
            <a:r>
              <a:rPr lang="en-US" dirty="0">
                <a:latin typeface="Constantia" pitchFamily="18" charset="0"/>
              </a:rPr>
              <a:t>Original</a:t>
            </a:r>
          </a:p>
          <a:p>
            <a:pPr lvl="2"/>
            <a:r>
              <a:rPr lang="en-US" dirty="0">
                <a:latin typeface="Constantia" pitchFamily="18" charset="0"/>
              </a:rPr>
              <a:t>District: misdemeanors and small civil cases</a:t>
            </a:r>
          </a:p>
          <a:p>
            <a:pPr lvl="2"/>
            <a:r>
              <a:rPr lang="en-US" dirty="0">
                <a:latin typeface="Constantia" pitchFamily="18" charset="0"/>
              </a:rPr>
              <a:t>Superior: felonies and big civil cases</a:t>
            </a:r>
          </a:p>
          <a:p>
            <a:pPr lvl="1"/>
            <a:r>
              <a:rPr lang="en-US" dirty="0">
                <a:latin typeface="Constantia" pitchFamily="18" charset="0"/>
              </a:rPr>
              <a:t>Appellate</a:t>
            </a:r>
          </a:p>
          <a:p>
            <a:pPr lvl="2"/>
            <a:r>
              <a:rPr lang="en-US" dirty="0">
                <a:latin typeface="Constantia" pitchFamily="18" charset="0"/>
              </a:rPr>
              <a:t>State Appellate Court</a:t>
            </a:r>
          </a:p>
          <a:p>
            <a:pPr lvl="2"/>
            <a:r>
              <a:rPr lang="en-US" dirty="0">
                <a:latin typeface="Constantia" pitchFamily="18" charset="0"/>
              </a:rPr>
              <a:t>State Supreme Court</a:t>
            </a:r>
          </a:p>
          <a:p>
            <a:pPr>
              <a:buFontTx/>
              <a:buNone/>
            </a:pPr>
            <a:endParaRPr lang="en-US" dirty="0">
              <a:latin typeface="Constantia" pitchFamily="18" charset="0"/>
            </a:endParaRPr>
          </a:p>
          <a:p>
            <a:endParaRPr lang="en-US" dirty="0"/>
          </a:p>
        </p:txBody>
      </p:sp>
      <p:pic>
        <p:nvPicPr>
          <p:cNvPr id="15364" name="Picture 4" descr="nc-state-supreme-court-judical-bra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NorthCarolinaSupremeCourt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4003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Judicial Branch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nstantia" pitchFamily="18" charset="0"/>
              </a:rPr>
              <a:t>State Judges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Judges in North Carolina are elected by the people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Magistrates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Perform preliminary proceedings, but they are not judges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Supreme Court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Chief Justice and Six Associate judges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Elected for 8 year terms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5257800"/>
            <a:ext cx="1600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Constantia" pitchFamily="18" charset="0"/>
              </a:rPr>
              <a:t>Sarah Parker</a:t>
            </a:r>
            <a:endParaRPr lang="en-US" dirty="0">
              <a:latin typeface="Constantia" pitchFamily="18" charset="0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2286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Chief Justice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NC State Supreme Court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1905000"/>
            <a:ext cx="244475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Landmark State Supreme Court Cases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State of North Carolina v. Mann (1830)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Ruled that slavery was legal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State Constitution is the supreme law of the state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Leandro v. State of North Carolina (1994)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Ruled that all children in NC have the right to a basic quality education</a:t>
            </a:r>
          </a:p>
        </p:txBody>
      </p:sp>
      <p:pic>
        <p:nvPicPr>
          <p:cNvPr id="17412" name="Picture 4" descr="state v 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4923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Local Government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County Government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algn="r"/>
            <a:r>
              <a:rPr lang="en-US"/>
              <a:t>Municipal Government</a:t>
            </a:r>
          </a:p>
        </p:txBody>
      </p:sp>
      <p:pic>
        <p:nvPicPr>
          <p:cNvPr id="18436" name="Picture 4" descr="Durham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0478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PIOlogoCityofDur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18669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County Government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876800"/>
          </a:xfrm>
        </p:spPr>
        <p:txBody>
          <a:bodyPr/>
          <a:lstStyle/>
          <a:p>
            <a:r>
              <a:rPr lang="en-US" sz="2600" dirty="0">
                <a:latin typeface="Constantia" pitchFamily="18" charset="0"/>
              </a:rPr>
              <a:t>There are 100 counties in NC</a:t>
            </a:r>
          </a:p>
          <a:p>
            <a:pPr lvl="1"/>
            <a:r>
              <a:rPr lang="en-US" sz="2100" dirty="0" smtClean="0">
                <a:latin typeface="Constantia" pitchFamily="18" charset="0"/>
              </a:rPr>
              <a:t>Craven: 104,786 </a:t>
            </a:r>
            <a:r>
              <a:rPr lang="en-US" sz="2100" dirty="0">
                <a:latin typeface="Constantia" pitchFamily="18" charset="0"/>
              </a:rPr>
              <a:t>in 2008</a:t>
            </a:r>
          </a:p>
          <a:p>
            <a:r>
              <a:rPr lang="en-US" sz="2600" dirty="0">
                <a:latin typeface="Constantia" pitchFamily="18" charset="0"/>
              </a:rPr>
              <a:t>Run by: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Elected County Commissioners</a:t>
            </a:r>
          </a:p>
          <a:p>
            <a:pPr lvl="2"/>
            <a:r>
              <a:rPr lang="en-US" sz="2000" dirty="0">
                <a:latin typeface="Constantia" pitchFamily="18" charset="0"/>
              </a:rPr>
              <a:t>Manage budget</a:t>
            </a:r>
          </a:p>
          <a:p>
            <a:pPr lvl="2"/>
            <a:r>
              <a:rPr lang="en-US" sz="2000" dirty="0">
                <a:latin typeface="Constantia" pitchFamily="18" charset="0"/>
              </a:rPr>
              <a:t>Levy taxes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CCs hire a County Manager</a:t>
            </a:r>
          </a:p>
          <a:p>
            <a:pPr lvl="2"/>
            <a:r>
              <a:rPr lang="en-US" sz="2000" dirty="0">
                <a:latin typeface="Constantia" pitchFamily="18" charset="0"/>
              </a:rPr>
              <a:t>Oversees day to day operation of the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404900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Other Elected County Officials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nstantia" pitchFamily="18" charset="0"/>
              </a:rPr>
              <a:t>Sheriff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Provides law enforcement for ‘unincorporated’ parts of the county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Maintains county jails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tantia" pitchFamily="18" charset="0"/>
              </a:rPr>
              <a:t>Board </a:t>
            </a:r>
            <a:r>
              <a:rPr lang="en-US" sz="2800" dirty="0">
                <a:latin typeface="Constantia" pitchFamily="18" charset="0"/>
              </a:rPr>
              <a:t>of </a:t>
            </a:r>
            <a:r>
              <a:rPr lang="en-US" sz="2800" dirty="0" smtClean="0">
                <a:latin typeface="Constantia" pitchFamily="18" charset="0"/>
              </a:rPr>
              <a:t>Education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Sets budgets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Hires </a:t>
            </a:r>
            <a:r>
              <a:rPr lang="en-US" sz="2400" dirty="0">
                <a:latin typeface="Constantia" pitchFamily="18" charset="0"/>
              </a:rPr>
              <a:t>administrators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Textbook decisions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Sets </a:t>
            </a:r>
            <a:r>
              <a:rPr lang="en-US" sz="2400" dirty="0">
                <a:latin typeface="Constantia" pitchFamily="18" charset="0"/>
              </a:rPr>
              <a:t>school calendar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Services Provided by Counties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nstantia" pitchFamily="18" charset="0"/>
              </a:rPr>
              <a:t>Community Colleges</a:t>
            </a:r>
          </a:p>
          <a:p>
            <a:r>
              <a:rPr lang="en-US" dirty="0">
                <a:latin typeface="Constantia" pitchFamily="18" charset="0"/>
              </a:rPr>
              <a:t>Courts</a:t>
            </a:r>
          </a:p>
          <a:p>
            <a:pPr lvl="1"/>
            <a:r>
              <a:rPr lang="en-US" dirty="0">
                <a:latin typeface="Constantia" pitchFamily="18" charset="0"/>
              </a:rPr>
              <a:t>County Courthouse</a:t>
            </a:r>
          </a:p>
          <a:p>
            <a:r>
              <a:rPr lang="en-US" dirty="0">
                <a:latin typeface="Constantia" pitchFamily="18" charset="0"/>
              </a:rPr>
              <a:t>Jails</a:t>
            </a:r>
          </a:p>
          <a:p>
            <a:pPr lvl="1"/>
            <a:r>
              <a:rPr lang="en-US" dirty="0">
                <a:latin typeface="Constantia" pitchFamily="18" charset="0"/>
              </a:rPr>
              <a:t>Overseen by the Sheriff</a:t>
            </a:r>
          </a:p>
          <a:p>
            <a:r>
              <a:rPr lang="en-US" dirty="0">
                <a:latin typeface="Constantia" pitchFamily="18" charset="0"/>
              </a:rPr>
              <a:t>Soil and Water conservation</a:t>
            </a:r>
          </a:p>
          <a:p>
            <a:pPr lvl="1"/>
            <a:r>
              <a:rPr lang="en-US" dirty="0">
                <a:latin typeface="Constantia" pitchFamily="18" charset="0"/>
              </a:rPr>
              <a:t>Clean water, solid waste management</a:t>
            </a:r>
          </a:p>
        </p:txBody>
      </p:sp>
      <p:pic>
        <p:nvPicPr>
          <p:cNvPr id="21508" name="Picture 4" descr="Durham_Technical_Community_Colle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705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Municipal Government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Municipality: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‘Incorporated’ city or town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Havelock: </a:t>
            </a:r>
            <a:r>
              <a:rPr lang="en-US" dirty="0">
                <a:latin typeface="Constantia" pitchFamily="18" charset="0"/>
              </a:rPr>
              <a:t>population of </a:t>
            </a:r>
            <a:r>
              <a:rPr lang="en-US" dirty="0" smtClean="0">
                <a:latin typeface="Constantia" pitchFamily="18" charset="0"/>
              </a:rPr>
              <a:t>20,966(2011)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Governed by: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Mayor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Elected </a:t>
            </a:r>
            <a:r>
              <a:rPr lang="en-US" dirty="0" smtClean="0">
                <a:latin typeface="Constantia" pitchFamily="18" charset="0"/>
              </a:rPr>
              <a:t>(Jimmy Sanders)</a:t>
            </a:r>
            <a:endParaRPr lang="en-US" dirty="0">
              <a:latin typeface="Constant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City Council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Elected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City Manager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Hired by City Council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791200" y="6054435"/>
            <a:ext cx="228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nstantia" pitchFamily="18" charset="0"/>
              </a:rPr>
              <a:t>Mayor </a:t>
            </a:r>
            <a:r>
              <a:rPr lang="en-US" dirty="0" smtClean="0">
                <a:latin typeface="Constantia" pitchFamily="18" charset="0"/>
              </a:rPr>
              <a:t>Jimmy Sanders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8999"/>
            <a:ext cx="2133600" cy="2618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Responsibilities of City Government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Mayor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Presides over council meetings, leads council</a:t>
            </a:r>
          </a:p>
          <a:p>
            <a:r>
              <a:rPr lang="en-US" sz="2800" dirty="0">
                <a:latin typeface="Constantia" pitchFamily="18" charset="0"/>
              </a:rPr>
              <a:t>City Council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Prepares budget, passes municipal laws (ordinances)</a:t>
            </a:r>
          </a:p>
          <a:p>
            <a:r>
              <a:rPr lang="en-US" sz="2800" dirty="0">
                <a:latin typeface="Constantia" pitchFamily="18" charset="0"/>
              </a:rPr>
              <a:t>City Manager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Runs the city day to day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Hires and Fires city employees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Advises the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nstantia" pitchFamily="18" charset="0"/>
              </a:rPr>
              <a:t>The North Carolina State Constitution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nstantia" pitchFamily="18" charset="0"/>
              </a:rPr>
              <a:t>The first North Carolina Constitution was adopted in 1776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tantia" pitchFamily="18" charset="0"/>
              </a:rPr>
              <a:t>A </a:t>
            </a:r>
            <a:r>
              <a:rPr lang="en-US" sz="2800" dirty="0">
                <a:latin typeface="Constantia" pitchFamily="18" charset="0"/>
              </a:rPr>
              <a:t>new Constitution was adopted in 1868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nstantia" pitchFamily="18" charset="0"/>
              </a:rPr>
              <a:t>Our current Constitution was adopted in 1970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Simplified the text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Ended segregation in schools</a:t>
            </a:r>
          </a:p>
        </p:txBody>
      </p:sp>
      <p:pic>
        <p:nvPicPr>
          <p:cNvPr id="3076" name="Picture 4" descr="1776constitution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828800"/>
            <a:ext cx="23209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Services provided by cities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Public transportation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Police Protection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Public Housing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Public Utilities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Electricity, gas, cable, telephone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Libraries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Parks and Recreation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Parks, community centers</a:t>
            </a:r>
          </a:p>
        </p:txBody>
      </p:sp>
      <p:pic>
        <p:nvPicPr>
          <p:cNvPr id="24580" name="Picture 4" descr="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5052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d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D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1936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Where do cities come from?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600200"/>
            <a:ext cx="5486400" cy="5105400"/>
          </a:xfrm>
        </p:spPr>
        <p:txBody>
          <a:bodyPr/>
          <a:lstStyle/>
          <a:p>
            <a:r>
              <a:rPr lang="en-US" sz="2600" dirty="0">
                <a:latin typeface="Constantia" pitchFamily="18" charset="0"/>
              </a:rPr>
              <a:t>When </a:t>
            </a:r>
            <a:r>
              <a:rPr lang="en-US" sz="2600" dirty="0" err="1" smtClean="0">
                <a:latin typeface="Constantia" pitchFamily="18" charset="0"/>
              </a:rPr>
              <a:t>ppl</a:t>
            </a:r>
            <a:r>
              <a:rPr lang="en-US" sz="2600" dirty="0" smtClean="0">
                <a:latin typeface="Constantia" pitchFamily="18" charset="0"/>
              </a:rPr>
              <a:t> </a:t>
            </a:r>
            <a:r>
              <a:rPr lang="en-US" sz="2600" dirty="0">
                <a:latin typeface="Constantia" pitchFamily="18" charset="0"/>
              </a:rPr>
              <a:t>who have settled </a:t>
            </a:r>
            <a:r>
              <a:rPr lang="en-US" sz="2600" dirty="0" smtClean="0">
                <a:latin typeface="Constantia" pitchFamily="18" charset="0"/>
              </a:rPr>
              <a:t>in </a:t>
            </a:r>
            <a:r>
              <a:rPr lang="en-US" sz="2600" dirty="0">
                <a:latin typeface="Constantia" pitchFamily="18" charset="0"/>
              </a:rPr>
              <a:t>unincorporated area want to </a:t>
            </a:r>
            <a:r>
              <a:rPr lang="en-US" sz="2600" dirty="0" err="1" smtClean="0">
                <a:latin typeface="Constantia" pitchFamily="18" charset="0"/>
              </a:rPr>
              <a:t>est</a:t>
            </a:r>
            <a:r>
              <a:rPr lang="en-US" sz="2600" dirty="0" smtClean="0">
                <a:latin typeface="Constantia" pitchFamily="18" charset="0"/>
              </a:rPr>
              <a:t> </a:t>
            </a:r>
            <a:r>
              <a:rPr lang="en-US" sz="2600" dirty="0">
                <a:latin typeface="Constantia" pitchFamily="18" charset="0"/>
              </a:rPr>
              <a:t>a city, they ask the General Assembly to become incorporated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Creates city services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Establishes geographic boundaries</a:t>
            </a:r>
          </a:p>
          <a:p>
            <a:r>
              <a:rPr lang="en-US" sz="2600" dirty="0">
                <a:latin typeface="Constantia" pitchFamily="18" charset="0"/>
              </a:rPr>
              <a:t>Once incorporated, the town creates a charter</a:t>
            </a:r>
          </a:p>
          <a:p>
            <a:pPr lvl="1"/>
            <a:r>
              <a:rPr lang="en-US" sz="2400" dirty="0" smtClean="0">
                <a:latin typeface="Constantia" pitchFamily="18" charset="0"/>
              </a:rPr>
              <a:t>document </a:t>
            </a:r>
            <a:r>
              <a:rPr lang="en-US" sz="2400" dirty="0">
                <a:latin typeface="Constantia" pitchFamily="18" charset="0"/>
              </a:rPr>
              <a:t>that gives a city or town authority </a:t>
            </a:r>
            <a:r>
              <a:rPr lang="en-US" sz="2400" dirty="0" smtClean="0">
                <a:latin typeface="Constantia" pitchFamily="18" charset="0"/>
              </a:rPr>
              <a:t>&amp; </a:t>
            </a:r>
            <a:r>
              <a:rPr lang="en-US" sz="2400" dirty="0" err="1" smtClean="0">
                <a:latin typeface="Constantia" pitchFamily="18" charset="0"/>
              </a:rPr>
              <a:t>est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how it will be governed</a:t>
            </a:r>
          </a:p>
        </p:txBody>
      </p:sp>
      <p:pic>
        <p:nvPicPr>
          <p:cNvPr id="25604" name="Picture 4" descr="Raleigh_city_limits_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durham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6670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Towns &amp; Townships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Town – larger than village/smaller than city</a:t>
            </a:r>
          </a:p>
          <a:p>
            <a:pPr lvl="1"/>
            <a:r>
              <a:rPr lang="en-US" dirty="0" smtClean="0"/>
              <a:t>Some hold town meetings – form of local </a:t>
            </a:r>
            <a:r>
              <a:rPr lang="en-US" dirty="0" err="1" smtClean="0"/>
              <a:t>govt</a:t>
            </a:r>
            <a:r>
              <a:rPr lang="en-US" dirty="0" smtClean="0"/>
              <a:t>; </a:t>
            </a:r>
            <a:r>
              <a:rPr lang="en-US" dirty="0" err="1" smtClean="0"/>
              <a:t>ppl</a:t>
            </a:r>
            <a:r>
              <a:rPr lang="en-US" dirty="0" smtClean="0"/>
              <a:t> meet to discuss &amp; vote</a:t>
            </a:r>
          </a:p>
          <a:p>
            <a:r>
              <a:rPr lang="en-US" dirty="0" smtClean="0"/>
              <a:t>Townships – smaller unit of </a:t>
            </a:r>
            <a:r>
              <a:rPr lang="en-US" dirty="0" err="1" smtClean="0"/>
              <a:t>govt</a:t>
            </a:r>
            <a:r>
              <a:rPr lang="en-US" dirty="0" smtClean="0"/>
              <a:t> not in all states</a:t>
            </a:r>
          </a:p>
          <a:p>
            <a:r>
              <a:rPr lang="en-US" dirty="0" smtClean="0"/>
              <a:t>Special districts – unit of </a:t>
            </a:r>
            <a:r>
              <a:rPr lang="en-US" dirty="0" err="1" smtClean="0"/>
              <a:t>govt</a:t>
            </a:r>
            <a:r>
              <a:rPr lang="en-US" dirty="0" smtClean="0"/>
              <a:t> used to meet certain needs</a:t>
            </a:r>
          </a:p>
          <a:p>
            <a:pPr lvl="1"/>
            <a:r>
              <a:rPr lang="en-US" dirty="0" smtClean="0"/>
              <a:t>Ex: school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Issues facing cities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Zoning</a:t>
            </a: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pPr algn="r"/>
            <a:r>
              <a:rPr lang="en-US" sz="4000">
                <a:latin typeface="Constantia" pitchFamily="18" charset="0"/>
              </a:rPr>
              <a:t>Annexation</a:t>
            </a:r>
          </a:p>
        </p:txBody>
      </p:sp>
      <p:pic>
        <p:nvPicPr>
          <p:cNvPr id="26628" name="Picture 4" descr="zo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8765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annex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368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onstantia" pitchFamily="18" charset="0"/>
              </a:rPr>
              <a:t>Zoning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Constantia" pitchFamily="18" charset="0"/>
              </a:rPr>
              <a:t>City Councils decide </a:t>
            </a:r>
            <a:r>
              <a:rPr lang="en-US" sz="2800" dirty="0" smtClean="0">
                <a:latin typeface="Constantia" pitchFamily="18" charset="0"/>
              </a:rPr>
              <a:t>purpose </a:t>
            </a:r>
            <a:r>
              <a:rPr lang="en-US" sz="2800" dirty="0">
                <a:latin typeface="Constantia" pitchFamily="18" charset="0"/>
              </a:rPr>
              <a:t>of </a:t>
            </a:r>
            <a:r>
              <a:rPr lang="en-US" sz="2800" dirty="0" smtClean="0">
                <a:latin typeface="Constantia" pitchFamily="18" charset="0"/>
              </a:rPr>
              <a:t>land </a:t>
            </a:r>
            <a:r>
              <a:rPr lang="en-US" sz="2800" dirty="0">
                <a:latin typeface="Constantia" pitchFamily="18" charset="0"/>
              </a:rPr>
              <a:t>in a city</a:t>
            </a:r>
          </a:p>
          <a:p>
            <a:r>
              <a:rPr lang="en-US" sz="2800" dirty="0">
                <a:latin typeface="Constantia" pitchFamily="18" charset="0"/>
              </a:rPr>
              <a:t>Zoning restrictions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Ex: no liquor stores within 500 yards of a school</a:t>
            </a:r>
          </a:p>
          <a:p>
            <a:r>
              <a:rPr lang="en-US" sz="2800" dirty="0">
                <a:latin typeface="Constantia" pitchFamily="18" charset="0"/>
              </a:rPr>
              <a:t>Typical zoning areas: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Residential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Business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Mixed Use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Green space</a:t>
            </a:r>
          </a:p>
          <a:p>
            <a:pPr lvl="1"/>
            <a:endParaRPr lang="en-US" sz="2400" dirty="0">
              <a:latin typeface="Constantia" pitchFamily="18" charset="0"/>
            </a:endParaRPr>
          </a:p>
        </p:txBody>
      </p:sp>
      <p:pic>
        <p:nvPicPr>
          <p:cNvPr id="27652" name="Picture 4" descr="durham p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34036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1066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Annexation</a:t>
            </a:r>
            <a:r>
              <a:rPr lang="en-US" sz="2800" dirty="0">
                <a:latin typeface="Constantia" pitchFamily="18" charset="0"/>
              </a:rPr>
              <a:t>: when a city extends its boundaries to take in people living in unincorporated areas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Pros:</a:t>
            </a:r>
          </a:p>
          <a:p>
            <a:pPr lvl="1"/>
            <a:r>
              <a:rPr lang="en-US" dirty="0">
                <a:latin typeface="Constantia" pitchFamily="18" charset="0"/>
              </a:rPr>
              <a:t>New residents get services provided by the city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Police &amp; Fire protection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Water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Waste removal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Sewer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95400"/>
            <a:ext cx="4038600" cy="4525963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Cons</a:t>
            </a:r>
          </a:p>
          <a:p>
            <a:pPr lvl="1"/>
            <a:r>
              <a:rPr lang="en-US" dirty="0">
                <a:latin typeface="Constantia" pitchFamily="18" charset="0"/>
              </a:rPr>
              <a:t>Taxes go up</a:t>
            </a:r>
          </a:p>
          <a:p>
            <a:pPr lvl="2"/>
            <a:r>
              <a:rPr lang="en-US" sz="2300" dirty="0">
                <a:latin typeface="Constantia" pitchFamily="18" charset="0"/>
              </a:rPr>
              <a:t>City services cost $$$</a:t>
            </a:r>
          </a:p>
          <a:p>
            <a:pPr lvl="1"/>
            <a:r>
              <a:rPr lang="en-US" dirty="0">
                <a:latin typeface="Constantia" pitchFamily="18" charset="0"/>
              </a:rPr>
              <a:t>New laws and regulations to live by</a:t>
            </a:r>
          </a:p>
          <a:p>
            <a:pPr lvl="2"/>
            <a:r>
              <a:rPr lang="en-US" sz="2300" dirty="0">
                <a:latin typeface="Constantia" pitchFamily="18" charset="0"/>
              </a:rPr>
              <a:t>City ordinances take effect</a:t>
            </a:r>
          </a:p>
        </p:txBody>
      </p:sp>
      <p:pic>
        <p:nvPicPr>
          <p:cNvPr id="28678" name="Picture 6" descr="no annex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2590800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pro annex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0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Civic Participation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Voting</a:t>
            </a:r>
          </a:p>
          <a:p>
            <a:r>
              <a:rPr lang="en-US" dirty="0">
                <a:latin typeface="Constantia" pitchFamily="18" charset="0"/>
              </a:rPr>
              <a:t>Petitioning</a:t>
            </a:r>
          </a:p>
          <a:p>
            <a:r>
              <a:rPr lang="en-US" dirty="0">
                <a:latin typeface="Constantia" pitchFamily="18" charset="0"/>
              </a:rPr>
              <a:t>Participating in public hearings</a:t>
            </a:r>
          </a:p>
          <a:p>
            <a:pPr lvl="1"/>
            <a:r>
              <a:rPr lang="en-US" dirty="0">
                <a:latin typeface="Constantia" pitchFamily="18" charset="0"/>
              </a:rPr>
              <a:t>Public hearings give citizens the chance to speak and express opinions about an issue</a:t>
            </a:r>
          </a:p>
        </p:txBody>
      </p:sp>
      <p:pic>
        <p:nvPicPr>
          <p:cNvPr id="30724" name="Picture 4" descr="rock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33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State and Local Law Enforcement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State Police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Protect interstate highways and assisting motorists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State Troopers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County Police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Enforce laws in unincorporated parts of the county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Sheriff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City Police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Enforce laws in city limits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Provide security services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Chief of Police</a:t>
            </a:r>
          </a:p>
        </p:txBody>
      </p:sp>
      <p:pic>
        <p:nvPicPr>
          <p:cNvPr id="31748" name="Picture 4" descr="state po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47800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ounty po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dp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>
                <a:latin typeface="Constantia" pitchFamily="18" charset="0"/>
              </a:rPr>
              <a:t>Financing State and Local Government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Where does the state get money for its budget?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Individual Income Tax +/- 50%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Sales Tax +/- 28%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Other Taxes +/- 9%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Corporate Income tax +/- 5.5%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Non tax revenue +/- 4%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Special Funds +/- 3%</a:t>
            </a:r>
          </a:p>
        </p:txBody>
      </p:sp>
      <p:pic>
        <p:nvPicPr>
          <p:cNvPr id="32774" name="Picture 6" descr="income t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924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What does the state spend its money on?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nstantia" pitchFamily="18" charset="0"/>
              </a:rPr>
              <a:t>Education: 58%</a:t>
            </a:r>
          </a:p>
          <a:p>
            <a:pPr lvl="1"/>
            <a:r>
              <a:rPr lang="en-US" dirty="0">
                <a:latin typeface="Constantia" pitchFamily="18" charset="0"/>
              </a:rPr>
              <a:t>K-12: 40%        Colleges: 18%</a:t>
            </a:r>
          </a:p>
          <a:p>
            <a:r>
              <a:rPr lang="en-US" dirty="0">
                <a:latin typeface="Constantia" pitchFamily="18" charset="0"/>
              </a:rPr>
              <a:t>Health and Human Services: 25%</a:t>
            </a:r>
          </a:p>
          <a:p>
            <a:pPr lvl="1"/>
            <a:r>
              <a:rPr lang="en-US" dirty="0">
                <a:latin typeface="Constantia" pitchFamily="18" charset="0"/>
              </a:rPr>
              <a:t>Medicaid, Public Health</a:t>
            </a:r>
          </a:p>
          <a:p>
            <a:r>
              <a:rPr lang="en-US" dirty="0">
                <a:latin typeface="Constantia" pitchFamily="18" charset="0"/>
              </a:rPr>
              <a:t>Justice and Public Safety: 11%</a:t>
            </a:r>
          </a:p>
          <a:p>
            <a:pPr lvl="1"/>
            <a:r>
              <a:rPr lang="en-US" dirty="0">
                <a:latin typeface="Constantia" pitchFamily="18" charset="0"/>
              </a:rPr>
              <a:t>Corrections, Juvenile Justice, Public Safety</a:t>
            </a:r>
          </a:p>
          <a:p>
            <a:r>
              <a:rPr lang="en-US" dirty="0">
                <a:latin typeface="Constantia" pitchFamily="18" charset="0"/>
              </a:rPr>
              <a:t>Other: 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nstantia" pitchFamily="18" charset="0"/>
              </a:rPr>
              <a:t>The North Carolina State Constitution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Purpose</a:t>
            </a:r>
            <a:endParaRPr lang="en-US" sz="2400" dirty="0">
              <a:latin typeface="Constant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Establishes </a:t>
            </a:r>
            <a:r>
              <a:rPr lang="en-US" sz="2400" dirty="0" err="1" smtClean="0">
                <a:latin typeface="Constantia" pitchFamily="18" charset="0"/>
              </a:rPr>
              <a:t>govt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of North Carolina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Declaration of Rights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Article 1: List of individual rights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Similarities to the U.S. Constitution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Separation of powers, checks and balances, popular sovereignty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Amendments to the NC Constitution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Lowering voting age, two term governor, veto power, impeaching powers</a:t>
            </a:r>
          </a:p>
        </p:txBody>
      </p:sp>
      <p:pic>
        <p:nvPicPr>
          <p:cNvPr id="4100" name="Picture 4" descr="state-flag-north-carol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4478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1776constitution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4509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Financing County Government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Where do counties get their money?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6294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What do counties spend their money on?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Education: 29%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Human Services: 28%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Medicaid, foster care, hospitals, job training, housing, mental health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Public Safety: 13%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Sheriff’s, EMS, Fire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Other: 13%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Parks and Rec, solid waste, libraries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Debt: 9%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General: 8%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Elections, legal, salaries and wages, etc.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Issues in Education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nstantia" pitchFamily="18" charset="0"/>
              </a:rPr>
              <a:t>Budgets</a:t>
            </a:r>
          </a:p>
          <a:p>
            <a:pPr lvl="1"/>
            <a:r>
              <a:rPr lang="en-US" dirty="0">
                <a:latin typeface="Constantia" pitchFamily="18" charset="0"/>
              </a:rPr>
              <a:t>As tax revenues shrink, so does the $$ available for education</a:t>
            </a:r>
          </a:p>
          <a:p>
            <a:r>
              <a:rPr lang="en-US" dirty="0">
                <a:latin typeface="Constantia" pitchFamily="18" charset="0"/>
              </a:rPr>
              <a:t>Public Policies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Schools </a:t>
            </a:r>
            <a:r>
              <a:rPr lang="en-US" dirty="0">
                <a:latin typeface="Constantia" pitchFamily="18" charset="0"/>
              </a:rPr>
              <a:t>not meeting federal standards can be taken over by state governments</a:t>
            </a:r>
          </a:p>
          <a:p>
            <a:r>
              <a:rPr lang="en-US" dirty="0">
                <a:latin typeface="Constantia" pitchFamily="18" charset="0"/>
              </a:rPr>
              <a:t>Non-educational issues</a:t>
            </a:r>
          </a:p>
          <a:p>
            <a:pPr lvl="1"/>
            <a:r>
              <a:rPr lang="en-US" dirty="0">
                <a:latin typeface="Constantia" pitchFamily="18" charset="0"/>
              </a:rPr>
              <a:t>Violence, family issues, drop out issues,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Constantia" pitchFamily="18" charset="0"/>
              </a:rPr>
              <a:t>What are alternatives to the current system?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onstantia" pitchFamily="18" charset="0"/>
              </a:rPr>
              <a:t>Charter Schools ~ public </a:t>
            </a:r>
            <a:r>
              <a:rPr lang="en-US" sz="3200" dirty="0" smtClean="0">
                <a:latin typeface="Constantia" pitchFamily="18" charset="0"/>
              </a:rPr>
              <a:t>schools </a:t>
            </a:r>
            <a:r>
              <a:rPr lang="en-US" sz="3200" dirty="0">
                <a:latin typeface="Constantia" pitchFamily="18" charset="0"/>
              </a:rPr>
              <a:t>not held </a:t>
            </a:r>
            <a:r>
              <a:rPr lang="en-US" sz="3200" dirty="0" smtClean="0">
                <a:latin typeface="Constantia" pitchFamily="18" charset="0"/>
              </a:rPr>
              <a:t>to same </a:t>
            </a:r>
            <a:r>
              <a:rPr lang="en-US" sz="3200" dirty="0" err="1" smtClean="0">
                <a:latin typeface="Constantia" pitchFamily="18" charset="0"/>
              </a:rPr>
              <a:t>regs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>
                <a:latin typeface="Constantia" pitchFamily="18" charset="0"/>
              </a:rPr>
              <a:t>as normal public schools; private businesses </a:t>
            </a:r>
            <a:r>
              <a:rPr lang="en-US" sz="3200" dirty="0" smtClean="0">
                <a:latin typeface="Constantia" pitchFamily="18" charset="0"/>
              </a:rPr>
              <a:t>&amp; individuals </a:t>
            </a:r>
            <a:r>
              <a:rPr lang="en-US" sz="3200" dirty="0">
                <a:latin typeface="Constantia" pitchFamily="18" charset="0"/>
              </a:rPr>
              <a:t>often pay the cost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onstantia" pitchFamily="18" charset="0"/>
              </a:rPr>
              <a:t>Tuition Vouchers ~ government money </a:t>
            </a:r>
            <a:r>
              <a:rPr lang="en-US" sz="3200" dirty="0" smtClean="0">
                <a:latin typeface="Constantia" pitchFamily="18" charset="0"/>
              </a:rPr>
              <a:t>order so low-income parents can send kids to school of their choice</a:t>
            </a:r>
            <a:endParaRPr lang="en-US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Legislative Branch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6172200" cy="4876800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North Carolina General Assembly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Bicameral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House of Representatives (120) and Senate (50)</a:t>
            </a:r>
          </a:p>
          <a:p>
            <a:r>
              <a:rPr lang="en-US" sz="2800" dirty="0">
                <a:latin typeface="Constantia" pitchFamily="18" charset="0"/>
              </a:rPr>
              <a:t>Requirements to Run</a:t>
            </a:r>
          </a:p>
          <a:p>
            <a:pPr lvl="1"/>
            <a:r>
              <a:rPr lang="en-US" sz="2200" dirty="0">
                <a:latin typeface="Constantia" pitchFamily="18" charset="0"/>
              </a:rPr>
              <a:t>House: 21 years old; one year in district</a:t>
            </a:r>
          </a:p>
          <a:p>
            <a:pPr lvl="1"/>
            <a:r>
              <a:rPr lang="en-US" sz="2200" dirty="0">
                <a:latin typeface="Constantia" pitchFamily="18" charset="0"/>
              </a:rPr>
              <a:t>Senate: 25 years old; 2 yrs. in NC, 1 in district</a:t>
            </a:r>
          </a:p>
          <a:p>
            <a:r>
              <a:rPr lang="en-US" sz="2800" dirty="0">
                <a:latin typeface="Constantia" pitchFamily="18" charset="0"/>
              </a:rPr>
              <a:t>Responsibilities</a:t>
            </a:r>
          </a:p>
          <a:p>
            <a:pPr lvl="1"/>
            <a:r>
              <a:rPr lang="en-US" sz="2200" dirty="0">
                <a:latin typeface="Constantia" pitchFamily="18" charset="0"/>
              </a:rPr>
              <a:t>Pass laws (statutes), passing budget, elect college board members</a:t>
            </a:r>
          </a:p>
          <a:p>
            <a:pPr lvl="1"/>
            <a:endParaRPr lang="en-US" sz="2200" dirty="0">
              <a:latin typeface="Constantia" pitchFamily="18" charset="0"/>
            </a:endParaRPr>
          </a:p>
        </p:txBody>
      </p:sp>
      <p:pic>
        <p:nvPicPr>
          <p:cNvPr id="5125" name="Picture 5" descr="legbui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8956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n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0605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Executive Branch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The Governor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Similar powers to the President</a:t>
            </a:r>
          </a:p>
          <a:p>
            <a:r>
              <a:rPr lang="en-US" sz="2800" dirty="0">
                <a:latin typeface="Constantia" pitchFamily="18" charset="0"/>
              </a:rPr>
              <a:t>The Lieutenant Governor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Similar to Vice President</a:t>
            </a:r>
          </a:p>
          <a:p>
            <a:r>
              <a:rPr lang="en-US" sz="2800" dirty="0">
                <a:latin typeface="Constantia" pitchFamily="18" charset="0"/>
              </a:rPr>
              <a:t>The Council of State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Elected officials</a:t>
            </a:r>
          </a:p>
          <a:p>
            <a:r>
              <a:rPr lang="en-US" sz="2800" dirty="0">
                <a:latin typeface="Constantia" pitchFamily="18" charset="0"/>
              </a:rPr>
              <a:t>The Governor’s Cabinet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Similar to the President’s Cabinet</a:t>
            </a:r>
          </a:p>
        </p:txBody>
      </p:sp>
      <p:pic>
        <p:nvPicPr>
          <p:cNvPr id="8196" name="Picture 4" descr="north_carolina_state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3813"/>
            <a:ext cx="2286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overnor ma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Governor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524000"/>
            <a:ext cx="5715000" cy="4525963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4 Year Term (limit of two)</a:t>
            </a:r>
          </a:p>
          <a:p>
            <a:r>
              <a:rPr lang="en-US" dirty="0">
                <a:latin typeface="Constantia" pitchFamily="18" charset="0"/>
              </a:rPr>
              <a:t>30 years old, 2 year resident of North Carolina</a:t>
            </a:r>
          </a:p>
          <a:p>
            <a:r>
              <a:rPr lang="en-US" dirty="0">
                <a:latin typeface="Constantia" pitchFamily="18" charset="0"/>
              </a:rPr>
              <a:t>Powers and Responsibilities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Appoints officials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Proposes legislation</a:t>
            </a:r>
          </a:p>
          <a:p>
            <a:pPr lvl="1"/>
            <a:r>
              <a:rPr lang="en-US" sz="2400" dirty="0" smtClean="0">
                <a:latin typeface="Constantia" pitchFamily="18" charset="0"/>
              </a:rPr>
              <a:t>Proposes/administers </a:t>
            </a:r>
            <a:r>
              <a:rPr lang="en-US" sz="2400" dirty="0">
                <a:latin typeface="Constantia" pitchFamily="18" charset="0"/>
              </a:rPr>
              <a:t>state budget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Veto legislation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Grant clemency (pardons)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nstantia" pitchFamily="18" charset="0"/>
              </a:rPr>
              <a:t>Gov. </a:t>
            </a:r>
            <a:r>
              <a:rPr lang="en-US" sz="2000" dirty="0" smtClean="0">
                <a:latin typeface="Constantia" pitchFamily="18" charset="0"/>
              </a:rPr>
              <a:t>Pat </a:t>
            </a:r>
            <a:r>
              <a:rPr lang="en-US" sz="2000" dirty="0" err="1" smtClean="0">
                <a:latin typeface="Constantia" pitchFamily="18" charset="0"/>
              </a:rPr>
              <a:t>McCrory</a:t>
            </a:r>
            <a:r>
              <a:rPr lang="en-US" sz="2000" dirty="0" smtClean="0">
                <a:latin typeface="Constantia" pitchFamily="18" charset="0"/>
              </a:rPr>
              <a:t> (R)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684912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Lieutenant Governor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nstantia" pitchFamily="18" charset="0"/>
              </a:rPr>
              <a:t>4 Year term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Elected independently from the Governor</a:t>
            </a:r>
          </a:p>
          <a:p>
            <a:r>
              <a:rPr lang="en-US" sz="2800" dirty="0">
                <a:latin typeface="Constantia" pitchFamily="18" charset="0"/>
              </a:rPr>
              <a:t>Duties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Succeeds Governor if necessary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President of the Senate</a:t>
            </a:r>
          </a:p>
          <a:p>
            <a:pPr lvl="2"/>
            <a:r>
              <a:rPr lang="en-US" sz="2000" dirty="0">
                <a:latin typeface="Constantia" pitchFamily="18" charset="0"/>
              </a:rPr>
              <a:t>Only votes to break ties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Serves on committees and boards for the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Council of State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10 people, all </a:t>
            </a:r>
            <a:r>
              <a:rPr lang="en-US" sz="2400" u="sng" dirty="0">
                <a:latin typeface="Constantia" pitchFamily="18" charset="0"/>
              </a:rPr>
              <a:t>elected</a:t>
            </a:r>
            <a:r>
              <a:rPr lang="en-US" sz="2400" dirty="0">
                <a:latin typeface="Constantia" pitchFamily="18" charset="0"/>
              </a:rPr>
              <a:t> for four year terms by the people of North Carolina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Governor and Lt. Governor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Attorney General, Commissioners of Agriculture, Insurance, and Labor, Sec. of State, State Auditor and Treasurer, and Superintendent of Public Instruction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The Council of State all work </a:t>
            </a:r>
            <a:r>
              <a:rPr lang="en-US" sz="2400" dirty="0" smtClean="0">
                <a:latin typeface="Constantia" pitchFamily="18" charset="0"/>
              </a:rPr>
              <a:t>independently</a:t>
            </a:r>
            <a:endParaRPr lang="en-US" sz="2400" dirty="0">
              <a:latin typeface="Constantia" pitchFamily="18" charset="0"/>
            </a:endParaRPr>
          </a:p>
        </p:txBody>
      </p:sp>
      <p:pic>
        <p:nvPicPr>
          <p:cNvPr id="11268" name="Picture 4" descr="inaug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45" y="4800600"/>
            <a:ext cx="297180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Governor’s Cabinet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10 Departments appointed by the Governor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Departments of: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Administration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Commerce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Correction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Crime and Public Safety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Cultural Resources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Environment and Natural Resources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HHS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Juvenile Justice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Revenue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1230</Words>
  <Application>Microsoft Office PowerPoint</Application>
  <PresentationFormat>On-screen Show (4:3)</PresentationFormat>
  <Paragraphs>261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North Carolina State and Local Government</vt:lpstr>
      <vt:lpstr>The North Carolina State Constitution</vt:lpstr>
      <vt:lpstr>The North Carolina State Constitution</vt:lpstr>
      <vt:lpstr>Legislative Branch</vt:lpstr>
      <vt:lpstr>The Executive Branch</vt:lpstr>
      <vt:lpstr>The Governor</vt:lpstr>
      <vt:lpstr>The Lieutenant Governor</vt:lpstr>
      <vt:lpstr>The Council of State</vt:lpstr>
      <vt:lpstr>The Governor’s Cabinet</vt:lpstr>
      <vt:lpstr>The State Judicial Branch</vt:lpstr>
      <vt:lpstr>The Judicial Branch</vt:lpstr>
      <vt:lpstr>The Judicial Branch</vt:lpstr>
      <vt:lpstr>Landmark State Supreme Court Cases</vt:lpstr>
      <vt:lpstr>Local Government</vt:lpstr>
      <vt:lpstr>County Government</vt:lpstr>
      <vt:lpstr>Other Elected County Officials</vt:lpstr>
      <vt:lpstr>Services Provided by Counties</vt:lpstr>
      <vt:lpstr>Municipal Government</vt:lpstr>
      <vt:lpstr>Responsibilities of City Government</vt:lpstr>
      <vt:lpstr>Services provided by cities</vt:lpstr>
      <vt:lpstr>Where do cities come from?</vt:lpstr>
      <vt:lpstr>Towns &amp; Townships</vt:lpstr>
      <vt:lpstr>Issues facing cities</vt:lpstr>
      <vt:lpstr>Zoning</vt:lpstr>
      <vt:lpstr>Annexation: when a city extends its boundaries to take in people living in unincorporated areas</vt:lpstr>
      <vt:lpstr>Civic Participation</vt:lpstr>
      <vt:lpstr>State and Local Law Enforcement</vt:lpstr>
      <vt:lpstr>Financing State and Local Government</vt:lpstr>
      <vt:lpstr>What does the state spend its money on?</vt:lpstr>
      <vt:lpstr>Financing County Government</vt:lpstr>
      <vt:lpstr>What do counties spend their money on?</vt:lpstr>
      <vt:lpstr>Issues in Education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State and Local Government</dc:title>
  <dc:creator>david_becker</dc:creator>
  <cp:lastModifiedBy>Dobbs</cp:lastModifiedBy>
  <cp:revision>71</cp:revision>
  <dcterms:created xsi:type="dcterms:W3CDTF">2011-03-27T14:25:12Z</dcterms:created>
  <dcterms:modified xsi:type="dcterms:W3CDTF">2013-09-23T21:43:41Z</dcterms:modified>
</cp:coreProperties>
</file>