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70" r:id="rId3"/>
    <p:sldId id="259" r:id="rId4"/>
    <p:sldId id="271" r:id="rId5"/>
    <p:sldId id="266" r:id="rId6"/>
    <p:sldId id="272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55F20F-E2F3-4CCB-B188-9737B2C98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94972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A6069-A1CA-402F-B655-7FE97B7A4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01468"/>
      </p:ext>
    </p:extLst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8AB3B-4344-4B46-9DE6-5EA8BE62F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81162"/>
      </p:ext>
    </p:extLst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952A-F472-4F59-86D7-BC63426B2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72163"/>
      </p:ext>
    </p:extLst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CBF8A-2552-4921-84CA-7A35C1D1F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29716"/>
      </p:ext>
    </p:extLst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F0833-EA12-4184-A7F3-2902A9D2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88026"/>
      </p:ext>
    </p:extLst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E7607-DE67-4771-9231-CE9812B06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82006"/>
      </p:ext>
    </p:extLst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CF72F-A8EB-4F79-9BDB-2A8C98246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33769"/>
      </p:ext>
    </p:extLst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76D71-83EF-4B88-8C6F-7B612297B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56094"/>
      </p:ext>
    </p:extLst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6ED22-7061-4C62-800B-419D11ADF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77705"/>
      </p:ext>
    </p:extLst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4EEF1-BD2B-4D10-B635-194A2F9E1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89506"/>
      </p:ext>
    </p:extLst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fld id="{5CC1AEE7-B173-4418-8889-669D9E204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150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50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150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150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50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150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150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50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150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150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50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150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150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50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150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70104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Influences on American Law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1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Goal 3</a:t>
            </a:r>
            <a:endParaRPr lang="en-US" sz="51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5400" u="sng" dirty="0" smtClean="0">
                <a:solidFill>
                  <a:schemeClr val="accent1"/>
                </a:solidFill>
                <a:latin typeface="Maiandra GD" pitchFamily="34" charset="0"/>
              </a:rPr>
              <a:t>ANCIENT INFLUENCE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114800"/>
          </a:xfrm>
        </p:spPr>
        <p:txBody>
          <a:bodyPr/>
          <a:lstStyle/>
          <a:p>
            <a:r>
              <a:rPr lang="en-US" dirty="0" smtClean="0"/>
              <a:t>Code of Hammurabi: 1760 BC</a:t>
            </a:r>
          </a:p>
          <a:p>
            <a:pPr lvl="1"/>
            <a:r>
              <a:rPr lang="en-US" dirty="0"/>
              <a:t>First known system of written </a:t>
            </a:r>
            <a:r>
              <a:rPr lang="en-US" dirty="0" smtClean="0"/>
              <a:t>law</a:t>
            </a:r>
            <a:endParaRPr lang="en-US" dirty="0"/>
          </a:p>
          <a:p>
            <a:pPr lvl="1"/>
            <a:r>
              <a:rPr lang="en-US" dirty="0"/>
              <a:t>Over 250 harsh laws</a:t>
            </a:r>
          </a:p>
          <a:p>
            <a:pPr lvl="1"/>
            <a:r>
              <a:rPr lang="en-US" dirty="0"/>
              <a:t>Legal Code – </a:t>
            </a:r>
            <a:r>
              <a:rPr lang="en-US" dirty="0" smtClean="0"/>
              <a:t>what </a:t>
            </a:r>
            <a:r>
              <a:rPr lang="en-US" dirty="0"/>
              <a:t>is legal and </a:t>
            </a:r>
            <a:r>
              <a:rPr lang="en-US" dirty="0" smtClean="0"/>
              <a:t>illegal</a:t>
            </a:r>
          </a:p>
          <a:p>
            <a:r>
              <a:rPr lang="en-US" dirty="0" smtClean="0"/>
              <a:t>Ten Commandments: 1200 BC</a:t>
            </a:r>
          </a:p>
          <a:p>
            <a:pPr lvl="1"/>
            <a:r>
              <a:rPr lang="en-US" dirty="0"/>
              <a:t>Found in the </a:t>
            </a:r>
            <a:r>
              <a:rPr lang="en-US" dirty="0" smtClean="0"/>
              <a:t>Bible</a:t>
            </a:r>
            <a:endParaRPr lang="en-US" dirty="0"/>
          </a:p>
          <a:p>
            <a:pPr lvl="1"/>
            <a:r>
              <a:rPr lang="en-US" dirty="0"/>
              <a:t>Moral Code – statements of right and wrong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split orient="vert"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Ancient Influence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Draconian Law: 621 BC</a:t>
            </a:r>
          </a:p>
          <a:p>
            <a:pPr lvl="1" eaLnBrk="1" hangingPunct="1">
              <a:defRPr/>
            </a:pPr>
            <a:r>
              <a:rPr lang="en-US" sz="2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First written law 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of Athens, Greece</a:t>
            </a:r>
          </a:p>
          <a:p>
            <a:pPr lvl="1" eaLnBrk="1" hangingPunct="1">
              <a:defRPr/>
            </a:pP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Very harsh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Justinian Codes: 533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Harsh Roman law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Emperor Justinian I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compiled/simplified the 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previous Roman codes of law </a:t>
            </a:r>
          </a:p>
          <a:p>
            <a:pPr marL="457200" lvl="1" indent="0" eaLnBrk="1" hangingPunct="1">
              <a:buNone/>
              <a:defRPr/>
            </a:pP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800" u="sng" dirty="0" smtClean="0">
                <a:solidFill>
                  <a:schemeClr val="accent1"/>
                </a:solidFill>
                <a:latin typeface="Maiandra GD" pitchFamily="34" charset="0"/>
              </a:rPr>
              <a:t>European INFLUENCE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10600" cy="4114800"/>
          </a:xfrm>
        </p:spPr>
        <p:txBody>
          <a:bodyPr/>
          <a:lstStyle/>
          <a:p>
            <a:r>
              <a:rPr lang="en-US" dirty="0" smtClean="0"/>
              <a:t>British Common Law: 1100s</a:t>
            </a:r>
          </a:p>
          <a:p>
            <a:pPr lvl="1"/>
            <a:r>
              <a:rPr lang="en-US" dirty="0"/>
              <a:t>Most important source of American </a:t>
            </a:r>
            <a:r>
              <a:rPr lang="en-US" dirty="0" smtClean="0"/>
              <a:t>law</a:t>
            </a:r>
            <a:endParaRPr lang="en-US" dirty="0"/>
          </a:p>
          <a:p>
            <a:pPr lvl="1"/>
            <a:r>
              <a:rPr lang="en-US" dirty="0"/>
              <a:t>Common law - based on previous court </a:t>
            </a:r>
            <a:r>
              <a:rPr lang="en-US" dirty="0" smtClean="0"/>
              <a:t>decision</a:t>
            </a:r>
            <a:endParaRPr lang="en-US" dirty="0"/>
          </a:p>
          <a:p>
            <a:pPr lvl="1"/>
            <a:r>
              <a:rPr lang="en-US" dirty="0" err="1"/>
              <a:t>Est</a:t>
            </a:r>
            <a:r>
              <a:rPr lang="en-US" dirty="0"/>
              <a:t> in many English colonies</a:t>
            </a:r>
          </a:p>
          <a:p>
            <a:r>
              <a:rPr lang="en-US" dirty="0" smtClean="0"/>
              <a:t>Magna </a:t>
            </a:r>
            <a:r>
              <a:rPr lang="en-US" dirty="0" err="1" smtClean="0"/>
              <a:t>Carta</a:t>
            </a:r>
            <a:r>
              <a:rPr lang="en-US" dirty="0" smtClean="0"/>
              <a:t>: 1215</a:t>
            </a:r>
          </a:p>
          <a:p>
            <a:pPr lvl="1"/>
            <a:r>
              <a:rPr lang="en-US" dirty="0"/>
              <a:t>Limited </a:t>
            </a:r>
            <a:r>
              <a:rPr lang="en-US" dirty="0" smtClean="0"/>
              <a:t>powers </a:t>
            </a:r>
            <a:r>
              <a:rPr lang="en-US" dirty="0"/>
              <a:t>of </a:t>
            </a:r>
            <a:r>
              <a:rPr lang="en-US" dirty="0" smtClean="0"/>
              <a:t> </a:t>
            </a:r>
            <a:r>
              <a:rPr lang="en-US" dirty="0"/>
              <a:t>English </a:t>
            </a:r>
            <a:r>
              <a:rPr lang="en-US" dirty="0" smtClean="0"/>
              <a:t>king</a:t>
            </a:r>
            <a:endParaRPr lang="en-US" dirty="0"/>
          </a:p>
          <a:p>
            <a:pPr lvl="1"/>
            <a:r>
              <a:rPr lang="en-US" dirty="0"/>
              <a:t>Granted new rights and laws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split orient="vert"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European Influence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534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Maiandra GD" pitchFamily="34" charset="0"/>
              </a:rPr>
              <a:t>English Bill of Rights: 1689</a:t>
            </a:r>
          </a:p>
          <a:p>
            <a:pPr lvl="1" eaLnBrk="1" hangingPunct="1">
              <a:defRPr/>
            </a:pPr>
            <a:r>
              <a:rPr lang="en-US" sz="2600" dirty="0" smtClean="0">
                <a:latin typeface="Maiandra GD" pitchFamily="34" charset="0"/>
              </a:rPr>
              <a:t>Further restricted the  British monarchy</a:t>
            </a:r>
          </a:p>
          <a:p>
            <a:pPr lvl="1" eaLnBrk="1" hangingPunct="1">
              <a:defRPr/>
            </a:pPr>
            <a:r>
              <a:rPr lang="en-US" sz="2600" dirty="0" smtClean="0">
                <a:latin typeface="Maiandra GD" pitchFamily="34" charset="0"/>
              </a:rPr>
              <a:t>Holds many ideas we  have in  Bill of Rights</a:t>
            </a:r>
          </a:p>
          <a:p>
            <a:pPr eaLnBrk="1" hangingPunct="1">
              <a:defRPr/>
            </a:pPr>
            <a:r>
              <a:rPr lang="en-US" dirty="0" smtClean="0">
                <a:latin typeface="Maiandra GD" pitchFamily="34" charset="0"/>
              </a:rPr>
              <a:t>The Social Contract: 1762</a:t>
            </a:r>
          </a:p>
          <a:p>
            <a:pPr lvl="1" eaLnBrk="1" hangingPunct="1">
              <a:defRPr/>
            </a:pPr>
            <a:r>
              <a:rPr lang="en-US" dirty="0">
                <a:latin typeface="Maiandra GD" pitchFamily="34" charset="0"/>
              </a:rPr>
              <a:t>Book </a:t>
            </a:r>
            <a:r>
              <a:rPr lang="en-US" dirty="0" smtClean="0">
                <a:latin typeface="Maiandra GD" pitchFamily="34" charset="0"/>
              </a:rPr>
              <a:t>by </a:t>
            </a:r>
            <a:r>
              <a:rPr lang="en-US" dirty="0">
                <a:latin typeface="Maiandra GD" pitchFamily="34" charset="0"/>
              </a:rPr>
              <a:t>Jean-Jacques Rousseau</a:t>
            </a:r>
          </a:p>
          <a:p>
            <a:pPr lvl="1" eaLnBrk="1" hangingPunct="1">
              <a:defRPr/>
            </a:pPr>
            <a:r>
              <a:rPr lang="en-US" dirty="0" smtClean="0">
                <a:latin typeface="Maiandra GD" pitchFamily="34" charset="0"/>
              </a:rPr>
              <a:t>Based </a:t>
            </a:r>
            <a:r>
              <a:rPr lang="en-US" dirty="0">
                <a:latin typeface="Maiandra GD" pitchFamily="34" charset="0"/>
              </a:rPr>
              <a:t>on enlightenment ideas of John Locke</a:t>
            </a:r>
          </a:p>
          <a:p>
            <a:pPr lvl="1" eaLnBrk="1" hangingPunct="1">
              <a:defRPr/>
            </a:pPr>
            <a:r>
              <a:rPr lang="en-US" dirty="0" smtClean="0">
                <a:latin typeface="Maiandra GD" pitchFamily="34" charset="0"/>
              </a:rPr>
              <a:t>Believed </a:t>
            </a:r>
            <a:r>
              <a:rPr lang="en-US" dirty="0" err="1">
                <a:latin typeface="Maiandra GD" pitchFamily="34" charset="0"/>
              </a:rPr>
              <a:t>govt</a:t>
            </a:r>
            <a:r>
              <a:rPr lang="en-US" dirty="0">
                <a:latin typeface="Maiandra GD" pitchFamily="34" charset="0"/>
              </a:rPr>
              <a:t> can only be ideal if approved by the </a:t>
            </a:r>
            <a:r>
              <a:rPr lang="en-US" dirty="0" err="1" smtClean="0">
                <a:latin typeface="Maiandra GD" pitchFamily="34" charset="0"/>
              </a:rPr>
              <a:t>ppl</a:t>
            </a:r>
            <a:endParaRPr lang="en-US" dirty="0">
              <a:latin typeface="Maiandra GD" pitchFamily="34" charset="0"/>
            </a:endParaRPr>
          </a:p>
          <a:p>
            <a:pPr lvl="1" eaLnBrk="1" hangingPunct="1">
              <a:defRPr/>
            </a:pPr>
            <a:endParaRPr lang="en-US" dirty="0" smtClean="0">
              <a:latin typeface="Maiandra GD" pitchFamily="34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400" u="sng" dirty="0" smtClean="0">
                <a:solidFill>
                  <a:schemeClr val="accent1"/>
                </a:solidFill>
                <a:latin typeface="Maiandra GD" pitchFamily="34" charset="0"/>
              </a:rPr>
              <a:t>North American INFLUENCE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763000" cy="4114800"/>
          </a:xfrm>
        </p:spPr>
        <p:txBody>
          <a:bodyPr/>
          <a:lstStyle/>
          <a:p>
            <a:r>
              <a:rPr lang="en-US" dirty="0" smtClean="0"/>
              <a:t>Iroquois Constitution: 1500s</a:t>
            </a:r>
          </a:p>
          <a:p>
            <a:pPr lvl="1"/>
            <a:r>
              <a:rPr lang="en-US" dirty="0"/>
              <a:t>Constitution of </a:t>
            </a:r>
            <a:r>
              <a:rPr lang="en-US" dirty="0" err="1" smtClean="0"/>
              <a:t>confed</a:t>
            </a:r>
            <a:r>
              <a:rPr lang="en-US" dirty="0" smtClean="0"/>
              <a:t> </a:t>
            </a:r>
            <a:r>
              <a:rPr lang="en-US" dirty="0"/>
              <a:t>of 6 Native American </a:t>
            </a:r>
            <a:r>
              <a:rPr lang="en-US" dirty="0" smtClean="0"/>
              <a:t>tribes</a:t>
            </a:r>
            <a:endParaRPr lang="en-US" dirty="0"/>
          </a:p>
          <a:p>
            <a:pPr lvl="1"/>
            <a:r>
              <a:rPr lang="en-US" dirty="0"/>
              <a:t>Inspired </a:t>
            </a:r>
            <a:r>
              <a:rPr lang="en-US" dirty="0" smtClean="0"/>
              <a:t>Ben Franklin &amp; </a:t>
            </a:r>
            <a:r>
              <a:rPr lang="en-US" dirty="0"/>
              <a:t>James Madison when writing </a:t>
            </a:r>
            <a:r>
              <a:rPr lang="en-US" dirty="0" smtClean="0"/>
              <a:t>U.S</a:t>
            </a:r>
            <a:r>
              <a:rPr lang="en-US" dirty="0"/>
              <a:t>. Constitution</a:t>
            </a:r>
          </a:p>
          <a:p>
            <a:r>
              <a:rPr lang="en-US" dirty="0" smtClean="0"/>
              <a:t>House of Burgesses: 1619</a:t>
            </a:r>
          </a:p>
          <a:p>
            <a:pPr lvl="1"/>
            <a:r>
              <a:rPr lang="en-US" dirty="0"/>
              <a:t>First rep assembly in North </a:t>
            </a:r>
            <a:r>
              <a:rPr lang="en-US" dirty="0" smtClean="0"/>
              <a:t>America</a:t>
            </a:r>
            <a:endParaRPr lang="en-US" dirty="0"/>
          </a:p>
          <a:p>
            <a:pPr lvl="1"/>
            <a:r>
              <a:rPr lang="en-US" dirty="0"/>
              <a:t>B</a:t>
            </a:r>
            <a:r>
              <a:rPr lang="en-US" dirty="0" smtClean="0"/>
              <a:t>eginning </a:t>
            </a:r>
            <a:r>
              <a:rPr lang="en-US" dirty="0"/>
              <a:t>of self-</a:t>
            </a:r>
            <a:r>
              <a:rPr lang="en-US" dirty="0" err="1"/>
              <a:t>govt</a:t>
            </a:r>
            <a:r>
              <a:rPr lang="en-US" dirty="0"/>
              <a:t> and law-making in colonies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split orient="vert"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North American Influence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686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Mayflower Compact: 1620</a:t>
            </a:r>
          </a:p>
          <a:p>
            <a:pPr lvl="1" eaLnBrk="1" hangingPunct="1">
              <a:defRPr/>
            </a:pPr>
            <a:r>
              <a:rPr lang="en-US" sz="2600" dirty="0" smtClean="0">
                <a:solidFill>
                  <a:schemeClr val="tx1"/>
                </a:solidFill>
                <a:latin typeface="Maiandra GD" pitchFamily="34" charset="0"/>
              </a:rPr>
              <a:t>Set up direct democracy for Pilgrims in Plymouth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Declaration of Independence: 1776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Maiandra GD" pitchFamily="34" charset="0"/>
              </a:rPr>
              <a:t>Holds many ideas of Rousseau &amp; John Locke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Maiandra GD" pitchFamily="34" charset="0"/>
              </a:rPr>
              <a:t>Gives reason for colonies becoming </a:t>
            </a: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independent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Articles of Confederation: 1777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Maiandra GD" pitchFamily="34" charset="0"/>
              </a:rPr>
              <a:t>First attempt at </a:t>
            </a:r>
            <a:r>
              <a:rPr lang="en-US" dirty="0" err="1">
                <a:solidFill>
                  <a:schemeClr val="tx1"/>
                </a:solidFill>
                <a:latin typeface="Maiandra GD" pitchFamily="34" charset="0"/>
              </a:rPr>
              <a:t>govt</a:t>
            </a:r>
            <a:r>
              <a:rPr lang="en-US" dirty="0">
                <a:solidFill>
                  <a:schemeClr val="tx1"/>
                </a:solidFill>
                <a:latin typeface="Maiandra GD" pitchFamily="34" charset="0"/>
              </a:rPr>
              <a:t> in the </a:t>
            </a: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US (failed)</a:t>
            </a:r>
            <a:endParaRPr lang="en-US" dirty="0">
              <a:solidFill>
                <a:schemeClr val="tx1"/>
              </a:solidFill>
              <a:latin typeface="Maiandra GD" pitchFamily="34" charset="0"/>
            </a:endParaRP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Thrown out to  </a:t>
            </a:r>
            <a:r>
              <a:rPr lang="en-US" dirty="0">
                <a:solidFill>
                  <a:schemeClr val="tx1"/>
                </a:solidFill>
                <a:latin typeface="Maiandra GD" pitchFamily="34" charset="0"/>
              </a:rPr>
              <a:t>give more power to </a:t>
            </a: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fed </a:t>
            </a:r>
            <a:r>
              <a:rPr lang="en-US" dirty="0" err="1" smtClean="0">
                <a:solidFill>
                  <a:schemeClr val="tx1"/>
                </a:solidFill>
                <a:latin typeface="Maiandra GD" pitchFamily="34" charset="0"/>
              </a:rPr>
              <a:t>govt</a:t>
            </a:r>
            <a:endParaRPr lang="en-US" dirty="0">
              <a:solidFill>
                <a:schemeClr val="tx1"/>
              </a:solidFill>
              <a:latin typeface="Maiandra GD" pitchFamily="34" charset="0"/>
            </a:endParaRPr>
          </a:p>
          <a:p>
            <a:pPr lvl="1" eaLnBrk="1" hangingPunct="1">
              <a:defRPr/>
            </a:pPr>
            <a:endParaRPr lang="en-US" dirty="0">
              <a:solidFill>
                <a:schemeClr val="tx1"/>
              </a:solidFill>
              <a:latin typeface="Maiandra GD" pitchFamily="34" charset="0"/>
            </a:endParaRPr>
          </a:p>
          <a:p>
            <a:pPr lvl="1" eaLnBrk="1" hangingPunct="1">
              <a:defRPr/>
            </a:pPr>
            <a:endParaRPr lang="en-US" dirty="0" smtClean="0">
              <a:solidFill>
                <a:schemeClr val="tx1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ransition>
    <p:split orient="vert" dir="in"/>
  </p:transition>
</p:sld>
</file>

<file path=ppt/theme/theme1.xml><?xml version="1.0" encoding="utf-8"?>
<a:theme xmlns:a="http://schemas.openxmlformats.org/drawingml/2006/main" name="Echo">
  <a:themeElements>
    <a:clrScheme name="Echo 6">
      <a:dk1>
        <a:srgbClr val="1C1C1C"/>
      </a:dk1>
      <a:lt1>
        <a:srgbClr val="FFFFFF"/>
      </a:lt1>
      <a:dk2>
        <a:srgbClr val="710F0F"/>
      </a:dk2>
      <a:lt2>
        <a:srgbClr val="FFFFFF"/>
      </a:lt2>
      <a:accent1>
        <a:srgbClr val="FF9900"/>
      </a:accent1>
      <a:accent2>
        <a:srgbClr val="FF3300"/>
      </a:accent2>
      <a:accent3>
        <a:srgbClr val="BBAAAA"/>
      </a:accent3>
      <a:accent4>
        <a:srgbClr val="DADADA"/>
      </a:accent4>
      <a:accent5>
        <a:srgbClr val="FFCAAA"/>
      </a:accent5>
      <a:accent6>
        <a:srgbClr val="E72D00"/>
      </a:accent6>
      <a:hlink>
        <a:srgbClr val="666699"/>
      </a:hlink>
      <a:folHlink>
        <a:srgbClr val="996633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142</TotalTime>
  <Words>273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Echo</vt:lpstr>
      <vt:lpstr>Influences on American Law</vt:lpstr>
      <vt:lpstr>ANCIENT INFLUENCE</vt:lpstr>
      <vt:lpstr>Ancient Influence</vt:lpstr>
      <vt:lpstr>European INFLUENCE</vt:lpstr>
      <vt:lpstr>European Influence</vt:lpstr>
      <vt:lpstr>North American INFLUENCE</vt:lpstr>
      <vt:lpstr>North American Influence</vt:lpstr>
    </vt:vector>
  </TitlesOfParts>
  <Company>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Law</dc:title>
  <dc:creator>Cabarrus County Schools</dc:creator>
  <cp:lastModifiedBy>Whitney</cp:lastModifiedBy>
  <cp:revision>32</cp:revision>
  <dcterms:created xsi:type="dcterms:W3CDTF">2007-03-20T15:47:36Z</dcterms:created>
  <dcterms:modified xsi:type="dcterms:W3CDTF">2013-09-29T20:21:51Z</dcterms:modified>
</cp:coreProperties>
</file>