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3AA5D-7555-40AA-B190-5C6B3725AC9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4C7D9-D9F9-4355-9A1F-ECD80B91D1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80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3/16/2015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3/16/2015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858000" cy="1894362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 smtClean="0"/>
              <a:t>Unit 4: Law &amp; Legal System</a:t>
            </a:r>
            <a:endParaRPr lang="en-US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05400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500" dirty="0" smtClean="0"/>
              <a:t>The Judicial Process</a:t>
            </a:r>
            <a:endParaRPr lang="en-US" sz="4500" dirty="0"/>
          </a:p>
        </p:txBody>
      </p:sp>
      <p:pic>
        <p:nvPicPr>
          <p:cNvPr id="1031" name="Picture 7" descr="C:\Documents and Settings\ashley.rush\Local Settings\Temporary Internet Files\Content.IE5\2M5PRAA5\MC90023344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28600"/>
            <a:ext cx="5105400" cy="28462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84048"/>
            <a:ext cx="8001000" cy="48737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en-US" sz="2700" dirty="0" smtClean="0"/>
              <a:t>Suspect then goes to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ARRAIGNMENT</a:t>
            </a:r>
            <a:r>
              <a:rPr lang="en-US" sz="2700" dirty="0" smtClean="0"/>
              <a:t> (usually within 48 hours of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INDICTMENT</a:t>
            </a:r>
            <a:r>
              <a:rPr lang="en-US" sz="2700" dirty="0" smtClean="0"/>
              <a:t>)</a:t>
            </a:r>
          </a:p>
          <a:p>
            <a:pPr lvl="1"/>
            <a:r>
              <a:rPr lang="en-US" sz="2700" dirty="0" smtClean="0"/>
              <a:t>Suspect will be told of charges</a:t>
            </a:r>
          </a:p>
          <a:p>
            <a:pPr lvl="1"/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PLEA</a:t>
            </a:r>
            <a:r>
              <a:rPr lang="en-US" sz="2700" dirty="0" smtClean="0"/>
              <a:t> of guilty/not guilty/no contest will be entered </a:t>
            </a:r>
          </a:p>
          <a:p>
            <a:pPr lvl="2"/>
            <a:r>
              <a:rPr lang="en-US" sz="2700" dirty="0" smtClean="0"/>
              <a:t>Guilty = no trial</a:t>
            </a:r>
          </a:p>
          <a:p>
            <a:pPr lvl="2"/>
            <a:r>
              <a:rPr lang="en-US" sz="2700" dirty="0" smtClean="0"/>
              <a:t>Not guilty/no contest = go to trial</a:t>
            </a:r>
          </a:p>
          <a:p>
            <a:pPr lvl="1"/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BAIL</a:t>
            </a:r>
            <a:r>
              <a:rPr lang="en-US" sz="2700" dirty="0" smtClean="0"/>
              <a:t>, money given for release until trial, will be set</a:t>
            </a:r>
          </a:p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5. </a:t>
            </a:r>
            <a:r>
              <a:rPr lang="en-US" sz="2700" dirty="0" smtClean="0"/>
              <a:t>Trial date is then set on the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COURT DOCKET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700" dirty="0" smtClean="0"/>
              <a:t>(calendar of cases)</a:t>
            </a:r>
          </a:p>
          <a:p>
            <a:pPr>
              <a:buNone/>
            </a:pP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6. </a:t>
            </a:r>
            <a:r>
              <a:rPr lang="en-US" sz="2700" dirty="0" smtClean="0"/>
              <a:t>The defendant will be given a </a:t>
            </a:r>
            <a:r>
              <a:rPr lang="en-US" sz="2700" u="sng" dirty="0" smtClean="0">
                <a:solidFill>
                  <a:schemeClr val="accent1">
                    <a:lumMod val="75000"/>
                  </a:schemeClr>
                </a:solidFill>
              </a:rPr>
              <a:t>SUMMONS</a:t>
            </a:r>
            <a:r>
              <a:rPr lang="en-US" sz="2700" dirty="0" smtClean="0"/>
              <a:t> telling them when to come to court</a:t>
            </a:r>
          </a:p>
          <a:p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307848"/>
            <a:ext cx="8229600" cy="6473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7. </a:t>
            </a:r>
            <a:r>
              <a:rPr lang="en-US" sz="2600" dirty="0" smtClean="0"/>
              <a:t>Lawyers go to work for each side to create their case, they write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BRIEFS</a:t>
            </a:r>
            <a:r>
              <a:rPr lang="en-US" sz="2600" dirty="0" smtClean="0"/>
              <a:t> to summarize their argument 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8. </a:t>
            </a:r>
            <a:r>
              <a:rPr lang="en-US" sz="2600" dirty="0" smtClean="0"/>
              <a:t>Once the trial begins, each side has the opportunity to give opening statements, call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WITNESSES</a:t>
            </a:r>
            <a:r>
              <a:rPr lang="en-US" sz="2600" dirty="0" smtClean="0"/>
              <a:t>, and present evidence</a:t>
            </a:r>
          </a:p>
          <a:p>
            <a:pPr lvl="1"/>
            <a:r>
              <a:rPr lang="en-US" sz="2600" dirty="0" smtClean="0"/>
              <a:t>Witnesses can be forced to come to court by being served a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SUBPOENA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en-US" sz="2600" dirty="0" smtClean="0"/>
              <a:t>Once on the stand a witness must tell the truth, if they lie it is called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PERJURY</a:t>
            </a:r>
            <a:r>
              <a:rPr lang="en-US" sz="2600" dirty="0" smtClean="0"/>
              <a:t> and it is a crime</a:t>
            </a:r>
          </a:p>
          <a:p>
            <a:pPr>
              <a:buNone/>
            </a:pP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9. </a:t>
            </a:r>
            <a:r>
              <a:rPr lang="en-US" sz="2600" dirty="0" smtClean="0"/>
              <a:t>If a case does not look good to either side, </a:t>
            </a:r>
            <a:r>
              <a:rPr lang="en-US" sz="2600" u="sng" dirty="0" smtClean="0">
                <a:solidFill>
                  <a:schemeClr val="accent1">
                    <a:lumMod val="75000"/>
                  </a:schemeClr>
                </a:solidFill>
              </a:rPr>
              <a:t>PLEA BARGAINING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600" dirty="0" smtClean="0"/>
              <a:t>will sometimes take place. This means the defendant will change their plea to guilty for a lesser charge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"/>
            <a:ext cx="8077200" cy="64739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10. </a:t>
            </a:r>
            <a:r>
              <a:rPr lang="en-US" sz="2500" dirty="0" smtClean="0"/>
              <a:t>If the case goes to the end, the lawyers will present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CLOSING ARGUMENTS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and then it will be in the hands of the jury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11. </a:t>
            </a:r>
            <a:r>
              <a:rPr lang="en-US" sz="2500" dirty="0" smtClean="0"/>
              <a:t>The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PETIT JURY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will deliberate (discuss) the evidence and come up with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VERDICT</a:t>
            </a:r>
            <a:r>
              <a:rPr lang="en-US" sz="2500" dirty="0" smtClean="0"/>
              <a:t> of guilty or not guilty</a:t>
            </a:r>
          </a:p>
          <a:p>
            <a:pPr lvl="1"/>
            <a:r>
              <a:rPr lang="en-US" sz="2500" dirty="0" smtClean="0"/>
              <a:t>If found guilty,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SENTENCING</a:t>
            </a:r>
            <a:r>
              <a:rPr lang="en-US" sz="2500" dirty="0" smtClean="0"/>
              <a:t> will be set to determine the punishment for the crime</a:t>
            </a:r>
          </a:p>
          <a:p>
            <a:pPr lvl="1"/>
            <a:r>
              <a:rPr lang="en-US" sz="2500" dirty="0" smtClean="0"/>
              <a:t>If found not guilty, this is called </a:t>
            </a:r>
            <a:r>
              <a:rPr lang="en-US" sz="2500" smtClean="0"/>
              <a:t>an </a:t>
            </a:r>
            <a:r>
              <a:rPr lang="en-US" sz="2500" u="sng" smtClean="0">
                <a:solidFill>
                  <a:schemeClr val="accent1">
                    <a:lumMod val="75000"/>
                  </a:schemeClr>
                </a:solidFill>
              </a:rPr>
              <a:t>ACQUITTAL</a:t>
            </a:r>
            <a:r>
              <a:rPr lang="en-US" sz="2500" dirty="0" smtClean="0"/>
              <a:t>, the defendant will be free to go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12. </a:t>
            </a:r>
            <a:r>
              <a:rPr lang="en-US" sz="2500" dirty="0" smtClean="0"/>
              <a:t>If found guilty, a case can by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APPEALED</a:t>
            </a:r>
            <a:r>
              <a:rPr lang="en-US" sz="2500" dirty="0" smtClean="0"/>
              <a:t> to a higher court</a:t>
            </a:r>
          </a:p>
          <a:p>
            <a:pPr lvl="1"/>
            <a:r>
              <a:rPr lang="en-US" sz="2500" dirty="0" smtClean="0"/>
              <a:t>At the higher levels of court the lawyers will give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ORAL ARGUMENTS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of their sides to a panel of judges</a:t>
            </a:r>
          </a:p>
          <a:p>
            <a:pPr lvl="1"/>
            <a:r>
              <a:rPr lang="en-US" sz="2500" dirty="0" smtClean="0"/>
              <a:t>No juries are used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Here is how it goes…</a:t>
            </a:r>
            <a:br>
              <a:rPr lang="en-US" sz="5000" u="sng" dirty="0" smtClean="0"/>
            </a:br>
            <a:r>
              <a:rPr lang="en-US" sz="5000" u="sng" dirty="0" smtClean="0"/>
              <a:t>(Civil Style)</a:t>
            </a:r>
            <a:endParaRPr lang="en-US" sz="5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001000" cy="4873752"/>
          </a:xfrm>
        </p:spPr>
        <p:txBody>
          <a:bodyPr>
            <a:noAutofit/>
          </a:bodyPr>
          <a:lstStyle/>
          <a:p>
            <a:r>
              <a:rPr lang="en-US" sz="2500" dirty="0" smtClean="0"/>
              <a:t>If a person wants to sue another person for money, change a contract, get a divorce, etc. they will file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COMPLAINT</a:t>
            </a:r>
            <a:r>
              <a:rPr lang="en-US" sz="2500" dirty="0" smtClean="0"/>
              <a:t> with the court.</a:t>
            </a:r>
          </a:p>
          <a:p>
            <a:r>
              <a:rPr lang="en-US" sz="2500" dirty="0" smtClean="0"/>
              <a:t>Both the defendant and plaintiff will get lawyers (if desired and necessary) and go to court to present their sides</a:t>
            </a:r>
          </a:p>
          <a:p>
            <a:r>
              <a:rPr lang="en-US" sz="2500" dirty="0" smtClean="0"/>
              <a:t>A judge and/or jury will listen to both sides of the case and then decide who the “winner” is and the outcome should be for both parties (who pays/who gains)</a:t>
            </a:r>
          </a:p>
          <a:p>
            <a:r>
              <a:rPr lang="en-US" sz="2500" dirty="0" smtClean="0"/>
              <a:t>If an agreement is reached before the end of the case this is known as 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PRE-HEARING SETTLEMENT</a:t>
            </a:r>
            <a:endParaRPr lang="en-US" sz="25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Special Items to Note…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755648"/>
            <a:ext cx="8153400" cy="4873752"/>
          </a:xfrm>
        </p:spPr>
        <p:txBody>
          <a:bodyPr>
            <a:normAutofit/>
          </a:bodyPr>
          <a:lstStyle/>
          <a:p>
            <a:r>
              <a:rPr lang="en-US" sz="2500" dirty="0" smtClean="0"/>
              <a:t>The information on court proceedings will change a little based on where you are and what the crime was, etc. </a:t>
            </a:r>
          </a:p>
          <a:p>
            <a:r>
              <a:rPr lang="en-US" sz="2500" dirty="0" smtClean="0"/>
              <a:t>Every case is different, no two are ever the same, this is just the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BASICS</a:t>
            </a:r>
            <a:r>
              <a:rPr lang="en-US" sz="2500" dirty="0" smtClean="0"/>
              <a:t>!</a:t>
            </a:r>
          </a:p>
          <a:p>
            <a:r>
              <a:rPr lang="en-US" sz="2500" dirty="0" smtClean="0"/>
              <a:t>Our examples were for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felony</a:t>
            </a:r>
            <a:r>
              <a:rPr lang="en-US" sz="2500" dirty="0" smtClean="0"/>
              <a:t> (severe crime) and large civil cases</a:t>
            </a:r>
          </a:p>
          <a:p>
            <a:pPr lvl="1"/>
            <a:r>
              <a:rPr lang="en-US" sz="2500" dirty="0" smtClean="0"/>
              <a:t>In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misdemeanor</a:t>
            </a:r>
            <a:r>
              <a:rPr lang="en-US" sz="2500" dirty="0" smtClean="0"/>
              <a:t> (less severe crimes) and small civil cases a judge will usually make a decision, there will be no jury, and lawyers are not always needed</a:t>
            </a:r>
            <a:endParaRPr lang="en-US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143000"/>
          </a:xfrm>
        </p:spPr>
        <p:txBody>
          <a:bodyPr>
            <a:noAutofit/>
          </a:bodyPr>
          <a:lstStyle/>
          <a:p>
            <a:r>
              <a:rPr lang="en-US" sz="5000" u="sng" dirty="0" smtClean="0"/>
              <a:t>Resolving Judicial Conflict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57400"/>
            <a:ext cx="7924800" cy="4419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court </a:t>
            </a:r>
            <a:r>
              <a:rPr lang="en-US" sz="3000" dirty="0" smtClean="0"/>
              <a:t>room: resolve </a:t>
            </a:r>
            <a:r>
              <a:rPr lang="en-US" sz="3000" dirty="0" smtClean="0"/>
              <a:t>diff types </a:t>
            </a:r>
            <a:r>
              <a:rPr lang="en-US" sz="3000" dirty="0" smtClean="0"/>
              <a:t>of conflicts</a:t>
            </a:r>
            <a:endParaRPr lang="en-US" sz="3000" dirty="0" smtClean="0"/>
          </a:p>
          <a:p>
            <a:pPr lvl="1"/>
            <a:r>
              <a:rPr lang="en-US" sz="3000" dirty="0" smtClean="0"/>
              <a:t>Criminal – guilty/innocent</a:t>
            </a:r>
          </a:p>
          <a:p>
            <a:pPr lvl="1"/>
            <a:r>
              <a:rPr lang="en-US" sz="3000" dirty="0" smtClean="0"/>
              <a:t>Civil – </a:t>
            </a:r>
            <a:r>
              <a:rPr lang="en-US" sz="3000" dirty="0" smtClean="0"/>
              <a:t>money/responsibility</a:t>
            </a:r>
            <a:endParaRPr lang="en-US" sz="3000" dirty="0" smtClean="0"/>
          </a:p>
          <a:p>
            <a:pPr lvl="1"/>
            <a:r>
              <a:rPr lang="en-US" sz="3000" dirty="0" smtClean="0"/>
              <a:t>Family – custody </a:t>
            </a:r>
            <a:r>
              <a:rPr lang="en-US" sz="3000" dirty="0" smtClean="0"/>
              <a:t>/divorce</a:t>
            </a:r>
            <a:endParaRPr lang="en-US" sz="3000" dirty="0" smtClean="0"/>
          </a:p>
          <a:p>
            <a:r>
              <a:rPr lang="en-US" sz="3000" dirty="0" smtClean="0"/>
              <a:t>helps adversaries resolve </a:t>
            </a:r>
            <a:r>
              <a:rPr lang="en-US" sz="3000" dirty="0" err="1" smtClean="0"/>
              <a:t>probs</a:t>
            </a:r>
            <a:endParaRPr lang="en-US" sz="3000" dirty="0" smtClean="0"/>
          </a:p>
          <a:p>
            <a:pPr lvl="1"/>
            <a:r>
              <a:rPr lang="en-US" sz="2700" dirty="0" err="1" smtClean="0"/>
              <a:t>Ppl</a:t>
            </a:r>
            <a:r>
              <a:rPr lang="en-US" sz="2700" dirty="0"/>
              <a:t>/</a:t>
            </a:r>
            <a:r>
              <a:rPr lang="en-US" sz="2700" dirty="0" err="1" smtClean="0"/>
              <a:t>grps</a:t>
            </a:r>
            <a:r>
              <a:rPr lang="en-US" sz="2700" dirty="0" smtClean="0"/>
              <a:t> </a:t>
            </a:r>
            <a:r>
              <a:rPr lang="en-US" sz="2700" dirty="0" smtClean="0"/>
              <a:t>against one another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19200"/>
            <a:ext cx="6172200" cy="2053590"/>
          </a:xfrm>
        </p:spPr>
        <p:txBody>
          <a:bodyPr>
            <a:noAutofit/>
          </a:bodyPr>
          <a:lstStyle/>
          <a:p>
            <a:r>
              <a:rPr lang="en-US" sz="7000" u="sng" dirty="0" smtClean="0"/>
              <a:t>People In The Court Room</a:t>
            </a:r>
            <a:endParaRPr lang="en-US" sz="7000" u="sng" dirty="0"/>
          </a:p>
        </p:txBody>
      </p:sp>
      <p:pic>
        <p:nvPicPr>
          <p:cNvPr id="1028" name="Picture 4" descr="C:\Documents and Settings\ashley.rush\Local Settings\Temporary Internet Files\Content.IE5\ILK7SBUH\MC9004459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2645" y="3693239"/>
            <a:ext cx="1905000" cy="2695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000" u="sng" dirty="0" smtClean="0"/>
              <a:t>Adversarial Parties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886200" cy="38862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Person being accused of </a:t>
            </a:r>
            <a:r>
              <a:rPr lang="en-US" sz="3000" dirty="0" smtClean="0"/>
              <a:t>crime</a:t>
            </a:r>
            <a:endParaRPr lang="en-US" sz="3000" dirty="0" smtClean="0"/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Person being sued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4086226" cy="3886200"/>
          </a:xfrm>
        </p:spPr>
        <p:txBody>
          <a:bodyPr>
            <a:noAutofit/>
          </a:bodyPr>
          <a:lstStyle/>
          <a:p>
            <a:r>
              <a:rPr lang="en-US" sz="3000" dirty="0"/>
              <a:t>B</a:t>
            </a:r>
            <a:r>
              <a:rPr lang="en-US" sz="3000" dirty="0" smtClean="0"/>
              <a:t>rings charges </a:t>
            </a:r>
            <a:r>
              <a:rPr lang="en-US" sz="3000" dirty="0" smtClean="0"/>
              <a:t>against the accused </a:t>
            </a:r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Person </a:t>
            </a:r>
            <a:r>
              <a:rPr lang="en-US" sz="3000" dirty="0" smtClean="0"/>
              <a:t>doing </a:t>
            </a:r>
            <a:r>
              <a:rPr lang="en-US" sz="3000" dirty="0" smtClean="0"/>
              <a:t>the suing 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DEFENDANT</a:t>
            </a:r>
            <a:endParaRPr lang="en-U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PLAINTIFF</a:t>
            </a:r>
            <a:endParaRPr lang="en-US" sz="3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allAtOnce" animBg="1"/>
      <p:bldP spid="6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/>
          <a:p>
            <a:pPr algn="ctr"/>
            <a:r>
              <a:rPr lang="en-US" sz="5000" u="sng" dirty="0" smtClean="0"/>
              <a:t>Lawyers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1752600"/>
            <a:ext cx="4191000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Legal rep </a:t>
            </a:r>
            <a:r>
              <a:rPr lang="en-US" sz="2800" dirty="0" smtClean="0"/>
              <a:t>for </a:t>
            </a:r>
            <a:r>
              <a:rPr lang="en-US" sz="2800" dirty="0" smtClean="0"/>
              <a:t>defendant in </a:t>
            </a:r>
            <a:r>
              <a:rPr lang="en-US" sz="2800" dirty="0" err="1" smtClean="0"/>
              <a:t>crim</a:t>
            </a:r>
            <a:r>
              <a:rPr lang="en-US" sz="2800" dirty="0" smtClean="0"/>
              <a:t> </a:t>
            </a:r>
            <a:r>
              <a:rPr lang="en-US" sz="2800" dirty="0" smtClean="0"/>
              <a:t>case</a:t>
            </a:r>
          </a:p>
          <a:p>
            <a:r>
              <a:rPr lang="en-US" sz="2800" dirty="0" smtClean="0"/>
              <a:t>a public defender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800" dirty="0" smtClean="0"/>
              <a:t>will be given to defendant if can’t afford one</a:t>
            </a:r>
          </a:p>
          <a:p>
            <a:pPr lvl="1"/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Gideon v. Wainwright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4495800" y="1752600"/>
            <a:ext cx="3933825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Legal rep for the opposing side in a criminal case</a:t>
            </a:r>
          </a:p>
          <a:p>
            <a:r>
              <a:rPr lang="en-US" sz="2800" dirty="0" smtClean="0"/>
              <a:t>Will ALWAYS represent the government</a:t>
            </a:r>
          </a:p>
          <a:p>
            <a:r>
              <a:rPr lang="en-US" sz="2800" dirty="0" smtClean="0"/>
              <a:t>Brings charges against the defendant</a:t>
            </a:r>
          </a:p>
          <a:p>
            <a:r>
              <a:rPr lang="en-US" sz="2800" dirty="0" smtClean="0"/>
              <a:t>Called the DA or ADA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>
          <a:xfrm>
            <a:off x="457200" y="865632"/>
            <a:ext cx="3657600" cy="886968"/>
          </a:xfrm>
        </p:spPr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DEFENSE ATTORNEY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648200" y="838200"/>
            <a:ext cx="3657600" cy="886968"/>
          </a:xfrm>
        </p:spPr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PROSECUTION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  <p:bldP spid="4" grpId="0" build="p"/>
      <p:bldP spid="5" grpId="0" build="p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US" sz="5000" u="sng" dirty="0" smtClean="0"/>
              <a:t>Keeping the Peace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4800" y="2286000"/>
            <a:ext cx="3886200" cy="3886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Keeps order in the court room</a:t>
            </a:r>
          </a:p>
          <a:p>
            <a:r>
              <a:rPr lang="en-US" sz="2800" dirty="0" smtClean="0"/>
              <a:t>Makes sure that both lawyers follow procedure and due process</a:t>
            </a:r>
          </a:p>
          <a:p>
            <a:r>
              <a:rPr lang="en-US" sz="2800" dirty="0" smtClean="0"/>
              <a:t>Makes final decisions in misdemeanor and small civil cases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Sheriff’s officer employed to</a:t>
            </a:r>
          </a:p>
          <a:p>
            <a:pPr lvl="1"/>
            <a:r>
              <a:rPr lang="en-US" sz="2800" dirty="0" smtClean="0"/>
              <a:t>Execute processes</a:t>
            </a:r>
          </a:p>
          <a:p>
            <a:pPr lvl="1"/>
            <a:r>
              <a:rPr lang="en-US" sz="2800" dirty="0" smtClean="0"/>
              <a:t>Make arrests if necessary</a:t>
            </a:r>
          </a:p>
          <a:p>
            <a:pPr lvl="1"/>
            <a:r>
              <a:rPr lang="en-US" sz="2800" dirty="0" smtClean="0"/>
              <a:t>Help maintain order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JUDGE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BAILIFF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 bldLvl="2"/>
      <p:bldP spid="5" grpId="0" build="p" animBg="1"/>
      <p:bldP spid="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534400" cy="94615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Citizens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16-23 citizens</a:t>
            </a:r>
          </a:p>
          <a:p>
            <a:r>
              <a:rPr lang="en-US" sz="3000" dirty="0" smtClean="0"/>
              <a:t>Decide if there is enough probable cause to charge a person with a crime</a:t>
            </a:r>
          </a:p>
          <a:p>
            <a:r>
              <a:rPr lang="en-US" sz="3000" dirty="0" smtClean="0"/>
              <a:t>DOES NOT decide innocence/guilt</a:t>
            </a:r>
            <a:endParaRPr lang="en-US" sz="3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12 citizens</a:t>
            </a:r>
          </a:p>
          <a:p>
            <a:r>
              <a:rPr lang="en-US" sz="3000" dirty="0" smtClean="0"/>
              <a:t>Decides if a person is innocent/guilty</a:t>
            </a:r>
          </a:p>
          <a:p>
            <a:pPr algn="ctr">
              <a:buNone/>
            </a:pPr>
            <a:r>
              <a:rPr lang="en-US" sz="3000" dirty="0" smtClean="0"/>
              <a:t>OR</a:t>
            </a:r>
          </a:p>
          <a:p>
            <a:r>
              <a:rPr lang="en-US" sz="3000" dirty="0" smtClean="0"/>
              <a:t>Decides who should win in a civil case</a:t>
            </a:r>
            <a:endParaRPr lang="en-US" sz="3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GRAND JURY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PETIT JURY</a:t>
            </a:r>
            <a:endParaRPr lang="en-US" sz="3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 animBg="1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57200"/>
            <a:ext cx="6477000" cy="2053590"/>
          </a:xfrm>
        </p:spPr>
        <p:txBody>
          <a:bodyPr>
            <a:noAutofit/>
          </a:bodyPr>
          <a:lstStyle/>
          <a:p>
            <a:r>
              <a:rPr lang="en-US" sz="7000" u="sng" dirty="0" smtClean="0"/>
              <a:t>Court Proceedings</a:t>
            </a:r>
            <a:endParaRPr lang="en-US" sz="7000" u="sng" dirty="0"/>
          </a:p>
        </p:txBody>
      </p:sp>
      <p:pic>
        <p:nvPicPr>
          <p:cNvPr id="2050" name="Picture 2" descr="C:\Documents and Settings\ashley.rush\Local Settings\Temporary Internet Files\Content.IE5\2M5PRAA5\MC9002871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667000"/>
            <a:ext cx="5105400" cy="3941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077200" cy="838200"/>
          </a:xfrm>
        </p:spPr>
        <p:txBody>
          <a:bodyPr>
            <a:noAutofit/>
          </a:bodyPr>
          <a:lstStyle/>
          <a:p>
            <a:pPr algn="ctr"/>
            <a:r>
              <a:rPr lang="en-US" sz="5000" u="sng" dirty="0" smtClean="0"/>
              <a:t>Here’s how it goes…</a:t>
            </a:r>
            <a:endParaRPr lang="en-US" sz="5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78486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en-US" sz="2500" dirty="0" smtClean="0"/>
              <a:t>After a person is suspected of committing a crime they are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ARRESTED</a:t>
            </a:r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en-US" sz="2500" dirty="0" smtClean="0"/>
              <a:t>Once a person is arrested they are taken to the county jail and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BOOKED</a:t>
            </a:r>
            <a:r>
              <a:rPr lang="en-US" sz="2500" dirty="0" smtClean="0"/>
              <a:t> (mug shot, fingerprints, etc.)</a:t>
            </a:r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endParaRPr lang="en-US" sz="2500" dirty="0" smtClean="0"/>
          </a:p>
          <a:p>
            <a:pPr>
              <a:buNone/>
            </a:pP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2500" dirty="0" smtClean="0"/>
              <a:t>A </a:t>
            </a:r>
            <a:r>
              <a:rPr lang="en-US" sz="2500" u="sng" dirty="0" smtClean="0">
                <a:solidFill>
                  <a:schemeClr val="accent1">
                    <a:lumMod val="75000"/>
                  </a:schemeClr>
                </a:solidFill>
              </a:rPr>
              <a:t>PRELIMINARY HEARING</a:t>
            </a:r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500" dirty="0" smtClean="0"/>
              <a:t>is then set</a:t>
            </a:r>
          </a:p>
          <a:p>
            <a:pPr lvl="1"/>
            <a:r>
              <a:rPr lang="en-US" sz="2200" dirty="0" smtClean="0"/>
              <a:t>A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GRAND JURY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will listen to both sides to determine if there is enough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PROBABLE CAUSE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200" dirty="0" smtClean="0"/>
              <a:t>to </a:t>
            </a:r>
            <a:r>
              <a:rPr lang="en-US" sz="2200" u="sng" dirty="0" smtClean="0">
                <a:solidFill>
                  <a:schemeClr val="accent1">
                    <a:lumMod val="75000"/>
                  </a:schemeClr>
                </a:solidFill>
              </a:rPr>
              <a:t>INDICT</a:t>
            </a:r>
            <a:r>
              <a:rPr lang="en-US" sz="2200" u="sng" dirty="0" smtClean="0"/>
              <a:t> </a:t>
            </a:r>
            <a:r>
              <a:rPr lang="en-US" sz="2200" dirty="0" smtClean="0"/>
              <a:t>(charge) the suspect </a:t>
            </a:r>
          </a:p>
        </p:txBody>
      </p:sp>
      <p:pic>
        <p:nvPicPr>
          <p:cNvPr id="7" name="Picture 4" descr="http://img2.timeinc.net/people/i/2007/specials/yearend/mugshots/lindsay_lohan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1371600" cy="1828800"/>
          </a:xfrm>
          <a:prstGeom prst="rect">
            <a:avLst/>
          </a:prstGeom>
          <a:noFill/>
        </p:spPr>
      </p:pic>
      <p:pic>
        <p:nvPicPr>
          <p:cNvPr id="8" name="Picture 6" descr="http://www.hotlikesauce.com/wp-content/uploads/2009/11/lil-wayne-mug-sho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8061" y="3077869"/>
            <a:ext cx="2633764" cy="1798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327</TotalTime>
  <Words>800</Words>
  <Application>Microsoft Office PowerPoint</Application>
  <PresentationFormat>On-screen Show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Oriel</vt:lpstr>
      <vt:lpstr>Unit 4: Law &amp; Legal System</vt:lpstr>
      <vt:lpstr>Resolving Judicial Conflict</vt:lpstr>
      <vt:lpstr>People In The Court Room</vt:lpstr>
      <vt:lpstr>Adversarial Parties</vt:lpstr>
      <vt:lpstr>Lawyers</vt:lpstr>
      <vt:lpstr>Keeping the Peace</vt:lpstr>
      <vt:lpstr>Citizens</vt:lpstr>
      <vt:lpstr>Court Proceedings</vt:lpstr>
      <vt:lpstr>Here’s how it goes…</vt:lpstr>
      <vt:lpstr>PowerPoint Presentation</vt:lpstr>
      <vt:lpstr>PowerPoint Presentation</vt:lpstr>
      <vt:lpstr>PowerPoint Presentation</vt:lpstr>
      <vt:lpstr>Here is how it goes… (Civil Style)</vt:lpstr>
      <vt:lpstr>Special Items to Note…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Judicial Process</dc:title>
  <dc:creator>ashley.rush</dc:creator>
  <cp:lastModifiedBy>Dobbs</cp:lastModifiedBy>
  <cp:revision>34</cp:revision>
  <dcterms:created xsi:type="dcterms:W3CDTF">2010-10-20T12:17:11Z</dcterms:created>
  <dcterms:modified xsi:type="dcterms:W3CDTF">2015-03-16T22:41:14Z</dcterms:modified>
</cp:coreProperties>
</file>