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2"/>
  </p:handoutMasterIdLst>
  <p:sldIdLst>
    <p:sldId id="257" r:id="rId3"/>
    <p:sldId id="258" r:id="rId4"/>
    <p:sldId id="259" r:id="rId5"/>
    <p:sldId id="261" r:id="rId6"/>
    <p:sldId id="262" r:id="rId7"/>
    <p:sldId id="263" r:id="rId8"/>
    <p:sldId id="267" r:id="rId9"/>
    <p:sldId id="268" r:id="rId10"/>
    <p:sldId id="269" r:id="rId11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7EBCA78E-3F6A-4E11-9DFB-2EBCACB8043A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115B91BC-5A7D-434D-826B-6719E063A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59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3/18/2015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6555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3/18/2015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9585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3/18/2015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7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3/18/2015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76696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3/18/2015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35950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3/18/2015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66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3/18/2015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84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3/18/2015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3085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3/18/2015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57376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3/18/2015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56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3/18/2015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8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BE54-1379-4B0A-A489-B20C313FEB3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E9CBE54-1379-4B0A-A489-B20C313FEB30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0A17EC4-A4A8-463E-B731-25D761E508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462E89-2A1D-4495-B1B4-312703AEE2FC}" type="datetimeFigureOut">
              <a:rPr lang="en-US" smtClean="0">
                <a:solidFill>
                  <a:srgbClr val="4F271C"/>
                </a:solidFill>
              </a:rPr>
              <a:pPr/>
              <a:t>3/18/2015</a:t>
            </a:fld>
            <a:endParaRPr lang="en-US">
              <a:solidFill>
                <a:srgbClr val="4F271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F271C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047C7C-D647-4FB6-987A-CDA1305A59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4: Law &amp; Legal System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Juvenile Crime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360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1"/>
            <a:ext cx="7467600" cy="4267199"/>
          </a:xfrm>
        </p:spPr>
        <p:txBody>
          <a:bodyPr/>
          <a:lstStyle/>
          <a:p>
            <a:r>
              <a:rPr lang="en-US" dirty="0" smtClean="0"/>
              <a:t>Juvenile = someone under 18; some say under 16</a:t>
            </a:r>
          </a:p>
          <a:p>
            <a:r>
              <a:rPr lang="en-US" dirty="0"/>
              <a:t>S</a:t>
            </a:r>
            <a:r>
              <a:rPr lang="en-US" dirty="0" smtClean="0"/>
              <a:t>pecial juvenile crime laws</a:t>
            </a:r>
          </a:p>
          <a:p>
            <a:r>
              <a:rPr lang="en-US" dirty="0"/>
              <a:t>D</a:t>
            </a:r>
            <a:r>
              <a:rPr lang="en-US" dirty="0" smtClean="0"/>
              <a:t>elinquent = juvenile guilty of braking law</a:t>
            </a:r>
          </a:p>
          <a:p>
            <a:r>
              <a:rPr lang="en-US" dirty="0" smtClean="0"/>
              <a:t>Most juvenile arrests for what crimes???</a:t>
            </a:r>
          </a:p>
          <a:p>
            <a:pPr lvl="1"/>
            <a:r>
              <a:rPr lang="en-US" dirty="0" smtClean="0"/>
              <a:t>Arson &amp; larceny</a:t>
            </a:r>
          </a:p>
          <a:p>
            <a:pPr marL="384048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517710"/>
            <a:ext cx="2438400" cy="317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1"/>
            <a:ext cx="777240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Why do kids commit crimes???</a:t>
            </a:r>
          </a:p>
          <a:p>
            <a:r>
              <a:rPr lang="en-US" dirty="0" smtClean="0"/>
              <a:t>Poor home conditions</a:t>
            </a:r>
          </a:p>
          <a:p>
            <a:pPr lvl="1"/>
            <a:r>
              <a:rPr lang="en-US" dirty="0" smtClean="0"/>
              <a:t>Parents neglect kids</a:t>
            </a:r>
            <a:r>
              <a:rPr lang="en-US" dirty="0"/>
              <a:t> </a:t>
            </a:r>
            <a:r>
              <a:rPr lang="en-US" dirty="0" smtClean="0"/>
              <a:t>/ Alcohol, drugs, abuse at home</a:t>
            </a:r>
          </a:p>
          <a:p>
            <a:r>
              <a:rPr lang="en-US" dirty="0" smtClean="0"/>
              <a:t>Bad neighborhoods</a:t>
            </a:r>
          </a:p>
          <a:p>
            <a:pPr lvl="1"/>
            <a:r>
              <a:rPr lang="en-US" dirty="0" smtClean="0"/>
              <a:t>Crime = way out</a:t>
            </a:r>
          </a:p>
          <a:p>
            <a:r>
              <a:rPr lang="en-US" dirty="0"/>
              <a:t>G</a:t>
            </a:r>
            <a:r>
              <a:rPr lang="en-US" dirty="0" smtClean="0"/>
              <a:t>ang </a:t>
            </a:r>
            <a:r>
              <a:rPr lang="en-US" dirty="0"/>
              <a:t>/ gang </a:t>
            </a:r>
            <a:r>
              <a:rPr lang="en-US" dirty="0" smtClean="0"/>
              <a:t>influence</a:t>
            </a:r>
          </a:p>
          <a:p>
            <a:r>
              <a:rPr lang="en-US" dirty="0" smtClean="0"/>
              <a:t>Dropping </a:t>
            </a:r>
            <a:r>
              <a:rPr lang="en-US" dirty="0"/>
              <a:t>out of school / unemployment</a:t>
            </a:r>
          </a:p>
          <a:p>
            <a:r>
              <a:rPr lang="en-US" dirty="0"/>
              <a:t>Drinking &amp; drugs</a:t>
            </a:r>
          </a:p>
          <a:p>
            <a:r>
              <a:rPr lang="en-US" dirty="0"/>
              <a:t>Peer pressure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ang </a:t>
            </a:r>
            <a:r>
              <a:rPr lang="en-US" dirty="0"/>
              <a:t>out </a:t>
            </a:r>
            <a:r>
              <a:rPr lang="en-US" dirty="0" smtClean="0"/>
              <a:t>w/ </a:t>
            </a:r>
            <a:r>
              <a:rPr lang="en-US" dirty="0"/>
              <a:t>delinquents = more likely to become </a:t>
            </a:r>
            <a:r>
              <a:rPr lang="en-US" dirty="0" smtClean="0"/>
              <a:t>one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410200"/>
            <a:ext cx="7543800" cy="914400"/>
          </a:xfrm>
        </p:spPr>
        <p:txBody>
          <a:bodyPr/>
          <a:lstStyle/>
          <a:p>
            <a:r>
              <a:rPr lang="en-US" dirty="0" smtClean="0"/>
              <a:t>Causes of Juvenile Crime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2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801"/>
            <a:ext cx="7467600" cy="4267199"/>
          </a:xfrm>
        </p:spPr>
        <p:txBody>
          <a:bodyPr/>
          <a:lstStyle/>
          <a:p>
            <a:r>
              <a:rPr lang="en-US" dirty="0" smtClean="0"/>
              <a:t>7 </a:t>
            </a:r>
            <a:r>
              <a:rPr lang="en-US" dirty="0" err="1" smtClean="0"/>
              <a:t>yrs</a:t>
            </a:r>
            <a:r>
              <a:rPr lang="en-US" dirty="0" smtClean="0"/>
              <a:t> old used to = adult</a:t>
            </a:r>
          </a:p>
          <a:p>
            <a:r>
              <a:rPr lang="en-US" dirty="0" smtClean="0"/>
              <a:t>Reform - Re-educate kids not punish </a:t>
            </a:r>
          </a:p>
          <a:p>
            <a:r>
              <a:rPr lang="en-US" dirty="0" smtClean="0"/>
              <a:t>1967 Sup </a:t>
            </a:r>
            <a:r>
              <a:rPr lang="en-US" dirty="0" err="1"/>
              <a:t>C</a:t>
            </a:r>
            <a:r>
              <a:rPr lang="en-US" dirty="0" err="1" smtClean="0"/>
              <a:t>rt</a:t>
            </a:r>
            <a:r>
              <a:rPr lang="en-US" dirty="0" smtClean="0"/>
              <a:t> gave kids same due process rights as adults</a:t>
            </a:r>
          </a:p>
          <a:p>
            <a:pPr lvl="1"/>
            <a:r>
              <a:rPr lang="en-US" dirty="0" smtClean="0"/>
              <a:t>No right to jury trial / juveniles have hearings</a:t>
            </a:r>
          </a:p>
          <a:p>
            <a:r>
              <a:rPr lang="en-US" dirty="0" smtClean="0"/>
              <a:t>Most </a:t>
            </a:r>
            <a:r>
              <a:rPr lang="en-US" dirty="0"/>
              <a:t>states </a:t>
            </a:r>
            <a:r>
              <a:rPr lang="en-US" dirty="0" smtClean="0"/>
              <a:t>try kids </a:t>
            </a:r>
            <a:r>
              <a:rPr lang="en-US" dirty="0"/>
              <a:t>as </a:t>
            </a:r>
            <a:r>
              <a:rPr lang="en-US" dirty="0" smtClean="0"/>
              <a:t>adults w/certain circumstances</a:t>
            </a:r>
            <a:endParaRPr lang="en-US" dirty="0"/>
          </a:p>
          <a:p>
            <a:pPr lvl="1"/>
            <a:r>
              <a:rPr lang="en-US" dirty="0"/>
              <a:t>14 </a:t>
            </a:r>
            <a:r>
              <a:rPr lang="en-US" dirty="0" err="1"/>
              <a:t>yrs</a:t>
            </a:r>
            <a:r>
              <a:rPr lang="en-US" dirty="0"/>
              <a:t> + </a:t>
            </a:r>
            <a:r>
              <a:rPr lang="en-US" dirty="0" smtClean="0"/>
              <a:t>&amp; commit </a:t>
            </a:r>
            <a:r>
              <a:rPr lang="en-US" dirty="0"/>
              <a:t>felony</a:t>
            </a:r>
          </a:p>
          <a:p>
            <a:pPr lvl="1"/>
            <a:r>
              <a:rPr lang="en-US" dirty="0"/>
              <a:t>Punished as adults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Justice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2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85801"/>
            <a:ext cx="7620000" cy="4419599"/>
          </a:xfrm>
        </p:spPr>
        <p:txBody>
          <a:bodyPr/>
          <a:lstStyle/>
          <a:p>
            <a:r>
              <a:rPr lang="en-US" dirty="0" smtClean="0"/>
              <a:t>Treatment/Punishment:</a:t>
            </a:r>
          </a:p>
          <a:p>
            <a:pPr lvl="1"/>
            <a:r>
              <a:rPr lang="en-US" dirty="0" smtClean="0"/>
              <a:t>Foster care</a:t>
            </a:r>
          </a:p>
          <a:p>
            <a:pPr lvl="2"/>
            <a:r>
              <a:rPr lang="en-US" dirty="0" smtClean="0"/>
              <a:t>Taken out of home if care is inadequate</a:t>
            </a:r>
          </a:p>
          <a:p>
            <a:pPr lvl="1"/>
            <a:r>
              <a:rPr lang="en-US" dirty="0" smtClean="0"/>
              <a:t>Juvenile corrections</a:t>
            </a:r>
          </a:p>
          <a:p>
            <a:pPr lvl="2"/>
            <a:r>
              <a:rPr lang="en-US" dirty="0" smtClean="0"/>
              <a:t>Detention centers, prison for minors, training school or boot camp</a:t>
            </a:r>
          </a:p>
          <a:p>
            <a:pPr lvl="2"/>
            <a:r>
              <a:rPr lang="en-US" dirty="0" smtClean="0"/>
              <a:t>Thought to have little effect</a:t>
            </a:r>
          </a:p>
          <a:p>
            <a:pPr lvl="1"/>
            <a:r>
              <a:rPr lang="en-US" dirty="0" smtClean="0"/>
              <a:t>Probation – follow certain rules </a:t>
            </a:r>
            <a:r>
              <a:rPr lang="en-US" dirty="0"/>
              <a:t>/</a:t>
            </a:r>
            <a:r>
              <a:rPr lang="en-US" dirty="0" smtClean="0"/>
              <a:t> report to probation officer for certain time  instead of jail</a:t>
            </a:r>
          </a:p>
          <a:p>
            <a:pPr lvl="2"/>
            <a:r>
              <a:rPr lang="en-US" dirty="0" smtClean="0"/>
              <a:t>Opportunity to show change</a:t>
            </a:r>
          </a:p>
          <a:p>
            <a:pPr lvl="1"/>
            <a:r>
              <a:rPr lang="en-US" dirty="0" smtClean="0"/>
              <a:t>Counseling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Justice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1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685801"/>
            <a:ext cx="7543800" cy="4343399"/>
          </a:xfrm>
        </p:spPr>
        <p:txBody>
          <a:bodyPr/>
          <a:lstStyle/>
          <a:p>
            <a:r>
              <a:rPr lang="en-US" dirty="0" smtClean="0"/>
              <a:t>What can you do to avoid trouble????</a:t>
            </a:r>
          </a:p>
          <a:p>
            <a:pPr lvl="1"/>
            <a:r>
              <a:rPr lang="en-US" dirty="0" smtClean="0"/>
              <a:t>No drugs / alcohol (underage)</a:t>
            </a:r>
          </a:p>
          <a:p>
            <a:pPr lvl="1"/>
            <a:r>
              <a:rPr lang="en-US" dirty="0" smtClean="0"/>
              <a:t>Go to school &amp; graduate</a:t>
            </a:r>
          </a:p>
          <a:p>
            <a:pPr lvl="1"/>
            <a:r>
              <a:rPr lang="en-US" dirty="0" smtClean="0"/>
              <a:t>Don’t give in to peer pressure</a:t>
            </a:r>
          </a:p>
          <a:p>
            <a:pPr lvl="1"/>
            <a:r>
              <a:rPr lang="en-US" dirty="0" smtClean="0"/>
              <a:t>Be involved…stay busy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Out of Trouble!!!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438400"/>
            <a:ext cx="2637430" cy="233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39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Law &amp; the Family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4: Law&amp; the </a:t>
            </a:r>
            <a:r>
              <a:rPr lang="en-US" smtClean="0"/>
              <a:t>Legal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Marriage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State sets family laws – marriage, divorce, &amp; rights/</a:t>
            </a:r>
            <a:r>
              <a:rPr lang="en-US" sz="2400" dirty="0" err="1" smtClean="0"/>
              <a:t>resp</a:t>
            </a:r>
            <a:r>
              <a:rPr lang="en-US" sz="2400" dirty="0" smtClean="0"/>
              <a:t> in family</a:t>
            </a:r>
          </a:p>
          <a:p>
            <a:r>
              <a:rPr lang="en-US" sz="2400" dirty="0" smtClean="0"/>
              <a:t>Marriage laws </a:t>
            </a:r>
            <a:r>
              <a:rPr lang="en-US" sz="2400" dirty="0" err="1" smtClean="0"/>
              <a:t>dif</a:t>
            </a:r>
            <a:r>
              <a:rPr lang="en-US" sz="2400" dirty="0" smtClean="0"/>
              <a:t> by state</a:t>
            </a:r>
          </a:p>
          <a:p>
            <a:pPr lvl="1"/>
            <a:r>
              <a:rPr lang="en-US" sz="2000" dirty="0" smtClean="0"/>
              <a:t>18 </a:t>
            </a:r>
            <a:r>
              <a:rPr lang="en-US" sz="2000" dirty="0" err="1" smtClean="0"/>
              <a:t>yrs</a:t>
            </a:r>
            <a:r>
              <a:rPr lang="en-US" sz="2000" dirty="0" smtClean="0"/>
              <a:t> old </a:t>
            </a:r>
            <a:r>
              <a:rPr lang="en-US" sz="2000" dirty="0" smtClean="0"/>
              <a:t>/16 </a:t>
            </a:r>
            <a:r>
              <a:rPr lang="en-US" sz="2000" dirty="0" smtClean="0"/>
              <a:t>w/ parental consent </a:t>
            </a:r>
          </a:p>
          <a:p>
            <a:pPr lvl="1"/>
            <a:r>
              <a:rPr lang="en-US" sz="2000" dirty="0" smtClean="0"/>
              <a:t>“think it over” </a:t>
            </a:r>
          </a:p>
          <a:p>
            <a:pPr lvl="1"/>
            <a:r>
              <a:rPr lang="en-US" sz="2000" dirty="0" smtClean="0"/>
              <a:t>Some states – medical exam</a:t>
            </a:r>
          </a:p>
          <a:p>
            <a:pPr lvl="1"/>
            <a:r>
              <a:rPr lang="en-US" sz="2000" dirty="0" smtClean="0"/>
              <a:t>Most states – need civil </a:t>
            </a:r>
            <a:r>
              <a:rPr lang="en-US" sz="2000" dirty="0" smtClean="0"/>
              <a:t>/ </a:t>
            </a:r>
            <a:r>
              <a:rPr lang="en-US" sz="2000" dirty="0" smtClean="0"/>
              <a:t>religious </a:t>
            </a:r>
            <a:r>
              <a:rPr lang="en-US" sz="2000" dirty="0" smtClean="0"/>
              <a:t>official</a:t>
            </a:r>
          </a:p>
          <a:p>
            <a:pPr lvl="2"/>
            <a:r>
              <a:rPr lang="en-US" dirty="0" smtClean="0"/>
              <a:t>Civil = justice of peace, mayor, judge</a:t>
            </a:r>
          </a:p>
          <a:p>
            <a:pPr lvl="1"/>
            <a:r>
              <a:rPr lang="en-US" sz="2000" dirty="0" smtClean="0"/>
              <a:t>Need witnesses </a:t>
            </a:r>
          </a:p>
          <a:p>
            <a:pPr lvl="1"/>
            <a:r>
              <a:rPr lang="en-US" sz="2000" dirty="0" smtClean="0"/>
              <a:t>Most states – man/woman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228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200" dirty="0" smtClean="0"/>
              <a:t>Kids</a:t>
            </a:r>
            <a:r>
              <a:rPr lang="en-US" sz="2200" dirty="0" smtClean="0"/>
              <a:t> </a:t>
            </a:r>
            <a:r>
              <a:rPr lang="en-US" sz="2200" dirty="0" smtClean="0"/>
              <a:t>have legal rights / U.S. </a:t>
            </a:r>
            <a:r>
              <a:rPr lang="en-US" sz="2200" dirty="0" smtClean="0"/>
              <a:t>steps </a:t>
            </a:r>
            <a:r>
              <a:rPr lang="en-US" sz="2200" dirty="0" smtClean="0"/>
              <a:t>in if not given proper care</a:t>
            </a:r>
          </a:p>
          <a:p>
            <a:pPr lvl="1"/>
            <a:r>
              <a:rPr lang="en-US" sz="2000" dirty="0" smtClean="0"/>
              <a:t>Teachers &amp; doctors required to report suspected abuse</a:t>
            </a:r>
          </a:p>
          <a:p>
            <a:r>
              <a:rPr lang="en-US" sz="2200" dirty="0" smtClean="0"/>
              <a:t>Child abuse – emotional, physical, or sexual abuse inflicted on </a:t>
            </a:r>
            <a:endParaRPr lang="en-US" sz="2200" dirty="0" smtClean="0"/>
          </a:p>
          <a:p>
            <a:pPr lvl="1"/>
            <a:r>
              <a:rPr lang="en-US" sz="1800" dirty="0"/>
              <a:t>R</a:t>
            </a:r>
            <a:r>
              <a:rPr lang="en-US" sz="1800" dirty="0" smtClean="0"/>
              <a:t>isk of harm or failing to protect child = abuse</a:t>
            </a:r>
          </a:p>
          <a:p>
            <a:r>
              <a:rPr lang="en-US" sz="2200" dirty="0"/>
              <a:t>T</a:t>
            </a:r>
            <a:r>
              <a:rPr lang="en-US" sz="2200" dirty="0" smtClean="0"/>
              <a:t>aken </a:t>
            </a:r>
            <a:r>
              <a:rPr lang="en-US" sz="2200" dirty="0"/>
              <a:t>&amp;</a:t>
            </a:r>
            <a:r>
              <a:rPr lang="en-US" sz="2200" dirty="0" smtClean="0"/>
              <a:t> put </a:t>
            </a:r>
            <a:r>
              <a:rPr lang="en-US" sz="2200" dirty="0"/>
              <a:t>in foster home – home of </a:t>
            </a:r>
            <a:r>
              <a:rPr lang="en-US" sz="2200" dirty="0" err="1"/>
              <a:t>ppl</a:t>
            </a:r>
            <a:r>
              <a:rPr lang="en-US" sz="2200" dirty="0"/>
              <a:t> unrelated who will take care </a:t>
            </a:r>
          </a:p>
          <a:p>
            <a:pPr lvl="1"/>
            <a:r>
              <a:rPr lang="en-US" sz="2000" dirty="0"/>
              <a:t>Foster parents paid by state</a:t>
            </a:r>
            <a:endParaRPr lang="en-US" sz="2200" dirty="0"/>
          </a:p>
          <a:p>
            <a:r>
              <a:rPr lang="en-US" sz="2200" dirty="0" smtClean="0"/>
              <a:t>Kids </a:t>
            </a:r>
            <a:r>
              <a:rPr lang="en-US" sz="2200" dirty="0" smtClean="0"/>
              <a:t>placed </a:t>
            </a:r>
            <a:r>
              <a:rPr lang="en-US" sz="2200" dirty="0" smtClean="0"/>
              <a:t>w/</a:t>
            </a:r>
            <a:r>
              <a:rPr lang="en-US" sz="2200" dirty="0" smtClean="0"/>
              <a:t> </a:t>
            </a:r>
            <a:r>
              <a:rPr lang="en-US" sz="2200" dirty="0"/>
              <a:t>guardian – person appointed by state to care for </a:t>
            </a:r>
            <a:r>
              <a:rPr lang="en-US" sz="2200" dirty="0" smtClean="0"/>
              <a:t>child</a:t>
            </a:r>
            <a:endParaRPr lang="en-US" sz="2200" dirty="0"/>
          </a:p>
          <a:p>
            <a:pPr lvl="1"/>
            <a:r>
              <a:rPr lang="en-US" sz="2000" dirty="0"/>
              <a:t>Some </a:t>
            </a:r>
            <a:r>
              <a:rPr lang="en-US" sz="2000" dirty="0" smtClean="0"/>
              <a:t>adopted </a:t>
            </a:r>
            <a:r>
              <a:rPr lang="en-US" sz="2000" dirty="0"/>
              <a:t>by guardians – </a:t>
            </a:r>
            <a:r>
              <a:rPr lang="en-US" sz="2000" dirty="0"/>
              <a:t>l</a:t>
            </a:r>
            <a:r>
              <a:rPr lang="en-US" sz="2000" dirty="0" smtClean="0"/>
              <a:t>egally </a:t>
            </a:r>
            <a:r>
              <a:rPr lang="en-US" sz="2000" dirty="0"/>
              <a:t>become </a:t>
            </a:r>
            <a:r>
              <a:rPr lang="en-US" sz="2000" dirty="0" smtClean="0"/>
              <a:t>parent</a:t>
            </a:r>
            <a:endParaRPr lang="en-US" sz="2000" dirty="0"/>
          </a:p>
          <a:p>
            <a:pPr marL="32004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284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321</TotalTime>
  <Words>404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Elemental</vt:lpstr>
      <vt:lpstr>Equity</vt:lpstr>
      <vt:lpstr>Unit 4: Law &amp; Legal System</vt:lpstr>
      <vt:lpstr>What is it?</vt:lpstr>
      <vt:lpstr>Causes of Juvenile Crime</vt:lpstr>
      <vt:lpstr>Juvenile Justice System</vt:lpstr>
      <vt:lpstr>Juvenile Justice System</vt:lpstr>
      <vt:lpstr>Staying Out of Trouble!!!</vt:lpstr>
      <vt:lpstr>Unit 4: Law&amp; the Legal System</vt:lpstr>
      <vt:lpstr>Marriage Regulation</vt:lpstr>
      <vt:lpstr>Protecting Children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6: Crime &amp; Law</dc:title>
  <dc:creator>Whitney</dc:creator>
  <cp:lastModifiedBy>Dobbs</cp:lastModifiedBy>
  <cp:revision>49</cp:revision>
  <cp:lastPrinted>2014-10-07T14:46:40Z</cp:lastPrinted>
  <dcterms:created xsi:type="dcterms:W3CDTF">2012-11-05T18:07:34Z</dcterms:created>
  <dcterms:modified xsi:type="dcterms:W3CDTF">2015-03-18T11:12:15Z</dcterms:modified>
</cp:coreProperties>
</file>