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F8B77A01-FB0C-4547-954A-EBB8A4EEA799}" type="datetimeFigureOut">
              <a:rPr lang="en-US" smtClean="0"/>
              <a:t>3/22/2015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9BFCEE8-393D-4E88-9142-D7A2046D7E6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5: Dem &amp; Citizenship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America / Duties </a:t>
            </a:r>
            <a:r>
              <a:rPr lang="en-US" dirty="0" smtClean="0"/>
              <a:t>&amp; Responsibilities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17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Ppl</a:t>
            </a:r>
            <a:r>
              <a:rPr lang="en-US" dirty="0" smtClean="0"/>
              <a:t> given rights &amp; freedoms as U.S. citizens</a:t>
            </a:r>
          </a:p>
          <a:p>
            <a:r>
              <a:rPr lang="en-US" dirty="0"/>
              <a:t>C</a:t>
            </a:r>
            <a:r>
              <a:rPr lang="en-US" dirty="0" smtClean="0"/>
              <a:t>itizens expected to fulfill certain duties </a:t>
            </a:r>
            <a:r>
              <a:rPr lang="en-US" dirty="0"/>
              <a:t>&amp;</a:t>
            </a:r>
            <a:r>
              <a:rPr lang="en-US" dirty="0" smtClean="0"/>
              <a:t> responsibilities in return</a:t>
            </a:r>
          </a:p>
        </p:txBody>
      </p:sp>
      <p:pic>
        <p:nvPicPr>
          <p:cNvPr id="1026" name="Picture 2" descr="C:\Users\Teacher\AppData\Local\Microsoft\Windows\Temporary Internet Files\Content.IE5\RJTHZIB9\MC90043876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058105"/>
            <a:ext cx="2743200" cy="234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5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Duties: </a:t>
            </a:r>
            <a:r>
              <a:rPr lang="en-US" sz="3100" dirty="0" smtClean="0">
                <a:solidFill>
                  <a:schemeClr val="tx1"/>
                </a:solidFill>
              </a:rPr>
              <a:t>Things </a:t>
            </a:r>
            <a:r>
              <a:rPr lang="en-US" sz="3100" dirty="0">
                <a:solidFill>
                  <a:schemeClr val="tx1"/>
                </a:solidFill>
              </a:rPr>
              <a:t>citizens MUST do</a:t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44571"/>
            <a:ext cx="6777317" cy="4080029"/>
          </a:xfrm>
        </p:spPr>
        <p:txBody>
          <a:bodyPr>
            <a:normAutofit/>
          </a:bodyPr>
          <a:lstStyle/>
          <a:p>
            <a:r>
              <a:rPr lang="en-US" dirty="0" smtClean="0"/>
              <a:t>Key to making </a:t>
            </a:r>
            <a:r>
              <a:rPr lang="en-US" dirty="0" err="1" smtClean="0"/>
              <a:t>govt</a:t>
            </a:r>
            <a:r>
              <a:rPr lang="en-US" dirty="0" smtClean="0"/>
              <a:t> run/work</a:t>
            </a:r>
          </a:p>
          <a:p>
            <a:r>
              <a:rPr lang="en-US" dirty="0" smtClean="0"/>
              <a:t>Know </a:t>
            </a:r>
            <a:r>
              <a:rPr lang="en-US" dirty="0" smtClean="0"/>
              <a:t>&amp; obey laws</a:t>
            </a:r>
          </a:p>
          <a:p>
            <a:r>
              <a:rPr lang="en-US" dirty="0" smtClean="0"/>
              <a:t>Attend school</a:t>
            </a:r>
          </a:p>
          <a:p>
            <a:pPr lvl="1"/>
            <a:r>
              <a:rPr lang="en-US" dirty="0" smtClean="0"/>
              <a:t>Required until16 </a:t>
            </a:r>
          </a:p>
          <a:p>
            <a:r>
              <a:rPr lang="en-US" dirty="0" smtClean="0"/>
              <a:t>Pay </a:t>
            </a:r>
            <a:r>
              <a:rPr lang="en-US" dirty="0" smtClean="0"/>
              <a:t>taxes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1828800"/>
            <a:ext cx="19812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572000"/>
            <a:ext cx="2819400" cy="173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5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744" cy="1143000"/>
          </a:xfrm>
        </p:spPr>
        <p:txBody>
          <a:bodyPr/>
          <a:lstStyle/>
          <a:p>
            <a:r>
              <a:rPr lang="en-US" dirty="0" smtClean="0"/>
              <a:t>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Military service</a:t>
            </a:r>
          </a:p>
          <a:p>
            <a:pPr lvl="1"/>
            <a:r>
              <a:rPr lang="en-US" dirty="0" smtClean="0"/>
              <a:t>D</a:t>
            </a:r>
            <a:r>
              <a:rPr lang="en-US" dirty="0" smtClean="0"/>
              <a:t>raft </a:t>
            </a:r>
            <a:r>
              <a:rPr lang="en-US" dirty="0" smtClean="0"/>
              <a:t>may be issued</a:t>
            </a:r>
          </a:p>
          <a:p>
            <a:pPr lvl="1"/>
            <a:r>
              <a:rPr lang="en-US" dirty="0" smtClean="0"/>
              <a:t>Serve from home if not in military</a:t>
            </a:r>
          </a:p>
          <a:p>
            <a:pPr lvl="2"/>
            <a:r>
              <a:rPr lang="en-US" dirty="0" smtClean="0"/>
              <a:t>Ex: rationing </a:t>
            </a:r>
          </a:p>
          <a:p>
            <a:r>
              <a:rPr lang="en-US" dirty="0" smtClean="0"/>
              <a:t>Appear in court</a:t>
            </a:r>
          </a:p>
          <a:p>
            <a:pPr lvl="1"/>
            <a:r>
              <a:rPr lang="en-US" dirty="0" smtClean="0"/>
              <a:t>Jury duty </a:t>
            </a:r>
          </a:p>
          <a:p>
            <a:pPr lvl="1"/>
            <a:r>
              <a:rPr lang="en-US" dirty="0" smtClean="0"/>
              <a:t>A</a:t>
            </a:r>
            <a:r>
              <a:rPr lang="en-US" dirty="0" smtClean="0"/>
              <a:t>s witnesses if called </a:t>
            </a:r>
          </a:p>
          <a:p>
            <a:pPr lvl="2"/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5428"/>
            <a:ext cx="2743200" cy="36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648200"/>
            <a:ext cx="258127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05351"/>
            <a:ext cx="3281362" cy="252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68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382434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Responsibilities</a:t>
            </a:r>
            <a:r>
              <a:rPr lang="en-US" sz="3200" dirty="0"/>
              <a:t>: </a:t>
            </a:r>
            <a:r>
              <a:rPr lang="en-US" sz="3100" dirty="0">
                <a:solidFill>
                  <a:schemeClr val="tx1"/>
                </a:solidFill>
              </a:rPr>
              <a:t>Things SHOULD </a:t>
            </a:r>
            <a:r>
              <a:rPr lang="en-US" sz="3100" dirty="0" smtClean="0">
                <a:solidFill>
                  <a:schemeClr val="tx1"/>
                </a:solidFill>
              </a:rPr>
              <a:t/>
            </a:r>
            <a:br>
              <a:rPr lang="en-US" sz="3100" dirty="0" smtClean="0">
                <a:solidFill>
                  <a:schemeClr val="tx1"/>
                </a:solidFill>
              </a:rPr>
            </a:br>
            <a:r>
              <a:rPr lang="en-US" sz="3100" dirty="0" smtClean="0">
                <a:solidFill>
                  <a:schemeClr val="tx1"/>
                </a:solidFill>
              </a:rPr>
              <a:t>do </a:t>
            </a:r>
            <a:r>
              <a:rPr lang="en-US" sz="3100" dirty="0">
                <a:solidFill>
                  <a:schemeClr val="tx1"/>
                </a:solidFill>
              </a:rPr>
              <a:t>as citizens</a:t>
            </a:r>
            <a:br>
              <a:rPr lang="en-US" sz="3100" dirty="0">
                <a:solidFill>
                  <a:schemeClr val="tx1"/>
                </a:solidFill>
              </a:rPr>
            </a:b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777317" cy="3508977"/>
          </a:xfrm>
        </p:spPr>
        <p:txBody>
          <a:bodyPr/>
          <a:lstStyle/>
          <a:p>
            <a:r>
              <a:rPr lang="en-US" dirty="0" smtClean="0"/>
              <a:t>Vote / Be </a:t>
            </a:r>
            <a:r>
              <a:rPr lang="en-US" dirty="0" smtClean="0"/>
              <a:t>informed</a:t>
            </a:r>
          </a:p>
          <a:p>
            <a:r>
              <a:rPr lang="en-US" dirty="0" smtClean="0"/>
              <a:t>Participate in </a:t>
            </a:r>
            <a:r>
              <a:rPr lang="en-US" dirty="0" err="1" smtClean="0"/>
              <a:t>govt</a:t>
            </a:r>
            <a:r>
              <a:rPr lang="en-US" dirty="0" smtClean="0"/>
              <a:t> </a:t>
            </a:r>
            <a:r>
              <a:rPr lang="en-US" dirty="0" smtClean="0"/>
              <a:t>/ patriotism</a:t>
            </a:r>
          </a:p>
          <a:p>
            <a:r>
              <a:rPr lang="en-US" dirty="0" smtClean="0"/>
              <a:t>Public service – hold office / services</a:t>
            </a:r>
          </a:p>
          <a:p>
            <a:pPr lvl="1"/>
            <a:r>
              <a:rPr lang="en-US" dirty="0" smtClean="0"/>
              <a:t>Volunteer local/domestic/worldwide </a:t>
            </a:r>
          </a:p>
          <a:p>
            <a:pPr lvl="2"/>
            <a:r>
              <a:rPr lang="en-US" dirty="0" smtClean="0"/>
              <a:t>AmeriCorps / Peace Corps</a:t>
            </a:r>
            <a:endParaRPr lang="en-US" dirty="0" smtClean="0"/>
          </a:p>
          <a:p>
            <a:r>
              <a:rPr lang="en-US" dirty="0"/>
              <a:t>Help </a:t>
            </a:r>
            <a:r>
              <a:rPr lang="en-US" dirty="0" smtClean="0"/>
              <a:t>community</a:t>
            </a:r>
            <a:endParaRPr lang="en-US" dirty="0" smtClean="0"/>
          </a:p>
          <a:p>
            <a:r>
              <a:rPr lang="en-US" dirty="0" smtClean="0"/>
              <a:t>Respect/protects </a:t>
            </a:r>
            <a:r>
              <a:rPr lang="en-US" dirty="0"/>
              <a:t>others’ rights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"/>
            <a:ext cx="2209800" cy="17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3810000"/>
            <a:ext cx="17716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995862"/>
            <a:ext cx="2895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3571"/>
            <a:ext cx="1452562" cy="145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9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7024744" cy="722864"/>
          </a:xfrm>
        </p:spPr>
        <p:txBody>
          <a:bodyPr/>
          <a:lstStyle/>
          <a:p>
            <a:r>
              <a:rPr lang="en-US" dirty="0" smtClean="0"/>
              <a:t>Diversity in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772400" cy="4000948"/>
          </a:xfrm>
        </p:spPr>
        <p:txBody>
          <a:bodyPr/>
          <a:lstStyle/>
          <a:p>
            <a:r>
              <a:rPr lang="en-US" dirty="0" smtClean="0"/>
              <a:t>Immigration</a:t>
            </a:r>
          </a:p>
          <a:p>
            <a:pPr lvl="1"/>
            <a:r>
              <a:rPr lang="en-US" dirty="0" smtClean="0"/>
              <a:t>Many </a:t>
            </a:r>
            <a:r>
              <a:rPr lang="en-US" dirty="0" err="1" smtClean="0"/>
              <a:t>ppl</a:t>
            </a:r>
            <a:r>
              <a:rPr lang="en-US" dirty="0" smtClean="0"/>
              <a:t> from other nations – multicultural </a:t>
            </a:r>
          </a:p>
          <a:p>
            <a:pPr lvl="1"/>
            <a:r>
              <a:rPr lang="en-US" dirty="0" smtClean="0"/>
              <a:t>Nationality/ethnicity – birth origins</a:t>
            </a:r>
          </a:p>
          <a:p>
            <a:r>
              <a:rPr lang="en-US" dirty="0" smtClean="0"/>
              <a:t>Assimilation – become part of new land/society</a:t>
            </a:r>
          </a:p>
          <a:p>
            <a:r>
              <a:rPr lang="en-US" dirty="0" smtClean="0"/>
              <a:t>“Melting Pot” theory – old thought; diff </a:t>
            </a:r>
            <a:r>
              <a:rPr lang="en-US" dirty="0" err="1" smtClean="0"/>
              <a:t>grps</a:t>
            </a:r>
            <a:r>
              <a:rPr lang="en-US" dirty="0" smtClean="0"/>
              <a:t> “melt” into 1 American identity/way</a:t>
            </a:r>
          </a:p>
          <a:p>
            <a:r>
              <a:rPr lang="en-US" dirty="0" smtClean="0"/>
              <a:t>“Tossed Salad” theory – new idea; being </a:t>
            </a:r>
            <a:r>
              <a:rPr lang="en-US" dirty="0" err="1" smtClean="0"/>
              <a:t>Amer</a:t>
            </a:r>
            <a:r>
              <a:rPr lang="en-US" dirty="0" smtClean="0"/>
              <a:t> &amp; keep culture/self; no single Amer. identity</a:t>
            </a:r>
          </a:p>
          <a:p>
            <a:pPr lvl="1"/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8" y="380999"/>
            <a:ext cx="1828800" cy="118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8" y="381000"/>
            <a:ext cx="1745672" cy="118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28" y="1568314"/>
            <a:ext cx="1745672" cy="125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528" y="1568314"/>
            <a:ext cx="1863436" cy="125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359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90600"/>
            <a:ext cx="7024744" cy="799064"/>
          </a:xfrm>
        </p:spPr>
        <p:txBody>
          <a:bodyPr/>
          <a:lstStyle/>
          <a:p>
            <a:r>
              <a:rPr lang="en-US" dirty="0" smtClean="0"/>
              <a:t>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Types:</a:t>
            </a:r>
          </a:p>
          <a:p>
            <a:pPr lvl="1"/>
            <a:r>
              <a:rPr lang="en-US" dirty="0" smtClean="0"/>
              <a:t>Religious</a:t>
            </a:r>
          </a:p>
          <a:p>
            <a:pPr lvl="1"/>
            <a:r>
              <a:rPr lang="en-US" dirty="0" smtClean="0"/>
              <a:t>Sexism – based on gender</a:t>
            </a:r>
          </a:p>
          <a:p>
            <a:pPr lvl="1"/>
            <a:r>
              <a:rPr lang="en-US" dirty="0" smtClean="0"/>
              <a:t>Bias – unfair preference for/against</a:t>
            </a:r>
          </a:p>
          <a:p>
            <a:pPr lvl="1"/>
            <a:r>
              <a:rPr lang="en-US" dirty="0" smtClean="0"/>
              <a:t>Racism </a:t>
            </a:r>
          </a:p>
          <a:p>
            <a:pPr lvl="1"/>
            <a:r>
              <a:rPr lang="en-US" dirty="0" smtClean="0"/>
              <a:t>Ageism – age discrimination</a:t>
            </a:r>
          </a:p>
          <a:p>
            <a:pPr lvl="1"/>
            <a:r>
              <a:rPr lang="en-US" dirty="0" smtClean="0"/>
              <a:t>Disability, sexual </a:t>
            </a:r>
            <a:r>
              <a:rPr lang="en-US" dirty="0" err="1" smtClean="0"/>
              <a:t>pref</a:t>
            </a:r>
            <a:r>
              <a:rPr lang="en-US" dirty="0" smtClean="0"/>
              <a:t>, etc… </a:t>
            </a:r>
          </a:p>
          <a:p>
            <a:r>
              <a:rPr lang="en-US" dirty="0" smtClean="0"/>
              <a:t>Illegal in some instances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71056"/>
            <a:ext cx="4267200" cy="271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5477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162</TotalTime>
  <Words>196</Words>
  <Application>Microsoft Office PowerPoint</Application>
  <PresentationFormat>On-screen Show (4:3)</PresentationFormat>
  <Paragraphs>43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Austin</vt:lpstr>
      <vt:lpstr>Unit 5: Dem &amp; Citizenship</vt:lpstr>
      <vt:lpstr>Citizenship</vt:lpstr>
      <vt:lpstr>Duties: Things citizens MUST do </vt:lpstr>
      <vt:lpstr>Duties</vt:lpstr>
      <vt:lpstr>       Responsibilities: Things SHOULD  do as citizens </vt:lpstr>
      <vt:lpstr>Diversity in America</vt:lpstr>
      <vt:lpstr>Discrimination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Unit/Goal 1</dc:title>
  <dc:creator>Whitney</dc:creator>
  <cp:lastModifiedBy>Whitney</cp:lastModifiedBy>
  <cp:revision>55</cp:revision>
  <dcterms:created xsi:type="dcterms:W3CDTF">2012-08-28T01:57:11Z</dcterms:created>
  <dcterms:modified xsi:type="dcterms:W3CDTF">2015-03-22T23:13:51Z</dcterms:modified>
</cp:coreProperties>
</file>