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90" r:id="rId15"/>
    <p:sldId id="265" r:id="rId16"/>
    <p:sldId id="266" r:id="rId17"/>
    <p:sldId id="267" r:id="rId18"/>
    <p:sldId id="268" r:id="rId19"/>
    <p:sldId id="291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D31D-38D9-403A-B370-9C527B65B408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28B2-1785-4E71-B19A-D167A8233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1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D31D-38D9-403A-B370-9C527B65B408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28B2-1785-4E71-B19A-D167A8233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6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D31D-38D9-403A-B370-9C527B65B408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28B2-1785-4E71-B19A-D167A8233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84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1561-D47D-4541-A501-06159101666C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02AD00E-EF75-4B31-9CCC-56951826ABE6}" type="slidenum">
              <a:rPr lang="en-US" smtClean="0">
                <a:solidFill>
                  <a:srgbClr val="DEAE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DEAE00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03075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1561-D47D-4541-A501-06159101666C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02AD00E-EF75-4B31-9CCC-56951826ABE6}" type="slidenum">
              <a:rPr lang="en-US" smtClean="0">
                <a:solidFill>
                  <a:srgbClr val="DEAE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DEAE00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82908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1561-D47D-4541-A501-06159101666C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02AD00E-EF75-4B31-9CCC-56951826ABE6}" type="slidenum">
              <a:rPr lang="en-US" smtClean="0">
                <a:solidFill>
                  <a:srgbClr val="DEAE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DEAE00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42783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A501561-D47D-4541-A501-06159101666C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D00E-EF75-4B31-9CCC-56951826ABE6}" type="slidenum">
              <a:rPr lang="en-US" smtClean="0">
                <a:solidFill>
                  <a:srgbClr val="DEAE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DEAE00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05157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1561-D47D-4541-A501-06159101666C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02AD00E-EF75-4B31-9CCC-56951826ABE6}" type="slidenum">
              <a:rPr lang="en-US" smtClean="0">
                <a:solidFill>
                  <a:srgbClr val="DEAE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DEAE00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66479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1561-D47D-4541-A501-06159101666C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02AD00E-EF75-4B31-9CCC-56951826ABE6}" type="slidenum">
              <a:rPr lang="en-US" smtClean="0">
                <a:solidFill>
                  <a:srgbClr val="DEAE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DEAE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14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1561-D47D-4541-A501-06159101666C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2AD00E-EF75-4B31-9CCC-56951826AB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60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02AD00E-EF75-4B31-9CCC-56951826ABE6}" type="slidenum">
              <a:rPr lang="en-US" smtClean="0">
                <a:solidFill>
                  <a:srgbClr val="DEAE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DEAE00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1561-D47D-4541-A501-06159101666C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91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D31D-38D9-403A-B370-9C527B65B408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28B2-1785-4E71-B19A-D167A8233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33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02AD00E-EF75-4B31-9CCC-56951826ABE6}" type="slidenum">
              <a:rPr lang="en-US" smtClean="0">
                <a:solidFill>
                  <a:srgbClr val="DEAE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DEAE00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A501561-D47D-4541-A501-06159101666C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07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1561-D47D-4541-A501-06159101666C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D00E-EF75-4B31-9CCC-56951826ABE6}" type="slidenum">
              <a:rPr lang="en-US" smtClean="0">
                <a:solidFill>
                  <a:srgbClr val="DEAE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DEAE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40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02AD00E-EF75-4B31-9CCC-56951826ABE6}" type="slidenum">
              <a:rPr lang="en-US" smtClean="0">
                <a:solidFill>
                  <a:srgbClr val="DEAE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DEAE00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1561-D47D-4541-A501-06159101666C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4359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3BCD-909D-4AA3-854B-52F85C24BAC6}" type="datetimeFigureOut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12/11/2014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F70D-F0B5-4A14-884F-889FC6BB872F}" type="slidenum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94240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3BCD-909D-4AA3-854B-52F85C24BAC6}" type="datetimeFigureOut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12/11/2014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F70D-F0B5-4A14-884F-889FC6BB872F}" type="slidenum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192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3BCD-909D-4AA3-854B-52F85C24BAC6}" type="datetimeFigureOut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12/11/2014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838F70D-F0B5-4A14-884F-889FC6BB872F}" type="slidenum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24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3BCD-909D-4AA3-854B-52F85C24BAC6}" type="datetimeFigureOut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12/11/2014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F70D-F0B5-4A14-884F-889FC6BB872F}" type="slidenum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90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3BCD-909D-4AA3-854B-52F85C24BAC6}" type="datetimeFigureOut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12/11/2014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F70D-F0B5-4A14-884F-889FC6BB872F}" type="slidenum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97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3BCD-909D-4AA3-854B-52F85C24BAC6}" type="datetimeFigureOut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12/11/2014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F70D-F0B5-4A14-884F-889FC6BB872F}" type="slidenum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501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3BCD-909D-4AA3-854B-52F85C24BAC6}" type="datetimeFigureOut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12/11/2014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F70D-F0B5-4A14-884F-889FC6BB872F}" type="slidenum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1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D31D-38D9-403A-B370-9C527B65B408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28B2-1785-4E71-B19A-D167A8233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69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3BCD-909D-4AA3-854B-52F85C24BAC6}" type="datetimeFigureOut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12/11/2014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F70D-F0B5-4A14-884F-889FC6BB872F}" type="slidenum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590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3BCD-909D-4AA3-854B-52F85C24BAC6}" type="datetimeFigureOut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12/11/2014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F70D-F0B5-4A14-884F-889FC6BB872F}" type="slidenum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304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3BCD-909D-4AA3-854B-52F85C24BAC6}" type="datetimeFigureOut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12/11/2014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F70D-F0B5-4A14-884F-889FC6BB872F}" type="slidenum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81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3BCD-909D-4AA3-854B-52F85C24BAC6}" type="datetimeFigureOut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12/11/2014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F70D-F0B5-4A14-884F-889FC6BB872F}" type="slidenum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286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040F-15AC-4C2B-8252-5F2F2F8BB47F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12/11/2014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9F99EB-BBE0-4AB1-80BB-BD12CEC8C5E7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843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040F-15AC-4C2B-8252-5F2F2F8BB47F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12/11/2014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9F99EB-BBE0-4AB1-80BB-BD12CEC8C5E7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711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040F-15AC-4C2B-8252-5F2F2F8BB47F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12/11/2014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9F99EB-BBE0-4AB1-80BB-BD12CEC8C5E7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2916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040F-15AC-4C2B-8252-5F2F2F8BB47F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12/11/2014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9F99EB-BBE0-4AB1-80BB-BD12CEC8C5E7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07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040F-15AC-4C2B-8252-5F2F2F8BB47F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12/11/2014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9F99EB-BBE0-4AB1-80BB-BD12CEC8C5E7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510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040F-15AC-4C2B-8252-5F2F2F8BB47F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12/11/2014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9F99EB-BBE0-4AB1-80BB-BD12CEC8C5E7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D31D-38D9-403A-B370-9C527B65B408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28B2-1785-4E71-B19A-D167A8233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210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040F-15AC-4C2B-8252-5F2F2F8BB47F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12/11/2014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9F99EB-BBE0-4AB1-80BB-BD12CEC8C5E7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4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040F-15AC-4C2B-8252-5F2F2F8BB47F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12/11/2014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9F99EB-BBE0-4AB1-80BB-BD12CEC8C5E7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7282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040F-15AC-4C2B-8252-5F2F2F8BB47F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12/11/2014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9F99EB-BBE0-4AB1-80BB-BD12CEC8C5E7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051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040F-15AC-4C2B-8252-5F2F2F8BB47F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12/11/2014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99EB-BBE0-4AB1-80BB-BD12CEC8C5E7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937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040F-15AC-4C2B-8252-5F2F2F8BB47F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12/11/2014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99EB-BBE0-4AB1-80BB-BD12CEC8C5E7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92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3E5F-68BD-4DD1-A99D-7C57EEA950CB}" type="datetimeFigureOut">
              <a:rPr lang="en-US" smtClean="0">
                <a:solidFill>
                  <a:srgbClr val="ECE9C6"/>
                </a:solidFill>
              </a:rPr>
              <a:pPr/>
              <a:t>12/11/2014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3FD791-D44B-4A2C-8E31-173F1E6682CF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65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5BF3E5F-68BD-4DD1-A99D-7C57EEA950CB}" type="datetimeFigureOut">
              <a:rPr lang="en-US" smtClean="0">
                <a:solidFill>
                  <a:srgbClr val="ECE9C6"/>
                </a:solidFill>
              </a:rPr>
              <a:pPr/>
              <a:t>12/11/2014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E3FD791-D44B-4A2C-8E31-173F1E6682CF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ECE9C6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872654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3E5F-68BD-4DD1-A99D-7C57EEA950CB}" type="datetimeFigureOut">
              <a:rPr lang="en-US" smtClean="0">
                <a:solidFill>
                  <a:srgbClr val="ECE9C6"/>
                </a:solidFill>
              </a:rPr>
              <a:pPr/>
              <a:t>12/11/2014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D791-D44B-4A2C-8E31-173F1E6682CF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1995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3E5F-68BD-4DD1-A99D-7C57EEA950CB}" type="datetimeFigureOut">
              <a:rPr lang="en-US" smtClean="0">
                <a:solidFill>
                  <a:srgbClr val="ECE9C6"/>
                </a:solidFill>
              </a:rPr>
              <a:pPr/>
              <a:t>12/11/2014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CE9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D791-D44B-4A2C-8E31-173F1E6682CF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318530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D791-D44B-4A2C-8E31-173F1E6682CF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CE9C6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3E5F-68BD-4DD1-A99D-7C57EEA950CB}" type="datetimeFigureOut">
              <a:rPr lang="en-US" smtClean="0">
                <a:solidFill>
                  <a:srgbClr val="ECE9C6"/>
                </a:solidFill>
              </a:rPr>
              <a:pPr/>
              <a:t>12/11/2014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83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D31D-38D9-403A-B370-9C527B65B408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28B2-1785-4E71-B19A-D167A8233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196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3E5F-68BD-4DD1-A99D-7C57EEA950CB}" type="datetimeFigureOut">
              <a:rPr lang="en-US" smtClean="0">
                <a:solidFill>
                  <a:srgbClr val="ECE9C6"/>
                </a:solidFill>
              </a:rPr>
              <a:pPr/>
              <a:t>12/11/2014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CE9C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D791-D44B-4A2C-8E31-173F1E6682CF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88149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3E5F-68BD-4DD1-A99D-7C57EEA950CB}" type="datetimeFigureOut">
              <a:rPr lang="en-US" smtClean="0">
                <a:solidFill>
                  <a:srgbClr val="ECE9C6"/>
                </a:solidFill>
              </a:rPr>
              <a:pPr/>
              <a:t>12/11/2014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CE9C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D791-D44B-4A2C-8E31-173F1E6682CF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215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5BF3E5F-68BD-4DD1-A99D-7C57EEA950CB}" type="datetimeFigureOut">
              <a:rPr lang="en-US" smtClean="0">
                <a:solidFill>
                  <a:srgbClr val="ECE9C6"/>
                </a:solidFill>
              </a:rPr>
              <a:pPr/>
              <a:t>12/11/2014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E3FD791-D44B-4A2C-8E31-173F1E6682CF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9559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3E5F-68BD-4DD1-A99D-7C57EEA950CB}" type="datetimeFigureOut">
              <a:rPr lang="en-US" smtClean="0">
                <a:solidFill>
                  <a:srgbClr val="ECE9C6"/>
                </a:solidFill>
              </a:rPr>
              <a:pPr/>
              <a:t>12/11/2014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3FD791-D44B-4A2C-8E31-173F1E6682CF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3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3E5F-68BD-4DD1-A99D-7C57EEA950CB}" type="datetimeFigureOut">
              <a:rPr lang="en-US" smtClean="0">
                <a:solidFill>
                  <a:srgbClr val="ECE9C6"/>
                </a:solidFill>
              </a:rPr>
              <a:pPr/>
              <a:t>12/11/2014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D791-D44B-4A2C-8E31-173F1E6682CF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850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3E5F-68BD-4DD1-A99D-7C57EEA950CB}" type="datetimeFigureOut">
              <a:rPr lang="en-US" smtClean="0">
                <a:solidFill>
                  <a:srgbClr val="ECE9C6"/>
                </a:solidFill>
              </a:rPr>
              <a:pPr/>
              <a:t>12/11/2014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D791-D44B-4A2C-8E31-173F1E6682CF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D31D-38D9-403A-B370-9C527B65B408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28B2-1785-4E71-B19A-D167A8233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7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D31D-38D9-403A-B370-9C527B65B408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28B2-1785-4E71-B19A-D167A8233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9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D31D-38D9-403A-B370-9C527B65B408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28B2-1785-4E71-B19A-D167A8233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1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D31D-38D9-403A-B370-9C527B65B408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28B2-1785-4E71-B19A-D167A8233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8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7D31D-38D9-403A-B370-9C527B65B408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E28B2-1785-4E71-B19A-D167A8233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0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A501561-D47D-4541-A501-06159101666C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02AD00E-EF75-4B31-9CCC-56951826ABE6}" type="slidenum">
              <a:rPr lang="en-US" smtClean="0">
                <a:solidFill>
                  <a:srgbClr val="DEAE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DEAE00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3813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D93BCD-909D-4AA3-854B-52F85C24BAC6}" type="datetimeFigureOut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12/11/2014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38F70D-F0B5-4A14-884F-889FC6BB872F}" type="slidenum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508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EC2040F-15AC-4C2B-8252-5F2F2F8BB47F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12/11/2014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59F99EB-BBE0-4AB1-80BB-BD12CEC8C5E7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117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5BF3E5F-68BD-4DD1-A99D-7C57EEA950CB}" type="datetimeFigureOut">
              <a:rPr lang="en-US" smtClean="0">
                <a:solidFill>
                  <a:srgbClr val="ECE9C6"/>
                </a:solidFill>
              </a:rPr>
              <a:pPr/>
              <a:t>12/11/2014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CE9C6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E3FD791-D44B-4A2C-8E31-173F1E6682CF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49427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5: World Wars &amp; Revolution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962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5102225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101" y="3479800"/>
            <a:ext cx="50673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70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5: World War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New Kind </a:t>
            </a:r>
            <a:r>
              <a:rPr lang="en-US" smtClean="0"/>
              <a:t>of War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6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"/>
            <a:ext cx="7628557" cy="6491248"/>
          </a:xfrm>
        </p:spPr>
      </p:pic>
    </p:spTree>
    <p:extLst>
      <p:ext uri="{BB962C8B-B14F-4D97-AF65-F5344CB8AC3E}">
        <p14:creationId xmlns:p14="http://schemas.microsoft.com/office/powerpoint/2010/main" val="340665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Stalemate on Western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 got through </a:t>
            </a:r>
            <a:r>
              <a:rPr lang="en-US" dirty="0" err="1" smtClean="0"/>
              <a:t>Belg</a:t>
            </a:r>
            <a:r>
              <a:rPr lang="en-US" dirty="0" smtClean="0"/>
              <a:t> / Schlieffen Plan failed</a:t>
            </a:r>
          </a:p>
          <a:p>
            <a:pPr lvl="1"/>
            <a:r>
              <a:rPr lang="en-US" dirty="0" smtClean="0"/>
              <a:t>Russia mobilized faster than predicted</a:t>
            </a:r>
          </a:p>
          <a:p>
            <a:pPr lvl="1"/>
            <a:r>
              <a:rPr lang="en-US" dirty="0" smtClean="0"/>
              <a:t>Sept. 1914 – 1</a:t>
            </a:r>
            <a:r>
              <a:rPr lang="en-US" baseline="30000" dirty="0" smtClean="0"/>
              <a:t>st</a:t>
            </a:r>
            <a:r>
              <a:rPr lang="en-US" dirty="0" smtClean="0"/>
              <a:t> Battle of the Marne (France): Germans pushed back </a:t>
            </a:r>
          </a:p>
          <a:p>
            <a:pPr lvl="2"/>
            <a:r>
              <a:rPr lang="en-US" dirty="0" smtClean="0"/>
              <a:t>Start of trench warfare</a:t>
            </a:r>
          </a:p>
          <a:p>
            <a:pPr lvl="1"/>
            <a:r>
              <a:rPr lang="en-US" dirty="0" smtClean="0"/>
              <a:t>Long deadly stalemate –                                                deadlock in fighting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38411"/>
            <a:ext cx="1981200" cy="216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3200400"/>
            <a:ext cx="340024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69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Trench Warfare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Troops fighting from trenches</a:t>
            </a:r>
          </a:p>
          <a:p>
            <a:r>
              <a:rPr lang="en-US" dirty="0"/>
              <a:t>Able to </a:t>
            </a:r>
            <a:r>
              <a:rPr lang="en-US" dirty="0" smtClean="0"/>
              <a:t>fight </a:t>
            </a:r>
            <a:r>
              <a:rPr lang="en-US" dirty="0"/>
              <a:t>enemy from strongly defended </a:t>
            </a:r>
            <a:r>
              <a:rPr lang="en-US" dirty="0" smtClean="0"/>
              <a:t> </a:t>
            </a:r>
            <a:r>
              <a:rPr lang="en-US" dirty="0"/>
              <a:t>deep ditches</a:t>
            </a:r>
          </a:p>
          <a:p>
            <a:r>
              <a:rPr lang="en-US" dirty="0" smtClean="0"/>
              <a:t>Not </a:t>
            </a:r>
            <a:r>
              <a:rPr lang="en-US" dirty="0"/>
              <a:t>new </a:t>
            </a:r>
            <a:r>
              <a:rPr lang="en-US" dirty="0" smtClean="0"/>
              <a:t>idea </a:t>
            </a:r>
            <a:r>
              <a:rPr lang="en-US" dirty="0"/>
              <a:t>but </a:t>
            </a:r>
            <a:r>
              <a:rPr lang="en-US" dirty="0" smtClean="0"/>
              <a:t>never </a:t>
            </a:r>
            <a:r>
              <a:rPr lang="en-US" dirty="0"/>
              <a:t>done </a:t>
            </a:r>
            <a:r>
              <a:rPr lang="en-US" dirty="0" smtClean="0"/>
              <a:t>this big</a:t>
            </a:r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iserable</a:t>
            </a:r>
            <a:endParaRPr lang="en-US" dirty="0"/>
          </a:p>
          <a:p>
            <a:pPr lvl="1"/>
            <a:r>
              <a:rPr lang="en-US" dirty="0"/>
              <a:t>Deep puddles &amp; thick </a:t>
            </a:r>
            <a:r>
              <a:rPr lang="en-US" dirty="0" smtClean="0"/>
              <a:t>mud / trench foot</a:t>
            </a:r>
            <a:endParaRPr lang="en-US" dirty="0"/>
          </a:p>
          <a:p>
            <a:pPr lvl="1"/>
            <a:r>
              <a:rPr lang="en-US" dirty="0" smtClean="0"/>
              <a:t>Sanitation = </a:t>
            </a:r>
            <a:r>
              <a:rPr lang="en-US" dirty="0"/>
              <a:t>problem</a:t>
            </a:r>
          </a:p>
          <a:p>
            <a:r>
              <a:rPr lang="en-US" dirty="0" smtClean="0"/>
              <a:t>No-man’s-land – area in middle</a:t>
            </a:r>
            <a:endParaRPr lang="en-US" dirty="0"/>
          </a:p>
          <a:p>
            <a:pPr lvl="1"/>
            <a:r>
              <a:rPr lang="en-US" dirty="0"/>
              <a:t>Thousands killed in this area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03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224" y="152398"/>
            <a:ext cx="3072194" cy="220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833" y="2514600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35" y="3962400"/>
            <a:ext cx="4134766" cy="232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18" y="609600"/>
            <a:ext cx="3429000" cy="2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44302"/>
            <a:ext cx="2762642" cy="188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3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7590678" cy="5795373"/>
          </a:xfrm>
        </p:spPr>
      </p:pic>
    </p:spTree>
    <p:extLst>
      <p:ext uri="{BB962C8B-B14F-4D97-AF65-F5344CB8AC3E}">
        <p14:creationId xmlns:p14="http://schemas.microsoft.com/office/powerpoint/2010/main" val="356677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Warfare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Modern weapons/warfare = high # of casualties on W Front</a:t>
            </a:r>
          </a:p>
          <a:p>
            <a:r>
              <a:rPr lang="en-US" dirty="0" smtClean="0"/>
              <a:t>Rapid-fire machine gun &amp; long-range guns</a:t>
            </a:r>
          </a:p>
          <a:p>
            <a:r>
              <a:rPr lang="en-US" dirty="0" smtClean="0"/>
              <a:t>Poison gas</a:t>
            </a:r>
          </a:p>
          <a:p>
            <a:r>
              <a:rPr lang="en-US" dirty="0" smtClean="0"/>
              <a:t>Tanks </a:t>
            </a:r>
          </a:p>
          <a:p>
            <a:r>
              <a:rPr lang="en-US" dirty="0" smtClean="0"/>
              <a:t>Airplanes </a:t>
            </a:r>
          </a:p>
          <a:p>
            <a:r>
              <a:rPr lang="en-US" dirty="0" smtClean="0"/>
              <a:t> </a:t>
            </a:r>
            <a:r>
              <a:rPr lang="en-US" dirty="0"/>
              <a:t>Z</a:t>
            </a:r>
            <a:r>
              <a:rPr lang="en-US" dirty="0" smtClean="0"/>
              <a:t>eppelins: gas filled balloons</a:t>
            </a:r>
          </a:p>
          <a:p>
            <a:r>
              <a:rPr lang="en-US" dirty="0" smtClean="0"/>
              <a:t>Submarines – U-boats</a:t>
            </a:r>
          </a:p>
        </p:txBody>
      </p:sp>
      <p:pic>
        <p:nvPicPr>
          <p:cNvPr id="4" name="Picture 3" descr="obs ballo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29000"/>
            <a:ext cx="2819400" cy="184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0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Fronts in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Higher casualties on Eastern Front (no trench warfare)</a:t>
            </a:r>
          </a:p>
          <a:p>
            <a:pPr lvl="1"/>
            <a:r>
              <a:rPr lang="en-US" dirty="0" smtClean="0"/>
              <a:t>Russia = lack of modern warfare</a:t>
            </a:r>
          </a:p>
          <a:p>
            <a:pPr lvl="1"/>
            <a:r>
              <a:rPr lang="en-US" dirty="0" smtClean="0"/>
              <a:t>Bulgaria joined Central Powers (Triple Alliance)</a:t>
            </a:r>
          </a:p>
          <a:p>
            <a:pPr lvl="1"/>
            <a:r>
              <a:rPr lang="en-US" dirty="0" smtClean="0"/>
              <a:t>Italy eventually joined the Allies (Triple Entente) </a:t>
            </a:r>
          </a:p>
          <a:p>
            <a:pPr lvl="1"/>
            <a:r>
              <a:rPr lang="en-US" dirty="0" smtClean="0"/>
              <a:t>Fighting across larger area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41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Around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fighting in Europe but other places too</a:t>
            </a:r>
          </a:p>
          <a:p>
            <a:r>
              <a:rPr lang="en-US" dirty="0" smtClean="0"/>
              <a:t>Ottoman Empire joined Central Powers Oct 1914</a:t>
            </a:r>
          </a:p>
          <a:p>
            <a:pPr lvl="1"/>
            <a:r>
              <a:rPr lang="en-US" dirty="0" smtClean="0"/>
              <a:t>Cut off supply lines to Russia through crucial Russian port/water way Dardanelles (Med.)</a:t>
            </a:r>
          </a:p>
          <a:p>
            <a:pPr lvl="2"/>
            <a:r>
              <a:rPr lang="en-US" dirty="0" smtClean="0"/>
              <a:t>Allies unable to take back</a:t>
            </a:r>
          </a:p>
          <a:p>
            <a:pPr lvl="1"/>
            <a:r>
              <a:rPr lang="en-US" dirty="0" smtClean="0"/>
              <a:t>Fought Russia (helped by Armenians) </a:t>
            </a:r>
          </a:p>
          <a:p>
            <a:pPr lvl="2"/>
            <a:r>
              <a:rPr lang="en-US" dirty="0" smtClean="0"/>
              <a:t>Armenians deported &amp; killed</a:t>
            </a:r>
          </a:p>
          <a:p>
            <a:pPr lvl="1"/>
            <a:r>
              <a:rPr lang="en-US" dirty="0" smtClean="0"/>
              <a:t>Middle East – Arab revolt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3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Great War Begins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5: World War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15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European colonies involved </a:t>
            </a:r>
          </a:p>
          <a:p>
            <a:r>
              <a:rPr lang="en-US" dirty="0" smtClean="0"/>
              <a:t>Allies took German colonies in Africa &amp; China</a:t>
            </a:r>
          </a:p>
          <a:p>
            <a:r>
              <a:rPr lang="en-US" dirty="0" smtClean="0"/>
              <a:t>British turned to their colonies for aid</a:t>
            </a:r>
          </a:p>
          <a:p>
            <a:pPr lvl="1"/>
            <a:r>
              <a:rPr lang="en-US" dirty="0" smtClean="0"/>
              <a:t>Colonists mixed feelings</a:t>
            </a:r>
          </a:p>
          <a:p>
            <a:pPr lvl="2"/>
            <a:r>
              <a:rPr lang="en-US" dirty="0" smtClean="0"/>
              <a:t>Some thought fighting = citizenship/independence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51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9: World War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Winning the War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6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685801"/>
            <a:ext cx="7086600" cy="4267199"/>
          </a:xfrm>
        </p:spPr>
        <p:txBody>
          <a:bodyPr/>
          <a:lstStyle/>
          <a:p>
            <a:r>
              <a:rPr lang="en-US" dirty="0" smtClean="0"/>
              <a:t>European nations under pressure by 1917</a:t>
            </a:r>
          </a:p>
          <a:p>
            <a:r>
              <a:rPr lang="en-US" dirty="0" smtClean="0"/>
              <a:t>Modern war needed all of a nation’s resources – total war</a:t>
            </a:r>
          </a:p>
          <a:p>
            <a:pPr lvl="1"/>
            <a:r>
              <a:rPr lang="en-US" dirty="0" err="1" smtClean="0"/>
              <a:t>Govts</a:t>
            </a:r>
            <a:r>
              <a:rPr lang="en-US" dirty="0" smtClean="0"/>
              <a:t> take stronger role </a:t>
            </a:r>
            <a:endParaRPr lang="en-US" dirty="0"/>
          </a:p>
          <a:p>
            <a:pPr lvl="1"/>
            <a:r>
              <a:rPr lang="en-US" dirty="0" smtClean="0"/>
              <a:t>Military conscription – draft</a:t>
            </a:r>
          </a:p>
          <a:p>
            <a:pPr lvl="1"/>
            <a:r>
              <a:rPr lang="en-US" dirty="0" smtClean="0"/>
              <a:t>Money for war from taxes &amp; borrowing</a:t>
            </a:r>
          </a:p>
          <a:p>
            <a:pPr lvl="1"/>
            <a:r>
              <a:rPr lang="en-US" dirty="0" smtClean="0"/>
              <a:t>Rationing – food, clothes, metal, gas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War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581400"/>
            <a:ext cx="2286000" cy="288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7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1"/>
            <a:ext cx="7772400" cy="4267199"/>
          </a:xfrm>
        </p:spPr>
        <p:txBody>
          <a:bodyPr/>
          <a:lstStyle/>
          <a:p>
            <a:r>
              <a:rPr lang="en-US" dirty="0"/>
              <a:t>Blockades allowed – only military supplies/raw mat not food/clothes</a:t>
            </a:r>
          </a:p>
          <a:p>
            <a:pPr lvl="1"/>
            <a:r>
              <a:rPr lang="en-US" dirty="0"/>
              <a:t>British blockade of Germany – broke laws</a:t>
            </a:r>
          </a:p>
          <a:p>
            <a:pPr lvl="1"/>
            <a:r>
              <a:rPr lang="en-US" dirty="0"/>
              <a:t>Germany retaliated 1915 – sink ships w/ goods to </a:t>
            </a:r>
            <a:r>
              <a:rPr lang="en-US" dirty="0" smtClean="0"/>
              <a:t>Britain</a:t>
            </a:r>
          </a:p>
          <a:p>
            <a:r>
              <a:rPr lang="en-US" dirty="0" smtClean="0"/>
              <a:t>May 1915 – British Lusitania sunk by German sub</a:t>
            </a:r>
          </a:p>
          <a:p>
            <a:pPr lvl="1"/>
            <a:r>
              <a:rPr lang="en-US" dirty="0" smtClean="0"/>
              <a:t>1200 killed (128 Americans)</a:t>
            </a:r>
          </a:p>
          <a:p>
            <a:pPr lvl="1"/>
            <a:r>
              <a:rPr lang="en-US" dirty="0" smtClean="0"/>
              <a:t>U.S. </a:t>
            </a:r>
            <a:r>
              <a:rPr lang="en-US" dirty="0" err="1" smtClean="0"/>
              <a:t>Pres</a:t>
            </a:r>
            <a:r>
              <a:rPr lang="en-US" dirty="0" smtClean="0"/>
              <a:t> Wilson threatened Germany / unrestricted sub warfare stopped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War</a:t>
            </a:r>
            <a:endParaRPr lang="en-US" dirty="0"/>
          </a:p>
        </p:txBody>
      </p:sp>
      <p:pic>
        <p:nvPicPr>
          <p:cNvPr id="4" name="Content Placeholder 4" descr="Lusitan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564" y="3962400"/>
            <a:ext cx="4038600" cy="267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0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685801"/>
            <a:ext cx="8001000" cy="4267199"/>
          </a:xfrm>
        </p:spPr>
        <p:txBody>
          <a:bodyPr/>
          <a:lstStyle/>
          <a:p>
            <a:r>
              <a:rPr lang="en-US" dirty="0" err="1" smtClean="0"/>
              <a:t>Govt</a:t>
            </a:r>
            <a:r>
              <a:rPr lang="en-US" dirty="0" smtClean="0"/>
              <a:t> tried to control public opinion with propaganda – spreading of ideas to influence people</a:t>
            </a:r>
          </a:p>
          <a:p>
            <a:pPr lvl="1"/>
            <a:r>
              <a:rPr lang="en-US" dirty="0" smtClean="0"/>
              <a:t>Press and entertainment censorship - WHY???</a:t>
            </a:r>
          </a:p>
          <a:p>
            <a:pPr lvl="1"/>
            <a:r>
              <a:rPr lang="en-US" dirty="0" smtClean="0"/>
              <a:t>Used to motivate military</a:t>
            </a:r>
          </a:p>
          <a:p>
            <a:pPr lvl="1"/>
            <a:r>
              <a:rPr lang="en-US" dirty="0" smtClean="0"/>
              <a:t>Urged public to buy war bonds/give $ to pay for war</a:t>
            </a:r>
          </a:p>
          <a:p>
            <a:pPr lvl="1"/>
            <a:r>
              <a:rPr lang="en-US" dirty="0" smtClean="0"/>
              <a:t>Exaggeration of atrocities – horrible acts against innocent </a:t>
            </a:r>
            <a:r>
              <a:rPr lang="en-US" dirty="0" err="1" smtClean="0"/>
              <a:t>ppl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War</a:t>
            </a:r>
            <a:endParaRPr lang="en-US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810000"/>
            <a:ext cx="22002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1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685801"/>
            <a:ext cx="7543800" cy="4038599"/>
          </a:xfrm>
        </p:spPr>
        <p:txBody>
          <a:bodyPr/>
          <a:lstStyle/>
          <a:p>
            <a:r>
              <a:rPr lang="en-US" dirty="0" smtClean="0"/>
              <a:t>Women played major role</a:t>
            </a:r>
          </a:p>
          <a:p>
            <a:pPr lvl="1"/>
            <a:r>
              <a:rPr lang="en-US" dirty="0" smtClean="0"/>
              <a:t>Worked in war industries</a:t>
            </a:r>
          </a:p>
          <a:p>
            <a:pPr lvl="1"/>
            <a:r>
              <a:rPr lang="en-US" dirty="0" smtClean="0"/>
              <a:t>Grew food for nation</a:t>
            </a:r>
          </a:p>
          <a:p>
            <a:pPr lvl="1"/>
            <a:r>
              <a:rPr lang="en-US" dirty="0" smtClean="0"/>
              <a:t>Nurses close to front lines</a:t>
            </a:r>
          </a:p>
          <a:p>
            <a:r>
              <a:rPr lang="en-US" dirty="0" smtClean="0"/>
              <a:t>Helped fight for women’s rights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&amp; War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133600"/>
            <a:ext cx="3657600" cy="29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6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7696200" cy="4267199"/>
          </a:xfrm>
        </p:spPr>
        <p:txBody>
          <a:bodyPr/>
          <a:lstStyle/>
          <a:p>
            <a:r>
              <a:rPr lang="en-US" dirty="0" smtClean="0"/>
              <a:t>Military &amp; civilian morale low by 1917</a:t>
            </a:r>
          </a:p>
          <a:p>
            <a:pPr lvl="1"/>
            <a:r>
              <a:rPr lang="en-US" dirty="0" smtClean="0"/>
              <a:t>Casualties, failed battles, food shortages</a:t>
            </a:r>
          </a:p>
          <a:p>
            <a:pPr lvl="1"/>
            <a:r>
              <a:rPr lang="en-US" dirty="0" err="1" smtClean="0"/>
              <a:t>Ppl</a:t>
            </a:r>
            <a:r>
              <a:rPr lang="en-US" dirty="0" smtClean="0"/>
              <a:t> wanted peace / turned against military</a:t>
            </a:r>
          </a:p>
          <a:p>
            <a:pPr lvl="1"/>
            <a:r>
              <a:rPr lang="en-US" dirty="0" smtClean="0"/>
              <a:t>Troops deserted / revolted</a:t>
            </a:r>
            <a:endParaRPr lang="en-US" dirty="0" smtClean="0"/>
          </a:p>
          <a:p>
            <a:r>
              <a:rPr lang="en-US" dirty="0" smtClean="0"/>
              <a:t>Russia struggled </a:t>
            </a:r>
            <a:r>
              <a:rPr lang="en-US" dirty="0" err="1" smtClean="0"/>
              <a:t>bc</a:t>
            </a:r>
            <a:r>
              <a:rPr lang="en-US" dirty="0" smtClean="0"/>
              <a:t> of war</a:t>
            </a:r>
          </a:p>
          <a:p>
            <a:pPr lvl="1"/>
            <a:r>
              <a:rPr lang="en-US" dirty="0" smtClean="0"/>
              <a:t>March 1917 – riots led to revolution against </a:t>
            </a:r>
            <a:r>
              <a:rPr lang="en-US" dirty="0" err="1" smtClean="0"/>
              <a:t>govt</a:t>
            </a:r>
            <a:endParaRPr lang="en-US" dirty="0" smtClean="0"/>
          </a:p>
          <a:p>
            <a:pPr lvl="1"/>
            <a:r>
              <a:rPr lang="en-US" dirty="0" smtClean="0"/>
              <a:t>V. Lenin took control</a:t>
            </a:r>
          </a:p>
          <a:p>
            <a:pPr lvl="1"/>
            <a:r>
              <a:rPr lang="en-US" dirty="0" smtClean="0"/>
              <a:t>Pulled out of war in 1918 </a:t>
            </a:r>
          </a:p>
          <a:p>
            <a:pPr lvl="2"/>
            <a:r>
              <a:rPr lang="en-US" dirty="0" smtClean="0"/>
              <a:t>What effect did this have???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33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153400" cy="441959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U.S. originally neutral -  mixed public opinion</a:t>
            </a:r>
          </a:p>
          <a:p>
            <a:r>
              <a:rPr lang="en-US" dirty="0" smtClean="0"/>
              <a:t>1917 – Germany resumed unrestricted sub warfare – US mad</a:t>
            </a:r>
          </a:p>
          <a:p>
            <a:r>
              <a:rPr lang="en-US" dirty="0" smtClean="0"/>
              <a:t>1917 – Zimmermann note intercepted by Britain</a:t>
            </a:r>
          </a:p>
          <a:p>
            <a:pPr lvl="1"/>
            <a:r>
              <a:rPr lang="en-US" dirty="0" smtClean="0"/>
              <a:t>From Germany to Mexican ambassador</a:t>
            </a:r>
          </a:p>
          <a:p>
            <a:pPr lvl="1"/>
            <a:r>
              <a:rPr lang="en-US" dirty="0" smtClean="0"/>
              <a:t>Germany </a:t>
            </a:r>
            <a:r>
              <a:rPr lang="en-US" dirty="0" smtClean="0"/>
              <a:t>to </a:t>
            </a:r>
            <a:r>
              <a:rPr lang="en-US" dirty="0" smtClean="0"/>
              <a:t>help </a:t>
            </a:r>
            <a:r>
              <a:rPr lang="en-US" dirty="0" smtClean="0"/>
              <a:t>Mexico take </a:t>
            </a:r>
            <a:r>
              <a:rPr lang="en-US" dirty="0" smtClean="0"/>
              <a:t>back </a:t>
            </a:r>
            <a:r>
              <a:rPr lang="en-US" dirty="0" smtClean="0"/>
              <a:t>land from U.S. if they </a:t>
            </a:r>
            <a:r>
              <a:rPr lang="en-US" dirty="0" smtClean="0"/>
              <a:t>helped </a:t>
            </a:r>
            <a:r>
              <a:rPr lang="en-US" dirty="0" smtClean="0"/>
              <a:t>fight against the U.S. </a:t>
            </a:r>
          </a:p>
          <a:p>
            <a:r>
              <a:rPr lang="en-US" dirty="0" smtClean="0"/>
              <a:t>U.S. declared war on Germany April 1917</a:t>
            </a:r>
          </a:p>
          <a:p>
            <a:pPr lvl="1"/>
            <a:r>
              <a:rPr lang="en-US" dirty="0" smtClean="0"/>
              <a:t>Troops didn’t </a:t>
            </a:r>
            <a:r>
              <a:rPr lang="en-US" dirty="0" smtClean="0"/>
              <a:t>fight </a:t>
            </a:r>
            <a:r>
              <a:rPr lang="en-US" dirty="0" smtClean="0"/>
              <a:t>until 1918</a:t>
            </a:r>
          </a:p>
          <a:p>
            <a:pPr lvl="1"/>
            <a:r>
              <a:rPr lang="en-US" dirty="0" smtClean="0"/>
              <a:t>Morale boost &amp; financial aid to Allies</a:t>
            </a:r>
          </a:p>
          <a:p>
            <a:r>
              <a:rPr lang="en-US" dirty="0" smtClean="0"/>
              <a:t>Wilson 14 Points – Jan 1918 – plan for peace</a:t>
            </a:r>
          </a:p>
          <a:p>
            <a:pPr lvl="1"/>
            <a:r>
              <a:rPr lang="en-US" dirty="0" smtClean="0"/>
              <a:t>Freedom of seas, free trade, reduction of arms, no secret treaties…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U.S. Enters WWI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35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6" descr="z no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457200"/>
            <a:ext cx="5305647" cy="5703570"/>
          </a:xfrm>
        </p:spPr>
      </p:pic>
    </p:spTree>
    <p:extLst>
      <p:ext uri="{BB962C8B-B14F-4D97-AF65-F5344CB8AC3E}">
        <p14:creationId xmlns:p14="http://schemas.microsoft.com/office/powerpoint/2010/main" val="207789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305800" cy="4267199"/>
          </a:xfrm>
        </p:spPr>
        <p:txBody>
          <a:bodyPr/>
          <a:lstStyle/>
          <a:p>
            <a:r>
              <a:rPr lang="en-US" dirty="0" smtClean="0"/>
              <a:t>U.S./Allies pushed Germans out of France July 1918</a:t>
            </a:r>
          </a:p>
          <a:p>
            <a:r>
              <a:rPr lang="en-US" dirty="0" smtClean="0"/>
              <a:t>Germans realized war couldn’t be won / Kaiser William II resigned/fled</a:t>
            </a:r>
          </a:p>
          <a:p>
            <a:r>
              <a:rPr lang="en-US" dirty="0" smtClean="0"/>
              <a:t>Austria-Hungary on verge of collapse</a:t>
            </a:r>
          </a:p>
          <a:p>
            <a:r>
              <a:rPr lang="en-US" dirty="0" smtClean="0"/>
              <a:t>Germans asked for armistice – agreement to end fighting</a:t>
            </a:r>
          </a:p>
          <a:p>
            <a:r>
              <a:rPr lang="en-US" dirty="0" smtClean="0"/>
              <a:t>War ended / armistice signed @ 11am on Nov. 11, 1918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191000"/>
            <a:ext cx="4002569" cy="24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7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1000"/>
            <a:ext cx="5410200" cy="5802313"/>
          </a:xfrm>
        </p:spPr>
      </p:pic>
    </p:spTree>
    <p:extLst>
      <p:ext uri="{BB962C8B-B14F-4D97-AF65-F5344CB8AC3E}">
        <p14:creationId xmlns:p14="http://schemas.microsoft.com/office/powerpoint/2010/main" val="217402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Peace and Post War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5: World War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2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Millions </a:t>
            </a:r>
            <a:r>
              <a:rPr lang="en-US" dirty="0" smtClean="0"/>
              <a:t>killed/injured/missing</a:t>
            </a:r>
          </a:p>
          <a:p>
            <a:r>
              <a:rPr lang="en-US" dirty="0" smtClean="0"/>
              <a:t>1918 – deadly spread of disease (flu)</a:t>
            </a:r>
          </a:p>
          <a:p>
            <a:r>
              <a:rPr lang="en-US" dirty="0"/>
              <a:t>N</a:t>
            </a:r>
            <a:r>
              <a:rPr lang="en-US" dirty="0" smtClean="0"/>
              <a:t>ations </a:t>
            </a:r>
            <a:r>
              <a:rPr lang="en-US" dirty="0" smtClean="0"/>
              <a:t>destroyed </a:t>
            </a:r>
          </a:p>
          <a:p>
            <a:r>
              <a:rPr lang="en-US" dirty="0" smtClean="0"/>
              <a:t>Large war debts </a:t>
            </a:r>
            <a:r>
              <a:rPr lang="en-US" dirty="0"/>
              <a:t>/</a:t>
            </a:r>
            <a:r>
              <a:rPr lang="en-US" dirty="0" smtClean="0"/>
              <a:t> </a:t>
            </a:r>
            <a:r>
              <a:rPr lang="en-US" dirty="0" smtClean="0"/>
              <a:t>new costs of reconstruction</a:t>
            </a:r>
          </a:p>
          <a:p>
            <a:r>
              <a:rPr lang="en-US" dirty="0" smtClean="0"/>
              <a:t>Angry citizens looking for someone to blame</a:t>
            </a:r>
          </a:p>
          <a:p>
            <a:r>
              <a:rPr lang="en-US" dirty="0" smtClean="0"/>
              <a:t>Many </a:t>
            </a:r>
            <a:r>
              <a:rPr lang="en-US" dirty="0" err="1" smtClean="0"/>
              <a:t>govts</a:t>
            </a:r>
            <a:r>
              <a:rPr lang="en-US" dirty="0" smtClean="0"/>
              <a:t> collapsed </a:t>
            </a:r>
            <a:r>
              <a:rPr lang="en-US" dirty="0" smtClean="0"/>
              <a:t>-&gt; </a:t>
            </a:r>
            <a:r>
              <a:rPr lang="en-US" dirty="0" smtClean="0"/>
              <a:t>political issues</a:t>
            </a:r>
          </a:p>
          <a:p>
            <a:pPr lvl="1"/>
            <a:r>
              <a:rPr lang="en-US" dirty="0" smtClean="0"/>
              <a:t>Radicals v. conservatives </a:t>
            </a:r>
          </a:p>
          <a:p>
            <a:pPr lvl="1"/>
            <a:r>
              <a:rPr lang="en-US" dirty="0" smtClean="0"/>
              <a:t>Unrest in colonies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Costs of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04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January 1919 – Paris, France </a:t>
            </a:r>
          </a:p>
          <a:p>
            <a:r>
              <a:rPr lang="en-US" dirty="0"/>
              <a:t>Representatives from 32+ nations </a:t>
            </a:r>
          </a:p>
          <a:p>
            <a:r>
              <a:rPr lang="en-US" dirty="0"/>
              <a:t>The Big 4:</a:t>
            </a:r>
          </a:p>
          <a:p>
            <a:pPr lvl="1"/>
            <a:r>
              <a:rPr lang="en-US" dirty="0"/>
              <a:t>Woodrow Wilson (US), David Lloyd George (Britain), Georges Clemenceau (France), Vittorio Orlando (Italy)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Paris Peace Conference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37709"/>
            <a:ext cx="3505200" cy="2690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4724400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Gill Sans MT"/>
              </a:rPr>
              <a:t>Prime Minister David Lloyd George &amp; Premier Vittorio Orlando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0" y="4724400"/>
            <a:ext cx="152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Gill Sans MT"/>
              </a:rPr>
              <a:t>Premier Georges Clemenceau &amp; President Woodrow Wilson</a:t>
            </a:r>
          </a:p>
        </p:txBody>
      </p:sp>
    </p:spTree>
    <p:extLst>
      <p:ext uri="{BB962C8B-B14F-4D97-AF65-F5344CB8AC3E}">
        <p14:creationId xmlns:p14="http://schemas.microsoft.com/office/powerpoint/2010/main" val="191706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June 28, 1919</a:t>
            </a:r>
          </a:p>
          <a:p>
            <a:r>
              <a:rPr lang="en-US" dirty="0"/>
              <a:t>Established new nations in Europe</a:t>
            </a:r>
          </a:p>
          <a:p>
            <a:pPr lvl="1"/>
            <a:r>
              <a:rPr lang="en-US" dirty="0"/>
              <a:t>Austria</a:t>
            </a:r>
          </a:p>
          <a:p>
            <a:pPr lvl="1"/>
            <a:r>
              <a:rPr lang="en-US" dirty="0"/>
              <a:t>Czechoslovakia</a:t>
            </a:r>
          </a:p>
          <a:p>
            <a:pPr lvl="1"/>
            <a:r>
              <a:rPr lang="en-US" dirty="0"/>
              <a:t>Estonia</a:t>
            </a:r>
          </a:p>
          <a:p>
            <a:pPr lvl="1"/>
            <a:r>
              <a:rPr lang="en-US" dirty="0"/>
              <a:t>Finland</a:t>
            </a:r>
          </a:p>
          <a:p>
            <a:pPr lvl="1"/>
            <a:r>
              <a:rPr lang="en-US" dirty="0"/>
              <a:t>Hungary</a:t>
            </a:r>
          </a:p>
          <a:p>
            <a:pPr lvl="1"/>
            <a:r>
              <a:rPr lang="en-US" dirty="0"/>
              <a:t>Latvia</a:t>
            </a:r>
          </a:p>
          <a:p>
            <a:pPr lvl="1"/>
            <a:r>
              <a:rPr lang="en-US" dirty="0"/>
              <a:t>Lithuania</a:t>
            </a:r>
          </a:p>
          <a:p>
            <a:pPr lvl="1"/>
            <a:r>
              <a:rPr lang="en-US" dirty="0"/>
              <a:t>Poland</a:t>
            </a:r>
          </a:p>
          <a:p>
            <a:pPr lvl="1"/>
            <a:r>
              <a:rPr lang="en-US" dirty="0"/>
              <a:t>Yugoslavia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Versailles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362200"/>
            <a:ext cx="2705350" cy="412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2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Germany </a:t>
            </a:r>
            <a:r>
              <a:rPr lang="en-US" dirty="0"/>
              <a:t>to blame </a:t>
            </a:r>
            <a:r>
              <a:rPr lang="en-US" dirty="0" smtClean="0"/>
              <a:t>for </a:t>
            </a:r>
            <a:r>
              <a:rPr lang="en-US" dirty="0"/>
              <a:t>war &amp; had to pay reparations</a:t>
            </a:r>
          </a:p>
          <a:p>
            <a:r>
              <a:rPr lang="en-US" dirty="0" err="1" smtClean="0"/>
              <a:t>Ger</a:t>
            </a:r>
            <a:r>
              <a:rPr lang="en-US" dirty="0" smtClean="0"/>
              <a:t> </a:t>
            </a:r>
            <a:r>
              <a:rPr lang="en-US" dirty="0"/>
              <a:t>had to decrease </a:t>
            </a:r>
            <a:r>
              <a:rPr lang="en-US" dirty="0" smtClean="0"/>
              <a:t>size </a:t>
            </a:r>
            <a:r>
              <a:rPr lang="en-US" dirty="0"/>
              <a:t>of </a:t>
            </a:r>
            <a:r>
              <a:rPr lang="en-US" dirty="0" smtClean="0"/>
              <a:t>military</a:t>
            </a:r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emilitarized </a:t>
            </a:r>
            <a:r>
              <a:rPr lang="en-US" dirty="0"/>
              <a:t>zones to protect countries </a:t>
            </a:r>
            <a:r>
              <a:rPr lang="en-US" dirty="0" smtClean="0"/>
              <a:t>next to </a:t>
            </a:r>
            <a:r>
              <a:rPr lang="en-US" dirty="0" err="1" smtClean="0"/>
              <a:t>Ger</a:t>
            </a:r>
            <a:endParaRPr lang="en-US" dirty="0"/>
          </a:p>
          <a:p>
            <a:r>
              <a:rPr lang="en-US" dirty="0" smtClean="0"/>
              <a:t>Created </a:t>
            </a:r>
            <a:r>
              <a:rPr lang="en-US" dirty="0"/>
              <a:t>League of Nations</a:t>
            </a:r>
          </a:p>
          <a:p>
            <a:pPr lvl="1"/>
            <a:r>
              <a:rPr lang="en-US" dirty="0"/>
              <a:t>Disarmament; collective security; solve disputes </a:t>
            </a:r>
            <a:r>
              <a:rPr lang="en-US" dirty="0" smtClean="0"/>
              <a:t>w/</a:t>
            </a:r>
            <a:r>
              <a:rPr lang="en-US" dirty="0" smtClean="0"/>
              <a:t> </a:t>
            </a:r>
            <a:r>
              <a:rPr lang="en-US" dirty="0"/>
              <a:t>negotiation and diplomacy</a:t>
            </a:r>
          </a:p>
          <a:p>
            <a:pPr lvl="1"/>
            <a:r>
              <a:rPr lang="en-US" dirty="0"/>
              <a:t>No military = </a:t>
            </a:r>
            <a:r>
              <a:rPr lang="en-US" dirty="0" smtClean="0"/>
              <a:t>couldn’t </a:t>
            </a:r>
            <a:r>
              <a:rPr lang="en-US" dirty="0" smtClean="0"/>
              <a:t>enforce </a:t>
            </a:r>
            <a:r>
              <a:rPr lang="en-US" dirty="0"/>
              <a:t>policies; used economic sanctions</a:t>
            </a:r>
          </a:p>
          <a:p>
            <a:pPr lvl="1"/>
            <a:r>
              <a:rPr lang="en-US" dirty="0"/>
              <a:t>Became more of an advisory board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Versailles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74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</a:t>
            </a:r>
            <a:r>
              <a:rPr lang="en-US" dirty="0" err="1" smtClean="0"/>
              <a:t>ppl</a:t>
            </a:r>
            <a:r>
              <a:rPr lang="en-US" dirty="0" smtClean="0"/>
              <a:t>/nations had issues with Treaty of Versailles</a:t>
            </a:r>
          </a:p>
          <a:p>
            <a:r>
              <a:rPr lang="en-US" dirty="0" smtClean="0"/>
              <a:t>Other Separate treaties – many unhappy with them</a:t>
            </a:r>
          </a:p>
          <a:p>
            <a:r>
              <a:rPr lang="en-US" dirty="0" smtClean="0"/>
              <a:t>Treaties created mandates – territories administered by Western powers – that expanded European colonies</a:t>
            </a:r>
          </a:p>
          <a:p>
            <a:r>
              <a:rPr lang="en-US" dirty="0" smtClean="0"/>
              <a:t>US never joined League of Nations / Senate didn’t ratify treaty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Peace Settlements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624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02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Europe Before &amp; After the War</a:t>
            </a:r>
            <a:endParaRPr lang="en-US" dirty="0"/>
          </a:p>
        </p:txBody>
      </p:sp>
      <p:pic>
        <p:nvPicPr>
          <p:cNvPr id="4" name="Picture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" b="7606"/>
          <a:stretch>
            <a:fillRect/>
          </a:stretch>
        </p:blipFill>
        <p:spPr>
          <a:xfrm>
            <a:off x="381000" y="1447800"/>
            <a:ext cx="8370278" cy="4343400"/>
          </a:xfrm>
        </p:spPr>
      </p:pic>
    </p:spTree>
    <p:extLst>
      <p:ext uri="{BB962C8B-B14F-4D97-AF65-F5344CB8AC3E}">
        <p14:creationId xmlns:p14="http://schemas.microsoft.com/office/powerpoint/2010/main" val="181744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Beginning &amp; Alliances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Europe generally peaceful</a:t>
            </a:r>
          </a:p>
          <a:p>
            <a:r>
              <a:rPr lang="en-US" dirty="0" smtClean="0"/>
              <a:t>Nations formed alliances just in case</a:t>
            </a:r>
          </a:p>
          <a:p>
            <a:r>
              <a:rPr lang="en-US" b="1" dirty="0" smtClean="0"/>
              <a:t>Triple Alliance</a:t>
            </a:r>
          </a:p>
          <a:p>
            <a:pPr lvl="1"/>
            <a:r>
              <a:rPr lang="en-US" dirty="0" smtClean="0"/>
              <a:t>Germany</a:t>
            </a:r>
          </a:p>
          <a:p>
            <a:pPr lvl="1"/>
            <a:r>
              <a:rPr lang="en-US" dirty="0" smtClean="0"/>
              <a:t>Austria-Hungary</a:t>
            </a:r>
          </a:p>
          <a:p>
            <a:pPr lvl="1"/>
            <a:r>
              <a:rPr lang="en-US" dirty="0" smtClean="0"/>
              <a:t>Italy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Triple Entente</a:t>
            </a:r>
          </a:p>
          <a:p>
            <a:pPr lvl="1"/>
            <a:r>
              <a:rPr lang="en-US" dirty="0" smtClean="0"/>
              <a:t>France</a:t>
            </a:r>
          </a:p>
          <a:p>
            <a:pPr lvl="1"/>
            <a:r>
              <a:rPr lang="en-US" dirty="0" smtClean="0"/>
              <a:t>Russia</a:t>
            </a:r>
          </a:p>
          <a:p>
            <a:pPr lvl="1"/>
            <a:r>
              <a:rPr lang="en-US" dirty="0" smtClean="0"/>
              <a:t>Great Britain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4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Alliances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57" y="1527175"/>
            <a:ext cx="700857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0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Militarism – glorification of the military and development of military</a:t>
            </a:r>
          </a:p>
          <a:p>
            <a:r>
              <a:rPr lang="en-US" dirty="0"/>
              <a:t>Alliances </a:t>
            </a:r>
          </a:p>
          <a:p>
            <a:r>
              <a:rPr lang="en-US" dirty="0"/>
              <a:t>Imperialism – want to gain power/build empires</a:t>
            </a:r>
          </a:p>
          <a:p>
            <a:r>
              <a:rPr lang="en-US" dirty="0" smtClean="0"/>
              <a:t>Nationalism – extreme national pride / rivalries</a:t>
            </a:r>
          </a:p>
          <a:p>
            <a:r>
              <a:rPr lang="en-US" dirty="0" smtClean="0"/>
              <a:t>Competition caused greater 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7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Conflict </a:t>
            </a:r>
            <a:r>
              <a:rPr lang="en-US" dirty="0" err="1" smtClean="0"/>
              <a:t>btwn</a:t>
            </a:r>
            <a:r>
              <a:rPr lang="en-US" dirty="0" smtClean="0"/>
              <a:t> Serbia and Austria-Hungary</a:t>
            </a:r>
          </a:p>
          <a:p>
            <a:pPr lvl="1"/>
            <a:r>
              <a:rPr lang="en-US" dirty="0" smtClean="0"/>
              <a:t>Bosnia controlled by A-H but home to lots of Serbs</a:t>
            </a:r>
          </a:p>
          <a:p>
            <a:r>
              <a:rPr lang="en-US" dirty="0" err="1" smtClean="0"/>
              <a:t>Assass</a:t>
            </a:r>
            <a:r>
              <a:rPr lang="en-US" dirty="0" smtClean="0"/>
              <a:t> </a:t>
            </a:r>
            <a:r>
              <a:rPr lang="en-US" dirty="0"/>
              <a:t>of Archduke Franz Ferdinand of </a:t>
            </a:r>
            <a:r>
              <a:rPr lang="en-US" dirty="0" smtClean="0"/>
              <a:t>A-H </a:t>
            </a:r>
            <a:r>
              <a:rPr lang="en-US" dirty="0"/>
              <a:t>in Sarajevo, </a:t>
            </a:r>
            <a:r>
              <a:rPr lang="en-US" dirty="0" smtClean="0"/>
              <a:t>Bosnia</a:t>
            </a:r>
          </a:p>
          <a:p>
            <a:pPr lvl="1"/>
            <a:r>
              <a:rPr lang="en-US" dirty="0" smtClean="0"/>
              <a:t>June 28, 1914; </a:t>
            </a:r>
            <a:r>
              <a:rPr lang="en-US" dirty="0" err="1" smtClean="0"/>
              <a:t>Gavrilo</a:t>
            </a:r>
            <a:r>
              <a:rPr lang="en-US" dirty="0" smtClean="0"/>
              <a:t> </a:t>
            </a:r>
            <a:r>
              <a:rPr lang="en-US" dirty="0" err="1" smtClean="0"/>
              <a:t>Princip</a:t>
            </a:r>
            <a:endParaRPr lang="en-US" dirty="0" smtClean="0"/>
          </a:p>
          <a:p>
            <a:r>
              <a:rPr lang="en-US" dirty="0" smtClean="0"/>
              <a:t>A-H </a:t>
            </a:r>
            <a:r>
              <a:rPr lang="en-US" dirty="0"/>
              <a:t>declared war on </a:t>
            </a:r>
            <a:r>
              <a:rPr lang="en-US" dirty="0" smtClean="0"/>
              <a:t>Serbia / </a:t>
            </a:r>
            <a:r>
              <a:rPr lang="en-US" dirty="0"/>
              <a:t>alliances pulled others </a:t>
            </a:r>
            <a:r>
              <a:rPr lang="en-US" dirty="0" smtClean="0"/>
              <a:t>in</a:t>
            </a:r>
          </a:p>
          <a:p>
            <a:pPr lvl="1"/>
            <a:r>
              <a:rPr lang="en-US" dirty="0" smtClean="0"/>
              <a:t>July 28, 1914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1752600" cy="227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05832"/>
            <a:ext cx="12192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53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Alliances Create “Great War”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Russia allies w/ Serbia</a:t>
            </a:r>
          </a:p>
          <a:p>
            <a:pPr lvl="1"/>
            <a:r>
              <a:rPr lang="en-US" dirty="0" smtClean="0"/>
              <a:t>Mobilized troops</a:t>
            </a:r>
          </a:p>
          <a:p>
            <a:r>
              <a:rPr lang="en-US" dirty="0" smtClean="0"/>
              <a:t>Germany allies w/ A-H</a:t>
            </a:r>
          </a:p>
          <a:p>
            <a:pPr lvl="1"/>
            <a:r>
              <a:rPr lang="en-US" dirty="0" smtClean="0"/>
              <a:t>Declared war on Russia August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</a:p>
          <a:p>
            <a:r>
              <a:rPr lang="en-US" dirty="0" smtClean="0"/>
              <a:t>France allies w/ Russia</a:t>
            </a:r>
          </a:p>
          <a:p>
            <a:pPr lvl="1"/>
            <a:r>
              <a:rPr lang="en-US" dirty="0" smtClean="0"/>
              <a:t>Germany declared war on France</a:t>
            </a:r>
          </a:p>
          <a:p>
            <a:r>
              <a:rPr lang="en-US" dirty="0" smtClean="0"/>
              <a:t>Some countries stayed neutral – didn’t commit to a side (Italy &amp; Britain)</a:t>
            </a:r>
          </a:p>
        </p:txBody>
      </p:sp>
    </p:spTree>
    <p:extLst>
      <p:ext uri="{BB962C8B-B14F-4D97-AF65-F5344CB8AC3E}">
        <p14:creationId xmlns:p14="http://schemas.microsoft.com/office/powerpoint/2010/main" val="373688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Fighting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Germany had to deal </a:t>
            </a:r>
            <a:r>
              <a:rPr lang="en-US" dirty="0" smtClean="0"/>
              <a:t>w/ </a:t>
            </a:r>
            <a:r>
              <a:rPr lang="en-US" dirty="0"/>
              <a:t>war on 2 fronts: Russia </a:t>
            </a:r>
            <a:r>
              <a:rPr lang="en-US" dirty="0" smtClean="0"/>
              <a:t>to </a:t>
            </a:r>
            <a:r>
              <a:rPr lang="en-US" dirty="0"/>
              <a:t>East / France </a:t>
            </a:r>
            <a:r>
              <a:rPr lang="en-US" dirty="0" smtClean="0"/>
              <a:t>to </a:t>
            </a:r>
            <a:r>
              <a:rPr lang="en-US" dirty="0"/>
              <a:t>West</a:t>
            </a:r>
          </a:p>
          <a:p>
            <a:r>
              <a:rPr lang="en-US" dirty="0" smtClean="0"/>
              <a:t>Dev </a:t>
            </a:r>
            <a:r>
              <a:rPr lang="en-US" dirty="0"/>
              <a:t>Schlieffen Plan</a:t>
            </a:r>
          </a:p>
          <a:p>
            <a:pPr lvl="1"/>
            <a:r>
              <a:rPr lang="en-US" dirty="0"/>
              <a:t>Wanted </a:t>
            </a:r>
            <a:r>
              <a:rPr lang="en-US" dirty="0" smtClean="0"/>
              <a:t>to go </a:t>
            </a:r>
            <a:r>
              <a:rPr lang="en-US" dirty="0"/>
              <a:t>through Belgium to </a:t>
            </a:r>
            <a:r>
              <a:rPr lang="en-US" dirty="0" smtClean="0"/>
              <a:t>attack/defeat </a:t>
            </a:r>
            <a:r>
              <a:rPr lang="en-US" dirty="0"/>
              <a:t>France before Russia </a:t>
            </a:r>
            <a:r>
              <a:rPr lang="en-US" dirty="0" smtClean="0"/>
              <a:t>mobilized </a:t>
            </a:r>
            <a:r>
              <a:rPr lang="en-US" dirty="0"/>
              <a:t>troops</a:t>
            </a:r>
          </a:p>
          <a:p>
            <a:pPr lvl="1"/>
            <a:r>
              <a:rPr lang="en-US" dirty="0"/>
              <a:t>Once </a:t>
            </a:r>
            <a:r>
              <a:rPr lang="en-US" dirty="0" smtClean="0"/>
              <a:t>defeated </a:t>
            </a:r>
            <a:r>
              <a:rPr lang="en-US" dirty="0"/>
              <a:t>fight Russia </a:t>
            </a:r>
            <a:r>
              <a:rPr lang="en-US" dirty="0" smtClean="0"/>
              <a:t>in </a:t>
            </a:r>
            <a:r>
              <a:rPr lang="en-US" dirty="0"/>
              <a:t>East</a:t>
            </a:r>
          </a:p>
          <a:p>
            <a:pPr lvl="1"/>
            <a:r>
              <a:rPr lang="en-US" dirty="0" smtClean="0"/>
              <a:t>Brought GB </a:t>
            </a:r>
            <a:r>
              <a:rPr lang="en-US" dirty="0"/>
              <a:t>into the </a:t>
            </a:r>
            <a:r>
              <a:rPr lang="en-US" dirty="0" smtClean="0"/>
              <a:t>war (protect Belgium) – August 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War brought patriotism &amp; united countries </a:t>
            </a:r>
          </a:p>
          <a:p>
            <a:pPr lvl="1"/>
            <a:r>
              <a:rPr lang="en-US" dirty="0" err="1" smtClean="0"/>
              <a:t>Ppl</a:t>
            </a:r>
            <a:r>
              <a:rPr lang="en-US" dirty="0" smtClean="0"/>
              <a:t> couldn’t wait to join the fight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8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ex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lemental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ap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1115</Words>
  <Application>Microsoft Office PowerPoint</Application>
  <PresentationFormat>On-screen Show (4:3)</PresentationFormat>
  <Paragraphs>191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Office Theme</vt:lpstr>
      <vt:lpstr>Civic</vt:lpstr>
      <vt:lpstr>Apex</vt:lpstr>
      <vt:lpstr>Elemental</vt:lpstr>
      <vt:lpstr>Paper</vt:lpstr>
      <vt:lpstr>Unit 5: World Wars &amp; Revolution </vt:lpstr>
      <vt:lpstr>Unit 5: World War I</vt:lpstr>
      <vt:lpstr>PowerPoint Presentation</vt:lpstr>
      <vt:lpstr>The Beginning &amp; Alliances</vt:lpstr>
      <vt:lpstr>Early Alliances</vt:lpstr>
      <vt:lpstr>Causes of WWI</vt:lpstr>
      <vt:lpstr>The Spark</vt:lpstr>
      <vt:lpstr>Alliances Create “Great War”</vt:lpstr>
      <vt:lpstr>Fighting Begins</vt:lpstr>
      <vt:lpstr>PowerPoint Presentation</vt:lpstr>
      <vt:lpstr>Unit 5: World War I</vt:lpstr>
      <vt:lpstr>PowerPoint Presentation</vt:lpstr>
      <vt:lpstr>Stalemate on Western Front</vt:lpstr>
      <vt:lpstr>Trench Warfare</vt:lpstr>
      <vt:lpstr>PowerPoint Presentation</vt:lpstr>
      <vt:lpstr>PowerPoint Presentation</vt:lpstr>
      <vt:lpstr>Modern Warfare</vt:lpstr>
      <vt:lpstr>Other Fronts in Europe</vt:lpstr>
      <vt:lpstr>Around the World</vt:lpstr>
      <vt:lpstr>Colonies</vt:lpstr>
      <vt:lpstr>Unit 9: World War I</vt:lpstr>
      <vt:lpstr>Total War</vt:lpstr>
      <vt:lpstr>Total War</vt:lpstr>
      <vt:lpstr>Total War</vt:lpstr>
      <vt:lpstr>Women &amp; War</vt:lpstr>
      <vt:lpstr>Morale</vt:lpstr>
      <vt:lpstr>The U.S. Enters WWI</vt:lpstr>
      <vt:lpstr>PowerPoint Presentation</vt:lpstr>
      <vt:lpstr>Victory</vt:lpstr>
      <vt:lpstr>Unit 5: World War I</vt:lpstr>
      <vt:lpstr>The Costs of War</vt:lpstr>
      <vt:lpstr>Paris Peace Conference</vt:lpstr>
      <vt:lpstr>Treaty of Versailles</vt:lpstr>
      <vt:lpstr>Treaty of Versailles</vt:lpstr>
      <vt:lpstr>Peace Settlements</vt:lpstr>
      <vt:lpstr>Europe Before &amp; After the War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5: World Wars &amp; Revolution</dc:title>
  <dc:creator>Dobbs</dc:creator>
  <cp:lastModifiedBy>Dobbs</cp:lastModifiedBy>
  <cp:revision>33</cp:revision>
  <dcterms:created xsi:type="dcterms:W3CDTF">2013-12-13T14:26:17Z</dcterms:created>
  <dcterms:modified xsi:type="dcterms:W3CDTF">2014-12-11T15:03:14Z</dcterms:modified>
</cp:coreProperties>
</file>